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87" r:id="rId3"/>
    <p:sldId id="379" r:id="rId4"/>
    <p:sldId id="268" r:id="rId5"/>
    <p:sldId id="269" r:id="rId6"/>
    <p:sldId id="338" r:id="rId7"/>
    <p:sldId id="339" r:id="rId8"/>
    <p:sldId id="343" r:id="rId9"/>
    <p:sldId id="373" r:id="rId10"/>
    <p:sldId id="374" r:id="rId11"/>
    <p:sldId id="341" r:id="rId12"/>
    <p:sldId id="342" r:id="rId13"/>
    <p:sldId id="340" r:id="rId14"/>
    <p:sldId id="34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21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E0DF8-4582-C444-B985-AA57E3B9FF90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D85A4-7C35-4A44-BF3C-D0D131F83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7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47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2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Conventional cutting-may cut out a portion of tissue given design</a:t>
            </a:r>
          </a:p>
          <a:p>
            <a:r>
              <a:rPr lang="en-US" dirty="0"/>
              <a:t>Reverse cutting-for difficult to penetrate tissues (skin, tendon), more strength than conventional needle, less danger of cut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103BD-9843-4341-A7C2-FCE4E1451E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5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6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62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1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0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3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4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9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4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D68B60E-2EF6-C345-9B16-D2732A8EBE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793D023-9576-E740-AA39-AB08D49C5B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896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hs.upenn.edu/surgery/Education/facilities/measey/Wound_Closure_Manual.pdf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92A7-6A5D-844F-8A63-0665793B6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suture selection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4346A-421E-6B43-93F1-A79327E13F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0EAF5-D74A-474A-A553-EEB69D49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691" y="4036741"/>
            <a:ext cx="5834189" cy="14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7695-2B5E-EF46-A409-1175894D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Lapra</a:t>
            </a:r>
            <a:r>
              <a:rPr lang="en-US" dirty="0"/>
              <a:t>-ty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4A1C1-B3DE-C947-A263-2A842D024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356" y="1872108"/>
            <a:ext cx="7729056" cy="4347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D9FF7-04A0-CD4B-B2C7-60EEABAD2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2629968"/>
            <a:ext cx="3466097" cy="2606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B57B6-EB77-BF45-B770-EAC6EF004CF6}"/>
              </a:ext>
            </a:extLst>
          </p:cNvPr>
          <p:cNvSpPr txBox="1"/>
          <p:nvPr/>
        </p:nvSpPr>
        <p:spPr>
          <a:xfrm>
            <a:off x="581192" y="5509513"/>
            <a:ext cx="333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approved for </a:t>
            </a:r>
            <a:r>
              <a:rPr lang="en-US" dirty="0" err="1"/>
              <a:t>Vicryl</a:t>
            </a:r>
            <a:r>
              <a:rPr lang="en-US" dirty="0"/>
              <a:t>, sizes 2-0, 3-0, 4-0 and 2-0 PDS</a:t>
            </a:r>
          </a:p>
        </p:txBody>
      </p:sp>
    </p:spTree>
    <p:extLst>
      <p:ext uri="{BB962C8B-B14F-4D97-AF65-F5344CB8AC3E}">
        <p14:creationId xmlns:p14="http://schemas.microsoft.com/office/powerpoint/2010/main" val="3380875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8E92F-C65F-EB43-9C34-DD810250F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FC86F-108A-0949-96F2-8A12F1C8F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 wound reaches maximal strength, suture is no longer needed</a:t>
            </a:r>
          </a:p>
          <a:p>
            <a:r>
              <a:rPr lang="en-US" dirty="0"/>
              <a:t>Tissues that heal slowly (skin, fascia, tendons)-close with non-absorbable suture or absorbable sutures with extended wound support</a:t>
            </a:r>
          </a:p>
          <a:p>
            <a:r>
              <a:rPr lang="en-US" dirty="0"/>
              <a:t>Those that heal rapidly (stomach, colon, bladder)-may be closed with absorbable suture</a:t>
            </a:r>
          </a:p>
          <a:p>
            <a:r>
              <a:rPr lang="en-US" dirty="0"/>
              <a:t>Foreign bodies in potentially contaminated tissues may convert contamination to infection</a:t>
            </a:r>
          </a:p>
          <a:p>
            <a:r>
              <a:rPr lang="en-US" dirty="0"/>
              <a:t>When cosmesis is important, close and prolonged apposition of wound edges produces best results</a:t>
            </a:r>
          </a:p>
          <a:p>
            <a:pPr lvl="1"/>
            <a:r>
              <a:rPr lang="en-US" dirty="0"/>
              <a:t>Use smallest inert suture, close subcuticular, skin adhesive or tape may aid is apposition</a:t>
            </a:r>
          </a:p>
          <a:p>
            <a:r>
              <a:rPr lang="en-US" dirty="0"/>
              <a:t>Foreign bodies in presence of high concentrations of crystalloids my act as a nidus for stone formation (</a:t>
            </a:r>
            <a:r>
              <a:rPr lang="en-US" dirty="0" err="1"/>
              <a:t>ie</a:t>
            </a:r>
            <a:r>
              <a:rPr lang="en-US" dirty="0"/>
              <a:t> bladder)-use rapidly absorbed sutures</a:t>
            </a:r>
          </a:p>
        </p:txBody>
      </p:sp>
    </p:spTree>
    <p:extLst>
      <p:ext uri="{BB962C8B-B14F-4D97-AF65-F5344CB8AC3E}">
        <p14:creationId xmlns:p14="http://schemas.microsoft.com/office/powerpoint/2010/main" val="318063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4D73-11C0-8645-99FA-3A8B486D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188F1-8F00-2F4F-B5BE-16F4D4EFB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029968"/>
            <a:ext cx="11029615" cy="45171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Fascia</a:t>
            </a:r>
          </a:p>
          <a:p>
            <a:pPr lvl="1"/>
            <a:r>
              <a:rPr lang="en-US" dirty="0" err="1"/>
              <a:t>Prolene</a:t>
            </a:r>
            <a:endParaRPr lang="en-US" dirty="0"/>
          </a:p>
          <a:p>
            <a:pPr lvl="1"/>
            <a:r>
              <a:rPr lang="en-US" dirty="0"/>
              <a:t>PDS/Maxon</a:t>
            </a:r>
          </a:p>
          <a:p>
            <a:r>
              <a:rPr lang="en-US" dirty="0"/>
              <a:t>Subcutaneous fat</a:t>
            </a:r>
          </a:p>
          <a:p>
            <a:pPr lvl="1"/>
            <a:r>
              <a:rPr lang="en-US" dirty="0" err="1"/>
              <a:t>Vicryl</a:t>
            </a:r>
            <a:r>
              <a:rPr lang="en-US" dirty="0"/>
              <a:t>/</a:t>
            </a:r>
            <a:r>
              <a:rPr lang="en-US" dirty="0" err="1"/>
              <a:t>Polysorb</a:t>
            </a:r>
            <a:endParaRPr lang="en-US" dirty="0"/>
          </a:p>
          <a:p>
            <a:r>
              <a:rPr lang="en-US" dirty="0"/>
              <a:t>Subcuticular</a:t>
            </a:r>
          </a:p>
          <a:p>
            <a:pPr lvl="1"/>
            <a:r>
              <a:rPr lang="en-US" dirty="0"/>
              <a:t>Chromic</a:t>
            </a:r>
          </a:p>
          <a:p>
            <a:pPr lvl="1"/>
            <a:r>
              <a:rPr lang="en-US" dirty="0"/>
              <a:t>Monocryl</a:t>
            </a:r>
          </a:p>
          <a:p>
            <a:r>
              <a:rPr lang="en-US" dirty="0"/>
              <a:t>Skin</a:t>
            </a:r>
          </a:p>
          <a:p>
            <a:pPr lvl="1"/>
            <a:r>
              <a:rPr lang="en-US" dirty="0" err="1"/>
              <a:t>Vicryl</a:t>
            </a:r>
            <a:r>
              <a:rPr lang="en-US" dirty="0"/>
              <a:t> </a:t>
            </a:r>
            <a:r>
              <a:rPr lang="en-US" dirty="0" err="1"/>
              <a:t>Rapide</a:t>
            </a:r>
            <a:endParaRPr lang="en-US" dirty="0"/>
          </a:p>
          <a:p>
            <a:pPr lvl="1"/>
            <a:r>
              <a:rPr lang="en-US" dirty="0"/>
              <a:t>Monocryl</a:t>
            </a:r>
          </a:p>
          <a:p>
            <a:r>
              <a:rPr lang="en-US" dirty="0"/>
              <a:t>Drains, retention sutures</a:t>
            </a:r>
          </a:p>
          <a:p>
            <a:pPr lvl="1"/>
            <a:r>
              <a:rPr lang="en-US" dirty="0" err="1"/>
              <a:t>Ethibond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A2999-103B-C341-9BDD-275D43C0F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448" y="2340865"/>
            <a:ext cx="5750486" cy="32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3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0B8B-4967-7A45-9703-C9BAD016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202BC-AB86-1C43-A49B-BB3A95CE5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90876"/>
            <a:ext cx="5980029" cy="1188720"/>
          </a:xfrm>
        </p:spPr>
        <p:txBody>
          <a:bodyPr/>
          <a:lstStyle/>
          <a:p>
            <a:r>
              <a:rPr lang="en-US" dirty="0"/>
              <a:t>Swaged on vs pop-off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3BE7B-AF1D-1B40-9B8E-860E65967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634" y="1187450"/>
            <a:ext cx="6974366" cy="478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26E49-637B-6C48-8280-F6F4A44A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4001"/>
            <a:ext cx="58674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89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38EAC4-1F2A-A843-8FC0-8AEC1950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12963"/>
            <a:ext cx="11029616" cy="988332"/>
          </a:xfrm>
        </p:spPr>
        <p:txBody>
          <a:bodyPr/>
          <a:lstStyle/>
          <a:p>
            <a:r>
              <a:rPr lang="en-US" dirty="0"/>
              <a:t>Needle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ECCC3-3370-A744-B7B1-EFFF1EEB53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Needle shape</a:t>
            </a:r>
          </a:p>
          <a:p>
            <a:pPr lvl="1"/>
            <a:r>
              <a:rPr lang="en-US" dirty="0"/>
              <a:t>Taper</a:t>
            </a:r>
          </a:p>
          <a:p>
            <a:pPr lvl="2"/>
            <a:r>
              <a:rPr lang="en-US" dirty="0"/>
              <a:t>Typically used in tissue that is easy penetrated</a:t>
            </a:r>
          </a:p>
          <a:p>
            <a:pPr lvl="1"/>
            <a:r>
              <a:rPr lang="en-US" dirty="0"/>
              <a:t>Cutting</a:t>
            </a:r>
          </a:p>
          <a:p>
            <a:pPr lvl="2"/>
            <a:r>
              <a:rPr lang="en-US" dirty="0"/>
              <a:t>Used in difficult to penetrate tissues (fascia, skin, </a:t>
            </a:r>
          </a:p>
          <a:p>
            <a:pPr lvl="1"/>
            <a:r>
              <a:rPr lang="en-US" dirty="0"/>
              <a:t>Reverse cutting</a:t>
            </a:r>
          </a:p>
          <a:p>
            <a:r>
              <a:rPr lang="en-US" dirty="0"/>
              <a:t>Attachment</a:t>
            </a:r>
          </a:p>
          <a:p>
            <a:pPr lvl="1"/>
            <a:r>
              <a:rPr lang="en-US" dirty="0"/>
              <a:t>Swaged on</a:t>
            </a:r>
          </a:p>
          <a:p>
            <a:pPr lvl="1"/>
            <a:r>
              <a:rPr lang="en-US" dirty="0"/>
              <a:t>Control release (</a:t>
            </a:r>
            <a:r>
              <a:rPr lang="en-US" dirty="0" err="1"/>
              <a:t>ie</a:t>
            </a:r>
            <a:r>
              <a:rPr lang="en-US" dirty="0"/>
              <a:t> pop off)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C3506-D1A2-C248-8A6E-036E0289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29372"/>
            <a:ext cx="4815606" cy="2134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EA5E9-A4BA-3644-9E5A-31DE09F9E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419" y="5127220"/>
            <a:ext cx="3671636" cy="83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397AE-7A78-1244-A279-377970E350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51"/>
          <a:stretch/>
        </p:blipFill>
        <p:spPr>
          <a:xfrm>
            <a:off x="6188419" y="5957244"/>
            <a:ext cx="3728214" cy="8444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32A37-7A81-B144-8740-111161604B17}"/>
              </a:ext>
            </a:extLst>
          </p:cNvPr>
          <p:cNvGrpSpPr/>
          <p:nvPr/>
        </p:nvGrpSpPr>
        <p:grpSpPr>
          <a:xfrm>
            <a:off x="6498385" y="2052340"/>
            <a:ext cx="3027580" cy="988332"/>
            <a:chOff x="2678740" y="5940496"/>
            <a:chExt cx="2825750" cy="9753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9702B0-ACF2-F441-9BAB-96CCC20D5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8740" y="6280242"/>
              <a:ext cx="2806700" cy="6355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BDC281-F0E6-5B47-9F54-5D163C9BF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16840" y="6110001"/>
              <a:ext cx="2768600" cy="170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1E6204-665B-124C-B77C-792DEBB4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97790" y="5940496"/>
              <a:ext cx="2806700" cy="181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771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08B26-2E04-034D-8BC7-536FE946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DE55E-9E34-014F-9A7B-D5C740F7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Principles of wound closure</a:t>
            </a:r>
          </a:p>
          <a:p>
            <a:r>
              <a:rPr lang="en-US" dirty="0"/>
              <a:t>Suture sizes</a:t>
            </a:r>
          </a:p>
          <a:p>
            <a:r>
              <a:rPr lang="en-US" dirty="0"/>
              <a:t>Suture types</a:t>
            </a:r>
          </a:p>
          <a:p>
            <a:pPr lvl="1"/>
            <a:r>
              <a:rPr lang="en-US" dirty="0"/>
              <a:t>Mono-filament vs multi-filament</a:t>
            </a:r>
          </a:p>
          <a:p>
            <a:pPr lvl="1"/>
            <a:r>
              <a:rPr lang="en-US" dirty="0"/>
              <a:t>Absorbable vs non-absorbable</a:t>
            </a:r>
          </a:p>
          <a:p>
            <a:r>
              <a:rPr lang="en-US" dirty="0"/>
              <a:t>Needle types</a:t>
            </a:r>
          </a:p>
          <a:p>
            <a:r>
              <a:rPr lang="en-US" dirty="0"/>
              <a:t>Selecting the right suture</a:t>
            </a:r>
          </a:p>
        </p:txBody>
      </p:sp>
    </p:spTree>
    <p:extLst>
      <p:ext uri="{BB962C8B-B14F-4D97-AF65-F5344CB8AC3E}">
        <p14:creationId xmlns:p14="http://schemas.microsoft.com/office/powerpoint/2010/main" val="386601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6CFC-D79A-B344-9473-F79D465D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wound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1A264-B89E-A74C-869E-82B6F86A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90725"/>
            <a:ext cx="5514808" cy="3634486"/>
          </a:xfrm>
        </p:spPr>
        <p:txBody>
          <a:bodyPr/>
          <a:lstStyle/>
          <a:p>
            <a:r>
              <a:rPr lang="en-US" dirty="0"/>
              <a:t>You only need suture around for as long as it takes for tissue to regain its tensile strength (</a:t>
            </a:r>
            <a:r>
              <a:rPr lang="en-US" dirty="0" err="1"/>
              <a:t>ie</a:t>
            </a:r>
            <a:r>
              <a:rPr lang="en-US" dirty="0"/>
              <a:t> until the tissue can withstand its usual stress without additional support)</a:t>
            </a:r>
          </a:p>
          <a:p>
            <a:r>
              <a:rPr lang="en-US" dirty="0"/>
              <a:t>Goal-create optimal healing in minimal time and minimize the risk of infection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D3D26-02E8-1B4A-A5AE-B7A5C0B4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171" y="2580211"/>
            <a:ext cx="4129839" cy="284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6DFDBD-401B-1841-BFE9-7E6B3EB579A8}"/>
              </a:ext>
            </a:extLst>
          </p:cNvPr>
          <p:cNvSpPr/>
          <p:nvPr/>
        </p:nvSpPr>
        <p:spPr>
          <a:xfrm>
            <a:off x="682792" y="6114546"/>
            <a:ext cx="9969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http://www.uphs.upenn.edu/surgery/Education/facilities/measey/Wound_Closure_Manual.pdf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83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74ED5-4AC5-4549-BAF6-4F921510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FC45B-94C3-9845-9709-CF94FEF6E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6300871" cy="3634486"/>
          </a:xfrm>
        </p:spPr>
        <p:txBody>
          <a:bodyPr>
            <a:normAutofit/>
          </a:bodyPr>
          <a:lstStyle/>
          <a:p>
            <a:r>
              <a:rPr lang="en-US" dirty="0"/>
              <a:t>Size denotes diameter</a:t>
            </a:r>
          </a:p>
          <a:p>
            <a:r>
              <a:rPr lang="en-US" dirty="0"/>
              <a:t>Stated numerically (as number of 0’s increases, diameter decreases)</a:t>
            </a:r>
          </a:p>
          <a:p>
            <a:pPr lvl="1"/>
            <a:r>
              <a:rPr lang="en-US" dirty="0"/>
              <a:t>0, 2-0, 5-0</a:t>
            </a:r>
          </a:p>
          <a:p>
            <a:r>
              <a:rPr lang="en-US" dirty="0"/>
              <a:t>The smaller the size, the less tensile strength</a:t>
            </a:r>
          </a:p>
          <a:p>
            <a:r>
              <a:rPr lang="en-US" dirty="0"/>
              <a:t>Use the smallest size that will have adequate tensile strength for that tissue </a:t>
            </a:r>
            <a:r>
              <a:rPr lang="en-US" dirty="0">
                <a:sym typeface="Wingdings" pitchFamily="2" charset="2"/>
              </a:rPr>
              <a:t>minimizes the amount of foreign body left in the patient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A2685-88B7-E24B-B49E-CE80F1FA3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4"/>
          <a:stretch/>
        </p:blipFill>
        <p:spPr>
          <a:xfrm>
            <a:off x="6738853" y="2483104"/>
            <a:ext cx="4472071" cy="3959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E9C1A-F5D3-0649-8ADF-1294840A7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7" y="713789"/>
            <a:ext cx="2915987" cy="20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5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38DC-6527-0943-AFF8-C2E435D8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types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A6B65D-822E-834F-BE33-D7B0FF0CCF36}"/>
              </a:ext>
            </a:extLst>
          </p:cNvPr>
          <p:cNvGraphicFramePr>
            <a:graphicFrameLocks noGrp="1"/>
          </p:cNvGraphicFramePr>
          <p:nvPr/>
        </p:nvGraphicFramePr>
        <p:xfrm>
          <a:off x="2251036" y="2422357"/>
          <a:ext cx="7229848" cy="3449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924">
                  <a:extLst>
                    <a:ext uri="{9D8B030D-6E8A-4147-A177-3AD203B41FA5}">
                      <a16:colId xmlns:a16="http://schemas.microsoft.com/office/drawing/2014/main" val="3623176127"/>
                    </a:ext>
                  </a:extLst>
                </a:gridCol>
                <a:gridCol w="3614924">
                  <a:extLst>
                    <a:ext uri="{9D8B030D-6E8A-4147-A177-3AD203B41FA5}">
                      <a16:colId xmlns:a16="http://schemas.microsoft.com/office/drawing/2014/main" val="1827629348"/>
                    </a:ext>
                  </a:extLst>
                </a:gridCol>
              </a:tblGrid>
              <a:tr h="421744">
                <a:tc>
                  <a:txBody>
                    <a:bodyPr/>
                    <a:lstStyle/>
                    <a:p>
                      <a:r>
                        <a:rPr lang="en-US" dirty="0"/>
                        <a:t>Mono-filament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Multi-filament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35722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r>
                        <a:rPr lang="en-US" dirty="0"/>
                        <a:t>Single strand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Several strands braided 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72952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r>
                        <a:rPr lang="en-US" dirty="0"/>
                        <a:t>Less resistance through 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Greater tensile strength, pliability, flexibility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385798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r>
                        <a:rPr lang="en-US" dirty="0"/>
                        <a:t>Less infection (resist harboring organisms)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454863"/>
                  </a:ext>
                </a:extLst>
              </a:tr>
              <a:tr h="421744">
                <a:tc>
                  <a:txBody>
                    <a:bodyPr/>
                    <a:lstStyle/>
                    <a:p>
                      <a:r>
                        <a:rPr lang="en-US" dirty="0"/>
                        <a:t>Tie down easily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413364"/>
                  </a:ext>
                </a:extLst>
              </a:tr>
              <a:tr h="4217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084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83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FF0E-9F6D-DE4A-B768-421D7A2E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Absorbable vs Non-absorbable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558E1-9630-D24B-AF69-62C39A738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5370429" cy="40743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Classified by </a:t>
            </a:r>
            <a:r>
              <a:rPr lang="en-US" dirty="0" err="1"/>
              <a:t>degredation</a:t>
            </a:r>
            <a:r>
              <a:rPr lang="en-US" dirty="0"/>
              <a:t> properties</a:t>
            </a:r>
          </a:p>
          <a:p>
            <a:r>
              <a:rPr lang="en-US" dirty="0"/>
              <a:t>Absorbable</a:t>
            </a:r>
          </a:p>
          <a:p>
            <a:pPr lvl="1"/>
            <a:r>
              <a:rPr lang="en-US" dirty="0"/>
              <a:t>lose tensile strength within 60 days</a:t>
            </a:r>
          </a:p>
          <a:p>
            <a:pPr lvl="1"/>
            <a:r>
              <a:rPr lang="en-US" dirty="0"/>
              <a:t>May be treated or chemically structured to lengthen absorption time</a:t>
            </a:r>
          </a:p>
          <a:p>
            <a:pPr lvl="1"/>
            <a:r>
              <a:rPr lang="en-US" dirty="0"/>
              <a:t>Natural sutures-digested by body enzymes</a:t>
            </a:r>
          </a:p>
          <a:p>
            <a:pPr lvl="1"/>
            <a:r>
              <a:rPr lang="en-US" dirty="0"/>
              <a:t>Synthetics-hydrolyzed, lesser tissue reaction</a:t>
            </a:r>
          </a:p>
          <a:p>
            <a:pPr lvl="1"/>
            <a:r>
              <a:rPr lang="en-US" dirty="0"/>
              <a:t>May accelerate in presence of fever/infection</a:t>
            </a:r>
          </a:p>
          <a:p>
            <a:r>
              <a:rPr lang="en-US" dirty="0"/>
              <a:t>Non-absorbable-retain tensile strength &gt;60 days</a:t>
            </a:r>
          </a:p>
          <a:p>
            <a:pPr lvl="1"/>
            <a:r>
              <a:rPr lang="en-US" dirty="0"/>
              <a:t>Encapsulated by fibroblasts</a:t>
            </a:r>
          </a:p>
          <a:p>
            <a:pPr lvl="1"/>
            <a:r>
              <a:rPr lang="en-US" dirty="0"/>
              <a:t>Remain permanently</a:t>
            </a:r>
          </a:p>
          <a:p>
            <a:pPr lvl="1"/>
            <a:r>
              <a:rPr lang="en-US" dirty="0"/>
              <a:t>May be preferred in patients with reaction to absorbable suture, keloid, or hypertrophic scarring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1FDF3-4618-1948-84C4-B257CCB1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0876"/>
            <a:ext cx="5670482" cy="47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6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DBD80-191C-4C45-A1A6-F4093DD5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C3A73-6BFD-CA45-A3D5-FBF13D07F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6E4F1-0C27-FD41-A22F-2612C7CB8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430"/>
            <a:ext cx="12192000" cy="49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0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583E-52F1-2149-9205-05145C9D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Barbed sutures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571C-EFC0-B249-9F44-1CE05D2F9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5306261" cy="4084474"/>
          </a:xfrm>
        </p:spPr>
        <p:txBody>
          <a:bodyPr>
            <a:normAutofit/>
          </a:bodyPr>
          <a:lstStyle/>
          <a:p>
            <a:r>
              <a:rPr lang="en-US" dirty="0"/>
              <a:t>V-loc</a:t>
            </a:r>
          </a:p>
          <a:p>
            <a:pPr lvl="1"/>
            <a:r>
              <a:rPr lang="en-US" dirty="0"/>
              <a:t>Dual angle barb</a:t>
            </a:r>
          </a:p>
          <a:p>
            <a:pPr lvl="1"/>
            <a:r>
              <a:rPr lang="en-US" dirty="0"/>
              <a:t>Preformed loop</a:t>
            </a:r>
          </a:p>
          <a:p>
            <a:pPr lvl="1"/>
            <a:r>
              <a:rPr lang="en-US" dirty="0"/>
              <a:t>More difficult/impossible to remove</a:t>
            </a:r>
          </a:p>
          <a:p>
            <a:pPr lvl="1"/>
            <a:r>
              <a:rPr lang="en-US" dirty="0"/>
              <a:t>90 vs 180 day closure</a:t>
            </a:r>
          </a:p>
          <a:p>
            <a:r>
              <a:rPr lang="en-US" dirty="0" err="1"/>
              <a:t>Stratafix</a:t>
            </a:r>
            <a:endParaRPr lang="en-US" dirty="0"/>
          </a:p>
          <a:p>
            <a:pPr lvl="1"/>
            <a:r>
              <a:rPr lang="en-US" dirty="0"/>
              <a:t>Single angle barb</a:t>
            </a:r>
          </a:p>
          <a:p>
            <a:pPr lvl="1"/>
            <a:r>
              <a:rPr lang="en-US" dirty="0"/>
              <a:t>Adjustable loop</a:t>
            </a:r>
          </a:p>
          <a:p>
            <a:pPr lvl="1"/>
            <a:r>
              <a:rPr lang="en-US" dirty="0"/>
              <a:t>Can overcome barb to readjust slightly</a:t>
            </a:r>
          </a:p>
          <a:p>
            <a:pPr lvl="1"/>
            <a:r>
              <a:rPr lang="en-US" dirty="0"/>
              <a:t>90 vs 180 day closure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4E66E-377E-E34A-94A0-B100B4367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136" y="702156"/>
            <a:ext cx="6216317" cy="3183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40EE0-20C1-E144-A5AC-93D7A419B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006" y="3996866"/>
            <a:ext cx="1997448" cy="2019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7C3C4-687A-E045-A6BE-F39D638642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" t="36375" r="-1" b="32942"/>
          <a:stretch/>
        </p:blipFill>
        <p:spPr>
          <a:xfrm>
            <a:off x="7296135" y="4423143"/>
            <a:ext cx="4653361" cy="144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FA83C-E911-A64D-B898-1954C3DEC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75" y="0"/>
            <a:ext cx="9725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5459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{7085915C-9203-BF44-B837-5B42686CA465}tf10001123</Template>
  <TotalTime>7</TotalTime>
  <Words>525</Words>
  <Application>Microsoft Macintosh PowerPoint</Application>
  <PresentationFormat>Widescreen</PresentationFormat>
  <Paragraphs>92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Gill Sans MT</vt:lpstr>
      <vt:lpstr>Wingdings 2</vt:lpstr>
      <vt:lpstr>Dividend</vt:lpstr>
      <vt:lpstr>suture selection</vt:lpstr>
      <vt:lpstr>Suture selection</vt:lpstr>
      <vt:lpstr>Principles of wound closure</vt:lpstr>
      <vt:lpstr>Suture sizes</vt:lpstr>
      <vt:lpstr>Suture types</vt:lpstr>
      <vt:lpstr>Absorbable vs Non-absorbable</vt:lpstr>
      <vt:lpstr>PowerPoint Presentation</vt:lpstr>
      <vt:lpstr>Barbed sutures</vt:lpstr>
      <vt:lpstr>PowerPoint Presentation</vt:lpstr>
      <vt:lpstr>Lapra-ty</vt:lpstr>
      <vt:lpstr>Suture selection</vt:lpstr>
      <vt:lpstr>Suture selection</vt:lpstr>
      <vt:lpstr>Needle types</vt:lpstr>
      <vt:lpstr>Needle types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suture selection</dc:title>
  <dc:creator>Ashley Gubbels</dc:creator>
  <cp:lastModifiedBy>Ashley Gubbels</cp:lastModifiedBy>
  <cp:revision>2</cp:revision>
  <dcterms:created xsi:type="dcterms:W3CDTF">2020-04-27T19:22:10Z</dcterms:created>
  <dcterms:modified xsi:type="dcterms:W3CDTF">2020-04-27T19:56:54Z</dcterms:modified>
</cp:coreProperties>
</file>