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22"/>
  </p:notesMasterIdLst>
  <p:sldIdLst>
    <p:sldId id="256" r:id="rId2"/>
    <p:sldId id="257" r:id="rId3"/>
    <p:sldId id="261" r:id="rId4"/>
    <p:sldId id="276" r:id="rId5"/>
    <p:sldId id="277" r:id="rId6"/>
    <p:sldId id="282" r:id="rId7"/>
    <p:sldId id="283" r:id="rId8"/>
    <p:sldId id="280" r:id="rId9"/>
    <p:sldId id="286" r:id="rId10"/>
    <p:sldId id="269" r:id="rId11"/>
    <p:sldId id="291" r:id="rId12"/>
    <p:sldId id="270" r:id="rId13"/>
    <p:sldId id="288" r:id="rId14"/>
    <p:sldId id="273" r:id="rId15"/>
    <p:sldId id="289" r:id="rId16"/>
    <p:sldId id="272" r:id="rId17"/>
    <p:sldId id="290" r:id="rId18"/>
    <p:sldId id="271" r:id="rId19"/>
    <p:sldId id="287" r:id="rId20"/>
    <p:sldId id="279"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761"/>
    <p:restoredTop sz="71417"/>
  </p:normalViewPr>
  <p:slideViewPr>
    <p:cSldViewPr snapToGrid="0" snapToObjects="1">
      <p:cViewPr varScale="1">
        <p:scale>
          <a:sx n="70" d="100"/>
          <a:sy n="70" d="100"/>
        </p:scale>
        <p:origin x="192"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A483C8-A8C9-4748-803B-919F65658300}" type="datetimeFigureOut">
              <a:rPr lang="en-US" smtClean="0"/>
              <a:t>7/12/20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612D34-2499-7945-85A7-EF212FCF3D52}" type="slidenum">
              <a:rPr lang="en-US" smtClean="0"/>
              <a:t>‹#›</a:t>
            </a:fld>
            <a:endParaRPr lang="en-US"/>
          </a:p>
        </p:txBody>
      </p:sp>
    </p:spTree>
    <p:extLst>
      <p:ext uri="{BB962C8B-B14F-4D97-AF65-F5344CB8AC3E}">
        <p14:creationId xmlns:p14="http://schemas.microsoft.com/office/powerpoint/2010/main" val="2806478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Module 1: Preoperative Considerations • Laparoscopic Equipment • Energy Sources • Room Setup • Patient Selection &amp; Preoperative Assessment Module 2: Intraoperative Considerations • Anesthesia and Patient Positioning • Pneumoperitoneum Establishment &amp; • Trocar Placement • Physiology of Pneumoperitoneum • Exiting the Abdomen Module 3: Basic Laparoscopic Procedures • Current Laparoscopic Procedures • Diagnostic Laparoscopy • Biopsy • Laparoscopic Suturing • Hemorrhage and Hemostasis Module 4: Postoperative Care and Complications • Postoperative Care • Postoperative Complications Module 5: Manual Skills Instruction &amp; Practice • Training Exercises &amp; Data Analysis Module 6: Final Review </a:t>
            </a:r>
          </a:p>
        </p:txBody>
      </p:sp>
      <p:sp>
        <p:nvSpPr>
          <p:cNvPr id="4" name="Slide Number Placeholder 3"/>
          <p:cNvSpPr>
            <a:spLocks noGrp="1"/>
          </p:cNvSpPr>
          <p:nvPr>
            <p:ph type="sldNum" sz="quarter" idx="10"/>
          </p:nvPr>
        </p:nvSpPr>
        <p:spPr/>
        <p:txBody>
          <a:bodyPr/>
          <a:lstStyle/>
          <a:p>
            <a:fld id="{4E612D34-2499-7945-85A7-EF212FCF3D52}" type="slidenum">
              <a:rPr lang="en-US" smtClean="0"/>
              <a:t>6</a:t>
            </a:fld>
            <a:endParaRPr lang="en-US"/>
          </a:p>
        </p:txBody>
      </p:sp>
    </p:spTree>
    <p:extLst>
      <p:ext uri="{BB962C8B-B14F-4D97-AF65-F5344CB8AC3E}">
        <p14:creationId xmlns:p14="http://schemas.microsoft.com/office/powerpoint/2010/main" val="754142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612D34-2499-7945-85A7-EF212FCF3D52}" type="slidenum">
              <a:rPr lang="en-US" smtClean="0"/>
              <a:t>8</a:t>
            </a:fld>
            <a:endParaRPr lang="en-US"/>
          </a:p>
        </p:txBody>
      </p:sp>
    </p:spTree>
    <p:extLst>
      <p:ext uri="{BB962C8B-B14F-4D97-AF65-F5344CB8AC3E}">
        <p14:creationId xmlns:p14="http://schemas.microsoft.com/office/powerpoint/2010/main" val="665316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Proficiency-based training should be conducted using the performance levels and the suggested protocol listed. </a:t>
            </a:r>
          </a:p>
          <a:p>
            <a:r>
              <a:rPr lang="en-US" dirty="0"/>
              <a:t>For Task 1, the task should be practiced until it can be performed in 48 seconds with no pegs dropped outside of the field of view; this level of performance should be achieved on 2 consecutive repetitions and then again on 10 more nonconsecutive repetitions for reinforcement. If a trainee cannot achieve this level of performance in 80 repetitions, that trainee should proceed to Task 2. </a:t>
            </a:r>
          </a:p>
          <a:p>
            <a:r>
              <a:rPr lang="en-US" dirty="0"/>
              <a:t>For Task 2, the task should be practiced until it can be performed in 98 seconds with all cuts made within the section between the two lines of the Training Gauze; this level of performance should be achieved on 2 consecutive repetitions or for a maximum of 80 repetitions. </a:t>
            </a:r>
          </a:p>
          <a:p>
            <a:r>
              <a:rPr lang="en-US" dirty="0"/>
              <a:t>For Task 3, the task should be practiced until it can be performed in 53 seconds with up to 1mm accuracy errors; this level of performance should be achieved on 2 consecutive repetitions or for a maximum of 80 repetitions. </a:t>
            </a:r>
          </a:p>
          <a:p>
            <a:r>
              <a:rPr lang="en-US" dirty="0"/>
              <a:t>For Task 4, the task should be practiced until it can be performed in 136 seconds with up to 1mm accuracy errors; this level of performance should be achieved on 2 consecutive repetitions or for a maximum of 80 repetitions. </a:t>
            </a:r>
          </a:p>
          <a:p>
            <a:r>
              <a:rPr lang="en-US" dirty="0"/>
              <a:t>For Task 5, the task should be practiced until it can be performed in 112 seconds with up to 1mm accuracy </a:t>
            </a:r>
          </a:p>
        </p:txBody>
      </p:sp>
      <p:sp>
        <p:nvSpPr>
          <p:cNvPr id="4" name="Slide Number Placeholder 3"/>
          <p:cNvSpPr>
            <a:spLocks noGrp="1"/>
          </p:cNvSpPr>
          <p:nvPr>
            <p:ph type="sldNum" sz="quarter" idx="10"/>
          </p:nvPr>
        </p:nvSpPr>
        <p:spPr/>
        <p:txBody>
          <a:bodyPr/>
          <a:lstStyle/>
          <a:p>
            <a:fld id="{4E612D34-2499-7945-85A7-EF212FCF3D52}" type="slidenum">
              <a:rPr lang="en-US" smtClean="0"/>
              <a:t>20</a:t>
            </a:fld>
            <a:endParaRPr lang="en-US"/>
          </a:p>
        </p:txBody>
      </p:sp>
    </p:spTree>
    <p:extLst>
      <p:ext uri="{BB962C8B-B14F-4D97-AF65-F5344CB8AC3E}">
        <p14:creationId xmlns:p14="http://schemas.microsoft.com/office/powerpoint/2010/main" val="1842111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D52C589-3C58-0745-9FDB-CC311277D0C4}" type="datetimeFigureOut">
              <a:rPr lang="en-US" smtClean="0"/>
              <a:t>7/12/20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408BF6-B782-6B4A-B158-9DF4FC85F5B6}" type="slidenum">
              <a:rPr lang="en-US" smtClean="0"/>
              <a:t>‹#›</a:t>
            </a:fld>
            <a:endParaRPr lang="en-US"/>
          </a:p>
        </p:txBody>
      </p:sp>
    </p:spTree>
    <p:extLst>
      <p:ext uri="{BB962C8B-B14F-4D97-AF65-F5344CB8AC3E}">
        <p14:creationId xmlns:p14="http://schemas.microsoft.com/office/powerpoint/2010/main" val="1873711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D52C589-3C58-0745-9FDB-CC311277D0C4}" type="datetimeFigureOut">
              <a:rPr lang="en-US" smtClean="0"/>
              <a:t>7/12/20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408BF6-B782-6B4A-B158-9DF4FC85F5B6}" type="slidenum">
              <a:rPr lang="en-US" smtClean="0"/>
              <a:t>‹#›</a:t>
            </a:fld>
            <a:endParaRPr lang="en-US"/>
          </a:p>
        </p:txBody>
      </p:sp>
    </p:spTree>
    <p:extLst>
      <p:ext uri="{BB962C8B-B14F-4D97-AF65-F5344CB8AC3E}">
        <p14:creationId xmlns:p14="http://schemas.microsoft.com/office/powerpoint/2010/main" val="2605406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D52C589-3C58-0745-9FDB-CC311277D0C4}" type="datetimeFigureOut">
              <a:rPr lang="en-US" smtClean="0"/>
              <a:t>7/12/20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408BF6-B782-6B4A-B158-9DF4FC85F5B6}" type="slidenum">
              <a:rPr lang="en-US" smtClean="0"/>
              <a:t>‹#›</a:t>
            </a:fld>
            <a:endParaRPr lang="en-US"/>
          </a:p>
        </p:txBody>
      </p:sp>
    </p:spTree>
    <p:extLst>
      <p:ext uri="{BB962C8B-B14F-4D97-AF65-F5344CB8AC3E}">
        <p14:creationId xmlns:p14="http://schemas.microsoft.com/office/powerpoint/2010/main" val="651621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52C589-3C58-0745-9FDB-CC311277D0C4}" type="datetimeFigureOut">
              <a:rPr lang="en-US" smtClean="0"/>
              <a:t>7/12/20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408BF6-B782-6B4A-B158-9DF4FC85F5B6}" type="slidenum">
              <a:rPr lang="en-US" smtClean="0"/>
              <a:t>‹#›</a:t>
            </a:fld>
            <a:endParaRPr lang="en-US"/>
          </a:p>
        </p:txBody>
      </p:sp>
    </p:spTree>
    <p:extLst>
      <p:ext uri="{BB962C8B-B14F-4D97-AF65-F5344CB8AC3E}">
        <p14:creationId xmlns:p14="http://schemas.microsoft.com/office/powerpoint/2010/main" val="433339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52C589-3C58-0745-9FDB-CC311277D0C4}" type="datetimeFigureOut">
              <a:rPr lang="en-US" smtClean="0"/>
              <a:t>7/12/20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408BF6-B782-6B4A-B158-9DF4FC85F5B6}" type="slidenum">
              <a:rPr lang="en-US" smtClean="0"/>
              <a:t>‹#›</a:t>
            </a:fld>
            <a:endParaRPr lang="en-US"/>
          </a:p>
        </p:txBody>
      </p:sp>
    </p:spTree>
    <p:extLst>
      <p:ext uri="{BB962C8B-B14F-4D97-AF65-F5344CB8AC3E}">
        <p14:creationId xmlns:p14="http://schemas.microsoft.com/office/powerpoint/2010/main" val="3412439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2D52C589-3C58-0745-9FDB-CC311277D0C4}" type="datetimeFigureOut">
              <a:rPr lang="en-US" smtClean="0"/>
              <a:t>7/12/20</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D4408BF6-B782-6B4A-B158-9DF4FC85F5B6}" type="slidenum">
              <a:rPr lang="en-US" smtClean="0"/>
              <a:t>‹#›</a:t>
            </a:fld>
            <a:endParaRPr lang="en-US"/>
          </a:p>
        </p:txBody>
      </p:sp>
    </p:spTree>
    <p:extLst>
      <p:ext uri="{BB962C8B-B14F-4D97-AF65-F5344CB8AC3E}">
        <p14:creationId xmlns:p14="http://schemas.microsoft.com/office/powerpoint/2010/main" val="1874030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2D52C589-3C58-0745-9FDB-CC311277D0C4}" type="datetimeFigureOut">
              <a:rPr lang="en-US" smtClean="0"/>
              <a:t>7/12/20</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D4408BF6-B782-6B4A-B158-9DF4FC85F5B6}" type="slidenum">
              <a:rPr lang="en-US" smtClean="0"/>
              <a:t>‹#›</a:t>
            </a:fld>
            <a:endParaRPr lang="en-US"/>
          </a:p>
        </p:txBody>
      </p:sp>
    </p:spTree>
    <p:extLst>
      <p:ext uri="{BB962C8B-B14F-4D97-AF65-F5344CB8AC3E}">
        <p14:creationId xmlns:p14="http://schemas.microsoft.com/office/powerpoint/2010/main" val="1489764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2D52C589-3C58-0745-9FDB-CC311277D0C4}" type="datetimeFigureOut">
              <a:rPr lang="en-US" smtClean="0"/>
              <a:t>7/12/20</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D4408BF6-B782-6B4A-B158-9DF4FC85F5B6}" type="slidenum">
              <a:rPr lang="en-US" smtClean="0"/>
              <a:t>‹#›</a:t>
            </a:fld>
            <a:endParaRPr lang="en-US"/>
          </a:p>
        </p:txBody>
      </p:sp>
    </p:spTree>
    <p:extLst>
      <p:ext uri="{BB962C8B-B14F-4D97-AF65-F5344CB8AC3E}">
        <p14:creationId xmlns:p14="http://schemas.microsoft.com/office/powerpoint/2010/main" val="1622107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D52C589-3C58-0745-9FDB-CC311277D0C4}" type="datetimeFigureOut">
              <a:rPr lang="en-US" smtClean="0"/>
              <a:t>7/12/20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408BF6-B782-6B4A-B158-9DF4FC85F5B6}" type="slidenum">
              <a:rPr lang="en-US" smtClean="0"/>
              <a:t>‹#›</a:t>
            </a:fld>
            <a:endParaRPr lang="en-US"/>
          </a:p>
        </p:txBody>
      </p:sp>
    </p:spTree>
    <p:extLst>
      <p:ext uri="{BB962C8B-B14F-4D97-AF65-F5344CB8AC3E}">
        <p14:creationId xmlns:p14="http://schemas.microsoft.com/office/powerpoint/2010/main" val="423486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2D52C589-3C58-0745-9FDB-CC311277D0C4}" type="datetimeFigureOut">
              <a:rPr lang="en-US" smtClean="0"/>
              <a:t>7/12/20</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D4408BF6-B782-6B4A-B158-9DF4FC85F5B6}" type="slidenum">
              <a:rPr lang="en-US" smtClean="0"/>
              <a:t>‹#›</a:t>
            </a:fld>
            <a:endParaRPr lang="en-US"/>
          </a:p>
        </p:txBody>
      </p:sp>
    </p:spTree>
    <p:extLst>
      <p:ext uri="{BB962C8B-B14F-4D97-AF65-F5344CB8AC3E}">
        <p14:creationId xmlns:p14="http://schemas.microsoft.com/office/powerpoint/2010/main" val="895213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2D52C589-3C58-0745-9FDB-CC311277D0C4}" type="datetimeFigureOut">
              <a:rPr lang="en-US" smtClean="0"/>
              <a:t>7/12/20</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D4408BF6-B782-6B4A-B158-9DF4FC85F5B6}" type="slidenum">
              <a:rPr lang="en-US" smtClean="0"/>
              <a:t>‹#›</a:t>
            </a:fld>
            <a:endParaRPr lang="en-US"/>
          </a:p>
        </p:txBody>
      </p:sp>
    </p:spTree>
    <p:extLst>
      <p:ext uri="{BB962C8B-B14F-4D97-AF65-F5344CB8AC3E}">
        <p14:creationId xmlns:p14="http://schemas.microsoft.com/office/powerpoint/2010/main" val="564427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2D52C589-3C58-0745-9FDB-CC311277D0C4}" type="datetimeFigureOut">
              <a:rPr lang="en-US" smtClean="0"/>
              <a:t>7/12/20</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D4408BF6-B782-6B4A-B158-9DF4FC85F5B6}" type="slidenum">
              <a:rPr lang="en-US" smtClean="0"/>
              <a:t>‹#›</a:t>
            </a:fld>
            <a:endParaRPr lang="en-US"/>
          </a:p>
        </p:txBody>
      </p:sp>
    </p:spTree>
    <p:extLst>
      <p:ext uri="{BB962C8B-B14F-4D97-AF65-F5344CB8AC3E}">
        <p14:creationId xmlns:p14="http://schemas.microsoft.com/office/powerpoint/2010/main" val="478641595"/>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gAQPXHWqdXQ" TargetMode="External"/><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mUBZoSO3KA8" TargetMode="External"/><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4Vhkx-pi5mE" TargetMode="External"/><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v=ie0o6_xt5ec"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hAzhqYid5jc" TargetMode="External"/><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flsprogram.org/fls-informatio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fls-online.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Jenna.Bizovi@RoswellPark.org" TargetMode="External"/><Relationship Id="rId2" Type="http://schemas.openxmlformats.org/officeDocument/2006/relationships/hyperlink" Target="https://www.webassessor.com/sage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flsprogram.org/wp-content/uploads/2014/03/Revised-Manual-Skills-Guidelines-February-2014.pdf"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6571" y="3886199"/>
            <a:ext cx="9372600" cy="2122715"/>
          </a:xfrm>
        </p:spPr>
        <p:txBody>
          <a:bodyPr>
            <a:normAutofit fontScale="90000"/>
          </a:bodyPr>
          <a:lstStyle/>
          <a:p>
            <a:r>
              <a:rPr lang="en-US" sz="4000" cap="small" dirty="0"/>
              <a:t>Fundamentals of Laparoscopic Surgery (FLS) </a:t>
            </a:r>
            <a:br>
              <a:rPr lang="en-US" sz="4000" cap="small" dirty="0"/>
            </a:br>
            <a:r>
              <a:rPr lang="en-US" sz="4000" cap="small" dirty="0"/>
              <a:t>Reference guide</a:t>
            </a:r>
            <a:br>
              <a:rPr lang="en-US" sz="4000" cap="small" dirty="0"/>
            </a:br>
            <a:endParaRPr lang="en-US" sz="4000" cap="small" dirty="0"/>
          </a:p>
        </p:txBody>
      </p:sp>
      <p:pic>
        <p:nvPicPr>
          <p:cNvPr id="9" name="Picture 8">
            <a:extLst>
              <a:ext uri="{FF2B5EF4-FFF2-40B4-BE49-F238E27FC236}">
                <a16:creationId xmlns:a16="http://schemas.microsoft.com/office/drawing/2014/main" id="{9400F581-F79E-8C4A-B2E1-AF4CC69BF8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0381" y="1068541"/>
            <a:ext cx="6239099" cy="2817658"/>
          </a:xfrm>
          <a:prstGeom prst="rect">
            <a:avLst/>
          </a:prstGeom>
        </p:spPr>
      </p:pic>
      <p:pic>
        <p:nvPicPr>
          <p:cNvPr id="10" name="Picture 9">
            <a:extLst>
              <a:ext uri="{FF2B5EF4-FFF2-40B4-BE49-F238E27FC236}">
                <a16:creationId xmlns:a16="http://schemas.microsoft.com/office/drawing/2014/main" id="{49588D96-C375-2C4B-A70C-98365C29205C}"/>
              </a:ext>
            </a:extLst>
          </p:cNvPr>
          <p:cNvPicPr>
            <a:picLocks noChangeAspect="1"/>
          </p:cNvPicPr>
          <p:nvPr/>
        </p:nvPicPr>
        <p:blipFill>
          <a:blip r:embed="rId3"/>
          <a:stretch>
            <a:fillRect/>
          </a:stretch>
        </p:blipFill>
        <p:spPr>
          <a:xfrm rot="5400000">
            <a:off x="8041108" y="2890157"/>
            <a:ext cx="5107290" cy="1077685"/>
          </a:xfrm>
          <a:prstGeom prst="rect">
            <a:avLst/>
          </a:prstGeom>
        </p:spPr>
      </p:pic>
    </p:spTree>
    <p:extLst>
      <p:ext uri="{BB962C8B-B14F-4D97-AF65-F5344CB8AC3E}">
        <p14:creationId xmlns:p14="http://schemas.microsoft.com/office/powerpoint/2010/main" val="1809465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448" y="1061357"/>
            <a:ext cx="2947482" cy="2050551"/>
          </a:xfrm>
        </p:spPr>
        <p:txBody>
          <a:bodyPr/>
          <a:lstStyle/>
          <a:p>
            <a:r>
              <a:rPr lang="en-US" dirty="0"/>
              <a:t>Task 1: Peg transfer</a:t>
            </a:r>
          </a:p>
        </p:txBody>
      </p:sp>
      <p:sp>
        <p:nvSpPr>
          <p:cNvPr id="3" name="Content Placeholder 2"/>
          <p:cNvSpPr>
            <a:spLocks noGrp="1"/>
          </p:cNvSpPr>
          <p:nvPr>
            <p:ph idx="1"/>
          </p:nvPr>
        </p:nvSpPr>
        <p:spPr>
          <a:xfrm>
            <a:off x="3588916" y="636720"/>
            <a:ext cx="7788729" cy="5238370"/>
          </a:xfrm>
        </p:spPr>
        <p:txBody>
          <a:bodyPr>
            <a:normAutofit/>
          </a:bodyPr>
          <a:lstStyle/>
          <a:p>
            <a:r>
              <a:rPr lang="en-US" sz="2400" dirty="0"/>
              <a:t>Instruments: two Maryland graspers, pegboard, six rubber objects</a:t>
            </a:r>
          </a:p>
          <a:p>
            <a:r>
              <a:rPr lang="en-US" sz="2400" dirty="0"/>
              <a:t>Task: Grasp peg with one hand, transfer to other hand, transfer to other side of pegboard. Then reverse order of transfer</a:t>
            </a:r>
          </a:p>
          <a:p>
            <a:r>
              <a:rPr lang="en-US" sz="2400" dirty="0"/>
              <a:t>Points </a:t>
            </a:r>
          </a:p>
          <a:p>
            <a:pPr lvl="1"/>
            <a:r>
              <a:rPr lang="en-US" sz="2200" dirty="0"/>
              <a:t>Deducted if object dropped out of view or where can’t be retrieved</a:t>
            </a:r>
          </a:p>
          <a:p>
            <a:pPr lvl="1"/>
            <a:r>
              <a:rPr lang="en-US" sz="2200" dirty="0"/>
              <a:t>If dropped in view, pick up with the hand it was dropped with and continue</a:t>
            </a:r>
          </a:p>
          <a:p>
            <a:r>
              <a:rPr lang="en-US" sz="2400" dirty="0"/>
              <a:t>Timing: Begins when first object is touched, ends with release of last object</a:t>
            </a:r>
          </a:p>
          <a:p>
            <a:pPr lvl="1"/>
            <a:r>
              <a:rPr lang="en-US" sz="2000" b="1" dirty="0"/>
              <a:t>Max time: 300 seconds (5 min)</a:t>
            </a:r>
          </a:p>
        </p:txBody>
      </p:sp>
      <p:pic>
        <p:nvPicPr>
          <p:cNvPr id="4" name="Content Placeholder 3"/>
          <p:cNvPicPr>
            <a:picLocks noChangeAspect="1"/>
          </p:cNvPicPr>
          <p:nvPr/>
        </p:nvPicPr>
        <p:blipFill>
          <a:blip r:embed="rId2"/>
          <a:stretch>
            <a:fillRect/>
          </a:stretch>
        </p:blipFill>
        <p:spPr>
          <a:xfrm>
            <a:off x="119448" y="3111908"/>
            <a:ext cx="3183445" cy="2384512"/>
          </a:xfrm>
          <a:prstGeom prst="rect">
            <a:avLst/>
          </a:prstGeom>
        </p:spPr>
      </p:pic>
      <p:sp>
        <p:nvSpPr>
          <p:cNvPr id="9" name="Rectangle 8"/>
          <p:cNvSpPr/>
          <p:nvPr/>
        </p:nvSpPr>
        <p:spPr>
          <a:xfrm>
            <a:off x="1593189" y="6253760"/>
            <a:ext cx="10132233" cy="369332"/>
          </a:xfrm>
          <a:prstGeom prst="rect">
            <a:avLst/>
          </a:prstGeom>
        </p:spPr>
        <p:txBody>
          <a:bodyPr wrap="square">
            <a:spAutoFit/>
          </a:bodyPr>
          <a:lstStyle/>
          <a:p>
            <a:pPr lvl="1"/>
            <a:r>
              <a:rPr lang="en-US" dirty="0"/>
              <a:t>Peg transfer video: </a:t>
            </a:r>
            <a:r>
              <a:rPr lang="en-US" dirty="0">
                <a:hlinkClick r:id="rId3"/>
              </a:rPr>
              <a:t>https://www.youtube.com/watch?v=gAQPXHWqdXQ</a:t>
            </a:r>
            <a:endParaRPr lang="en-US" dirty="0"/>
          </a:p>
        </p:txBody>
      </p:sp>
    </p:spTree>
    <p:extLst>
      <p:ext uri="{BB962C8B-B14F-4D97-AF65-F5344CB8AC3E}">
        <p14:creationId xmlns:p14="http://schemas.microsoft.com/office/powerpoint/2010/main" val="2064778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847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ell phone&#10;&#10;Description automatically generated">
            <a:extLst>
              <a:ext uri="{FF2B5EF4-FFF2-40B4-BE49-F238E27FC236}">
                <a16:creationId xmlns:a16="http://schemas.microsoft.com/office/drawing/2014/main" id="{1119CD72-13EE-3543-8953-CF352F2FDF6C}"/>
              </a:ext>
            </a:extLst>
          </p:cNvPr>
          <p:cNvPicPr>
            <a:picLocks noGrp="1" noChangeAspect="1"/>
          </p:cNvPicPr>
          <p:nvPr>
            <p:ph idx="1"/>
          </p:nvPr>
        </p:nvPicPr>
        <p:blipFill>
          <a:blip r:embed="rId2"/>
          <a:stretch>
            <a:fillRect/>
          </a:stretch>
        </p:blipFill>
        <p:spPr>
          <a:xfrm>
            <a:off x="794805" y="2161629"/>
            <a:ext cx="10602391" cy="2491562"/>
          </a:xfrm>
          <a:prstGeom prst="rect">
            <a:avLst/>
          </a:prstGeom>
        </p:spPr>
      </p:pic>
    </p:spTree>
    <p:extLst>
      <p:ext uri="{BB962C8B-B14F-4D97-AF65-F5344CB8AC3E}">
        <p14:creationId xmlns:p14="http://schemas.microsoft.com/office/powerpoint/2010/main" val="1740465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62" y="453618"/>
            <a:ext cx="2947482" cy="3336660"/>
          </a:xfrm>
        </p:spPr>
        <p:txBody>
          <a:bodyPr/>
          <a:lstStyle/>
          <a:p>
            <a:r>
              <a:rPr lang="en-US" dirty="0"/>
              <a:t>Task 2: Precision cutting</a:t>
            </a:r>
          </a:p>
        </p:txBody>
      </p:sp>
      <p:sp>
        <p:nvSpPr>
          <p:cNvPr id="3" name="Content Placeholder 2"/>
          <p:cNvSpPr>
            <a:spLocks noGrp="1"/>
          </p:cNvSpPr>
          <p:nvPr>
            <p:ph idx="1"/>
          </p:nvPr>
        </p:nvSpPr>
        <p:spPr>
          <a:xfrm>
            <a:off x="3609956" y="816429"/>
            <a:ext cx="8162943" cy="5421664"/>
          </a:xfrm>
        </p:spPr>
        <p:txBody>
          <a:bodyPr>
            <a:normAutofit/>
          </a:bodyPr>
          <a:lstStyle/>
          <a:p>
            <a:r>
              <a:rPr lang="en-US" sz="2400" dirty="0"/>
              <a:t>Instruments: One Maryland grasper, one pair of endoscopic scissors, circle gauze (double circle is practice gauze). Open edge inside clip</a:t>
            </a:r>
          </a:p>
          <a:p>
            <a:r>
              <a:rPr lang="en-US" sz="2400" dirty="0"/>
              <a:t>Task: Using Maryland grasper as counter-traction, cut on the INNER circle of the gauze (only top layer scored) until it is fully removed. You must start from the edge of the gauze. You may switch the  instruments in your hand as desired.</a:t>
            </a:r>
          </a:p>
          <a:p>
            <a:r>
              <a:rPr lang="en-US" sz="2400" dirty="0"/>
              <a:t>Points deducted: deviating from the circle line &gt;5mm</a:t>
            </a:r>
          </a:p>
          <a:p>
            <a:pPr lvl="1"/>
            <a:r>
              <a:rPr lang="en-US" sz="2200" dirty="0"/>
              <a:t>On practice gauze, must stay in between two circles</a:t>
            </a:r>
          </a:p>
          <a:p>
            <a:r>
              <a:rPr lang="en-US" sz="2400" dirty="0"/>
              <a:t>Timing: Begins when gauze is touched, ends when circle is completely removed from gauze</a:t>
            </a:r>
          </a:p>
          <a:p>
            <a:pPr lvl="1"/>
            <a:r>
              <a:rPr lang="en-US" sz="2200" b="1" dirty="0"/>
              <a:t>Max time: 300 seconds (5 min)</a:t>
            </a:r>
          </a:p>
          <a:p>
            <a:r>
              <a:rPr lang="en-US" sz="2400" dirty="0">
                <a:solidFill>
                  <a:srgbClr val="FF0000"/>
                </a:solidFill>
              </a:rPr>
              <a:t>Most failed task due to lack of practice</a:t>
            </a:r>
          </a:p>
          <a:p>
            <a:pPr marL="0" indent="0">
              <a:buNone/>
            </a:pPr>
            <a:endParaRPr lang="en-US" dirty="0"/>
          </a:p>
        </p:txBody>
      </p:sp>
      <p:pic>
        <p:nvPicPr>
          <p:cNvPr id="4" name="Picture 3"/>
          <p:cNvPicPr>
            <a:picLocks noChangeAspect="1"/>
          </p:cNvPicPr>
          <p:nvPr/>
        </p:nvPicPr>
        <p:blipFill>
          <a:blip r:embed="rId2"/>
          <a:stretch>
            <a:fillRect/>
          </a:stretch>
        </p:blipFill>
        <p:spPr>
          <a:xfrm>
            <a:off x="0" y="3086099"/>
            <a:ext cx="3440665" cy="1926772"/>
          </a:xfrm>
          <a:prstGeom prst="rect">
            <a:avLst/>
          </a:prstGeom>
        </p:spPr>
      </p:pic>
      <p:sp>
        <p:nvSpPr>
          <p:cNvPr id="5" name="Rectangle 4"/>
          <p:cNvSpPr/>
          <p:nvPr/>
        </p:nvSpPr>
        <p:spPr>
          <a:xfrm>
            <a:off x="1797603" y="6238093"/>
            <a:ext cx="8162943" cy="369332"/>
          </a:xfrm>
          <a:prstGeom prst="rect">
            <a:avLst/>
          </a:prstGeom>
        </p:spPr>
        <p:txBody>
          <a:bodyPr wrap="square">
            <a:spAutoFit/>
          </a:bodyPr>
          <a:lstStyle/>
          <a:p>
            <a:pPr lvl="1"/>
            <a:r>
              <a:rPr lang="en-US" dirty="0"/>
              <a:t>Pattern cutting video: </a:t>
            </a:r>
            <a:r>
              <a:rPr lang="en-US" dirty="0">
                <a:hlinkClick r:id="rId3"/>
              </a:rPr>
              <a:t>https://www.youtube.com/watch?v=mUBZoSO3KA8</a:t>
            </a:r>
            <a:endParaRPr lang="en-US" dirty="0"/>
          </a:p>
        </p:txBody>
      </p:sp>
    </p:spTree>
    <p:extLst>
      <p:ext uri="{BB962C8B-B14F-4D97-AF65-F5344CB8AC3E}">
        <p14:creationId xmlns:p14="http://schemas.microsoft.com/office/powerpoint/2010/main" val="1519409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847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ell phone&#10;&#10;Description automatically generated">
            <a:extLst>
              <a:ext uri="{FF2B5EF4-FFF2-40B4-BE49-F238E27FC236}">
                <a16:creationId xmlns:a16="http://schemas.microsoft.com/office/drawing/2014/main" id="{486304FB-3935-074E-8049-5C2C9741EC89}"/>
              </a:ext>
            </a:extLst>
          </p:cNvPr>
          <p:cNvPicPr>
            <a:picLocks noGrp="1" noChangeAspect="1"/>
          </p:cNvPicPr>
          <p:nvPr>
            <p:ph idx="1"/>
          </p:nvPr>
        </p:nvPicPr>
        <p:blipFill>
          <a:blip r:embed="rId2"/>
          <a:stretch>
            <a:fillRect/>
          </a:stretch>
        </p:blipFill>
        <p:spPr>
          <a:xfrm>
            <a:off x="794805" y="1883316"/>
            <a:ext cx="10602391" cy="3048188"/>
          </a:xfrm>
          <a:prstGeom prst="rect">
            <a:avLst/>
          </a:prstGeom>
        </p:spPr>
      </p:pic>
    </p:spTree>
    <p:extLst>
      <p:ext uri="{BB962C8B-B14F-4D97-AF65-F5344CB8AC3E}">
        <p14:creationId xmlns:p14="http://schemas.microsoft.com/office/powerpoint/2010/main" val="411764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849086"/>
            <a:ext cx="2947482" cy="2165391"/>
          </a:xfrm>
        </p:spPr>
        <p:txBody>
          <a:bodyPr/>
          <a:lstStyle/>
          <a:p>
            <a:r>
              <a:rPr lang="en-US" dirty="0"/>
              <a:t>Task 3: Loop ligation</a:t>
            </a:r>
          </a:p>
        </p:txBody>
      </p:sp>
      <p:sp>
        <p:nvSpPr>
          <p:cNvPr id="3" name="Content Placeholder 2"/>
          <p:cNvSpPr>
            <a:spLocks noGrp="1"/>
          </p:cNvSpPr>
          <p:nvPr>
            <p:ph idx="1"/>
          </p:nvPr>
        </p:nvSpPr>
        <p:spPr>
          <a:xfrm>
            <a:off x="3608614" y="680748"/>
            <a:ext cx="7772400" cy="5584371"/>
          </a:xfrm>
        </p:spPr>
        <p:txBody>
          <a:bodyPr>
            <a:normAutofit/>
          </a:bodyPr>
          <a:lstStyle/>
          <a:p>
            <a:r>
              <a:rPr lang="en-US" sz="2400" dirty="0"/>
              <a:t>Instruments: One grasper (either Maryland or one with locking/ratcheted handle), one endoscopic scissors, one pre-tied ligating loop or </a:t>
            </a:r>
            <a:r>
              <a:rPr lang="en-US" sz="2400" dirty="0" err="1"/>
              <a:t>endoloop</a:t>
            </a:r>
            <a:r>
              <a:rPr lang="en-US" sz="2400" dirty="0"/>
              <a:t>, one red foam organ with appendages</a:t>
            </a:r>
          </a:p>
          <a:p>
            <a:r>
              <a:rPr lang="en-US" sz="2400" dirty="0"/>
              <a:t>Task: Use your Maryland grasper to help place a pre-tied ligating loop around the provided mark on the middle appendage of the foam. Cinch the knot by pushing the applicator from outside the box (ideally with one hand). Cut the suture.</a:t>
            </a:r>
          </a:p>
          <a:p>
            <a:r>
              <a:rPr lang="en-US" sz="2400" dirty="0"/>
              <a:t>Penalties: deviating from the mark on the foam</a:t>
            </a:r>
          </a:p>
          <a:p>
            <a:r>
              <a:rPr lang="en-US" sz="2400" dirty="0"/>
              <a:t>Timing: begins with instrument or loop visible, ends when you cut the end of the loop</a:t>
            </a:r>
          </a:p>
          <a:p>
            <a:pPr lvl="1"/>
            <a:r>
              <a:rPr lang="en-US" sz="2200" b="1" dirty="0"/>
              <a:t>Max time: 180 seconds (3 min)</a:t>
            </a:r>
          </a:p>
          <a:p>
            <a:endParaRPr lang="en-US" dirty="0"/>
          </a:p>
        </p:txBody>
      </p:sp>
      <p:pic>
        <p:nvPicPr>
          <p:cNvPr id="4" name="Picture 3"/>
          <p:cNvPicPr>
            <a:picLocks noChangeAspect="1"/>
          </p:cNvPicPr>
          <p:nvPr/>
        </p:nvPicPr>
        <p:blipFill>
          <a:blip r:embed="rId2"/>
          <a:stretch>
            <a:fillRect/>
          </a:stretch>
        </p:blipFill>
        <p:spPr>
          <a:xfrm>
            <a:off x="0" y="3094558"/>
            <a:ext cx="3429000" cy="2340504"/>
          </a:xfrm>
          <a:prstGeom prst="rect">
            <a:avLst/>
          </a:prstGeom>
        </p:spPr>
      </p:pic>
      <p:sp>
        <p:nvSpPr>
          <p:cNvPr id="5" name="Rectangle 4"/>
          <p:cNvSpPr/>
          <p:nvPr/>
        </p:nvSpPr>
        <p:spPr>
          <a:xfrm>
            <a:off x="1959429" y="6265119"/>
            <a:ext cx="8972493" cy="369332"/>
          </a:xfrm>
          <a:prstGeom prst="rect">
            <a:avLst/>
          </a:prstGeom>
        </p:spPr>
        <p:txBody>
          <a:bodyPr wrap="square">
            <a:spAutoFit/>
          </a:bodyPr>
          <a:lstStyle/>
          <a:p>
            <a:r>
              <a:rPr lang="en-US" dirty="0"/>
              <a:t>Loop ligation </a:t>
            </a:r>
            <a:r>
              <a:rPr lang="en-US" dirty="0" err="1"/>
              <a:t>video:</a:t>
            </a:r>
            <a:r>
              <a:rPr lang="en-US" dirty="0" err="1">
                <a:hlinkClick r:id="rId3"/>
              </a:rPr>
              <a:t>https</a:t>
            </a:r>
            <a:r>
              <a:rPr lang="en-US" dirty="0">
                <a:hlinkClick r:id="rId3"/>
              </a:rPr>
              <a:t>://www.youtube.com/watch?v=4Vhkx-pi5mE</a:t>
            </a:r>
            <a:endParaRPr lang="en-US" dirty="0"/>
          </a:p>
        </p:txBody>
      </p:sp>
    </p:spTree>
    <p:extLst>
      <p:ext uri="{BB962C8B-B14F-4D97-AF65-F5344CB8AC3E}">
        <p14:creationId xmlns:p14="http://schemas.microsoft.com/office/powerpoint/2010/main" val="388901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847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ell phone&#10;&#10;Description automatically generated">
            <a:extLst>
              <a:ext uri="{FF2B5EF4-FFF2-40B4-BE49-F238E27FC236}">
                <a16:creationId xmlns:a16="http://schemas.microsoft.com/office/drawing/2014/main" id="{EBA8167A-9A8E-244E-8613-E6338BEC4F22}"/>
              </a:ext>
            </a:extLst>
          </p:cNvPr>
          <p:cNvPicPr>
            <a:picLocks noGrp="1" noChangeAspect="1"/>
          </p:cNvPicPr>
          <p:nvPr>
            <p:ph idx="1"/>
          </p:nvPr>
        </p:nvPicPr>
        <p:blipFill>
          <a:blip r:embed="rId2"/>
          <a:stretch>
            <a:fillRect/>
          </a:stretch>
        </p:blipFill>
        <p:spPr>
          <a:xfrm>
            <a:off x="794805" y="1578498"/>
            <a:ext cx="10602391" cy="3657824"/>
          </a:xfrm>
          <a:prstGeom prst="rect">
            <a:avLst/>
          </a:prstGeom>
        </p:spPr>
      </p:pic>
    </p:spTree>
    <p:extLst>
      <p:ext uri="{BB962C8B-B14F-4D97-AF65-F5344CB8AC3E}">
        <p14:creationId xmlns:p14="http://schemas.microsoft.com/office/powerpoint/2010/main" val="2821090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725" y="1081573"/>
            <a:ext cx="2947482" cy="2296020"/>
          </a:xfrm>
        </p:spPr>
        <p:txBody>
          <a:bodyPr/>
          <a:lstStyle/>
          <a:p>
            <a:r>
              <a:rPr lang="en-US" dirty="0"/>
              <a:t>Task 4: Extracorporeal suturing</a:t>
            </a:r>
          </a:p>
        </p:txBody>
      </p:sp>
      <p:sp>
        <p:nvSpPr>
          <p:cNvPr id="3" name="Content Placeholder 2"/>
          <p:cNvSpPr>
            <a:spLocks noGrp="1"/>
          </p:cNvSpPr>
          <p:nvPr>
            <p:ph idx="1"/>
          </p:nvPr>
        </p:nvSpPr>
        <p:spPr>
          <a:xfrm>
            <a:off x="3612657" y="618472"/>
            <a:ext cx="8017328" cy="5151378"/>
          </a:xfrm>
        </p:spPr>
        <p:txBody>
          <a:bodyPr>
            <a:normAutofit/>
          </a:bodyPr>
          <a:lstStyle/>
          <a:p>
            <a:r>
              <a:rPr lang="en-US" sz="2400" dirty="0"/>
              <a:t>Instruments: Two needle drivers (or one driver and one Maryland), one knot pusher, 2-0 silk (36inch), one pair of endoscopic scissors, one Penrose drain</a:t>
            </a:r>
          </a:p>
          <a:p>
            <a:r>
              <a:rPr lang="en-US" sz="2400" dirty="0"/>
              <a:t>Task: place suture through the Penrose drain, then tie three single throws of a knot </a:t>
            </a:r>
            <a:r>
              <a:rPr lang="en-US" sz="2400" dirty="0" err="1"/>
              <a:t>extracorporally</a:t>
            </a:r>
            <a:r>
              <a:rPr lang="en-US" sz="2400" dirty="0"/>
              <a:t>, then cut both ends of the suture inside the trainer. </a:t>
            </a:r>
            <a:r>
              <a:rPr lang="en-US" sz="2400" dirty="0">
                <a:solidFill>
                  <a:srgbClr val="FF0000"/>
                </a:solidFill>
              </a:rPr>
              <a:t>You cannot use a hemostat as a counter-weight.</a:t>
            </a:r>
          </a:p>
          <a:p>
            <a:r>
              <a:rPr lang="en-US" sz="2400" dirty="0"/>
              <a:t>Penalties: deviation from two marks on the drain, not properly closing slit in drain, knot slips when tension applied to it. </a:t>
            </a:r>
            <a:r>
              <a:rPr lang="en-US" sz="2400" b="1" dirty="0">
                <a:solidFill>
                  <a:srgbClr val="FF0000"/>
                </a:solidFill>
              </a:rPr>
              <a:t>Avulsing the drain = automatic failure</a:t>
            </a:r>
            <a:r>
              <a:rPr lang="en-US" sz="2400" b="1" dirty="0"/>
              <a:t>. </a:t>
            </a:r>
          </a:p>
          <a:p>
            <a:r>
              <a:rPr lang="en-US" sz="2400" dirty="0"/>
              <a:t>Timing: begins when first instrument visible, ends when both suture tails are cut</a:t>
            </a:r>
          </a:p>
          <a:p>
            <a:pPr lvl="1"/>
            <a:r>
              <a:rPr lang="en-US" sz="2200" b="1" dirty="0"/>
              <a:t>Max time: 420 seconds (7 min)</a:t>
            </a:r>
          </a:p>
        </p:txBody>
      </p:sp>
      <p:sp>
        <p:nvSpPr>
          <p:cNvPr id="5" name="Rectangle 4"/>
          <p:cNvSpPr/>
          <p:nvPr/>
        </p:nvSpPr>
        <p:spPr>
          <a:xfrm>
            <a:off x="1764074" y="6311595"/>
            <a:ext cx="8663851" cy="369332"/>
          </a:xfrm>
          <a:prstGeom prst="rect">
            <a:avLst/>
          </a:prstGeom>
        </p:spPr>
        <p:txBody>
          <a:bodyPr wrap="square">
            <a:spAutoFit/>
          </a:bodyPr>
          <a:lstStyle/>
          <a:p>
            <a:pPr lvl="1"/>
            <a:r>
              <a:rPr lang="en-US" dirty="0"/>
              <a:t>Extracorporeal suturing video: </a:t>
            </a:r>
            <a:r>
              <a:rPr lang="en-US" dirty="0">
                <a:hlinkClick r:id="rId2"/>
              </a:rPr>
              <a:t>https://www.youtube.com/watch?v=ie0o6_xt5ec</a:t>
            </a:r>
            <a:endParaRPr lang="en-US" dirty="0"/>
          </a:p>
        </p:txBody>
      </p:sp>
      <p:pic>
        <p:nvPicPr>
          <p:cNvPr id="7" name="Picture 6" descr="A picture containing indoor, object, table, clock&#10;&#10;Description automatically generated">
            <a:extLst>
              <a:ext uri="{FF2B5EF4-FFF2-40B4-BE49-F238E27FC236}">
                <a16:creationId xmlns:a16="http://schemas.microsoft.com/office/drawing/2014/main" id="{500AE393-96E3-2B4E-AB07-A3AE2A5C60AA}"/>
              </a:ext>
            </a:extLst>
          </p:cNvPr>
          <p:cNvPicPr>
            <a:picLocks noChangeAspect="1"/>
          </p:cNvPicPr>
          <p:nvPr/>
        </p:nvPicPr>
        <p:blipFill>
          <a:blip r:embed="rId3"/>
          <a:stretch>
            <a:fillRect/>
          </a:stretch>
        </p:blipFill>
        <p:spPr>
          <a:xfrm>
            <a:off x="0" y="3377593"/>
            <a:ext cx="3390932" cy="2079112"/>
          </a:xfrm>
          <a:prstGeom prst="rect">
            <a:avLst/>
          </a:prstGeom>
        </p:spPr>
      </p:pic>
    </p:spTree>
    <p:extLst>
      <p:ext uri="{BB962C8B-B14F-4D97-AF65-F5344CB8AC3E}">
        <p14:creationId xmlns:p14="http://schemas.microsoft.com/office/powerpoint/2010/main" val="509101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847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screenshot of a cell phone&#10;&#10;Description automatically generated">
            <a:extLst>
              <a:ext uri="{FF2B5EF4-FFF2-40B4-BE49-F238E27FC236}">
                <a16:creationId xmlns:a16="http://schemas.microsoft.com/office/drawing/2014/main" id="{FCD542C5-5B95-1E46-8365-485F5CA2E853}"/>
              </a:ext>
            </a:extLst>
          </p:cNvPr>
          <p:cNvPicPr>
            <a:picLocks noGrp="1" noChangeAspect="1"/>
          </p:cNvPicPr>
          <p:nvPr>
            <p:ph idx="1"/>
          </p:nvPr>
        </p:nvPicPr>
        <p:blipFill>
          <a:blip r:embed="rId2"/>
          <a:stretch>
            <a:fillRect/>
          </a:stretch>
        </p:blipFill>
        <p:spPr>
          <a:xfrm>
            <a:off x="1551213" y="771434"/>
            <a:ext cx="9089574" cy="5271953"/>
          </a:xfrm>
          <a:prstGeom prst="rect">
            <a:avLst/>
          </a:prstGeom>
        </p:spPr>
      </p:pic>
    </p:spTree>
    <p:extLst>
      <p:ext uri="{BB962C8B-B14F-4D97-AF65-F5344CB8AC3E}">
        <p14:creationId xmlns:p14="http://schemas.microsoft.com/office/powerpoint/2010/main" val="1683357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664" y="1159328"/>
            <a:ext cx="2947482" cy="2002106"/>
          </a:xfrm>
        </p:spPr>
        <p:txBody>
          <a:bodyPr/>
          <a:lstStyle/>
          <a:p>
            <a:r>
              <a:rPr lang="en-US" dirty="0"/>
              <a:t>Task 5: </a:t>
            </a:r>
            <a:r>
              <a:rPr lang="en-US" dirty="0" err="1"/>
              <a:t>Intracorporeal</a:t>
            </a:r>
            <a:r>
              <a:rPr lang="en-US" dirty="0"/>
              <a:t> suturing </a:t>
            </a:r>
          </a:p>
        </p:txBody>
      </p:sp>
      <p:sp>
        <p:nvSpPr>
          <p:cNvPr id="3" name="Content Placeholder 2"/>
          <p:cNvSpPr>
            <a:spLocks noGrp="1"/>
          </p:cNvSpPr>
          <p:nvPr>
            <p:ph idx="1"/>
          </p:nvPr>
        </p:nvSpPr>
        <p:spPr>
          <a:xfrm>
            <a:off x="3657600" y="533791"/>
            <a:ext cx="7392837" cy="5991951"/>
          </a:xfrm>
        </p:spPr>
        <p:txBody>
          <a:bodyPr>
            <a:normAutofit/>
          </a:bodyPr>
          <a:lstStyle/>
          <a:p>
            <a:r>
              <a:rPr lang="en-US" sz="2400" dirty="0"/>
              <a:t>Instruments: two needle drivers, one 2-0 silk suture (15cm), one pair of endoscopic scissors, one Penrose drain with targets</a:t>
            </a:r>
          </a:p>
          <a:p>
            <a:r>
              <a:rPr lang="en-US" sz="2400" dirty="0"/>
              <a:t>Task: Tie three throws of a knot intracorporeally. The first throw must be a surgeon’s knot. You must alternate hands holding the needle in between each throw. You can start tying with either hand. </a:t>
            </a:r>
          </a:p>
          <a:p>
            <a:r>
              <a:rPr lang="en-US" sz="2400" dirty="0"/>
              <a:t>Penalties: deviation from two marks on the drain, not properly closing slit in drain, knot slips when tension applied to it. </a:t>
            </a:r>
            <a:r>
              <a:rPr lang="en-US" sz="2400" b="1" dirty="0">
                <a:solidFill>
                  <a:srgbClr val="FF0000"/>
                </a:solidFill>
              </a:rPr>
              <a:t>Avulsing the drain = automatic failure</a:t>
            </a:r>
            <a:endParaRPr lang="en-US" sz="2400" dirty="0">
              <a:solidFill>
                <a:srgbClr val="FF0000"/>
              </a:solidFill>
            </a:endParaRPr>
          </a:p>
          <a:p>
            <a:r>
              <a:rPr lang="en-US" sz="2400" dirty="0"/>
              <a:t>Timing: begins wen first instrument is visible on the monitor, ends when the suture is cut.</a:t>
            </a:r>
          </a:p>
          <a:p>
            <a:pPr lvl="1"/>
            <a:r>
              <a:rPr lang="en-US" sz="2200" b="1" dirty="0"/>
              <a:t>Max time: 600 seconds (10 min)</a:t>
            </a:r>
          </a:p>
          <a:p>
            <a:endParaRPr lang="en-US" dirty="0"/>
          </a:p>
        </p:txBody>
      </p:sp>
      <p:pic>
        <p:nvPicPr>
          <p:cNvPr id="4" name="Picture 3"/>
          <p:cNvPicPr>
            <a:picLocks noChangeAspect="1"/>
          </p:cNvPicPr>
          <p:nvPr/>
        </p:nvPicPr>
        <p:blipFill>
          <a:blip r:embed="rId2"/>
          <a:stretch>
            <a:fillRect/>
          </a:stretch>
        </p:blipFill>
        <p:spPr>
          <a:xfrm>
            <a:off x="0" y="3429000"/>
            <a:ext cx="3423738" cy="1916271"/>
          </a:xfrm>
          <a:prstGeom prst="rect">
            <a:avLst/>
          </a:prstGeom>
        </p:spPr>
      </p:pic>
      <p:sp>
        <p:nvSpPr>
          <p:cNvPr id="5" name="Rectangle 4"/>
          <p:cNvSpPr/>
          <p:nvPr/>
        </p:nvSpPr>
        <p:spPr>
          <a:xfrm>
            <a:off x="1620036" y="6341076"/>
            <a:ext cx="8951928" cy="369332"/>
          </a:xfrm>
          <a:prstGeom prst="rect">
            <a:avLst/>
          </a:prstGeom>
        </p:spPr>
        <p:txBody>
          <a:bodyPr wrap="square">
            <a:spAutoFit/>
          </a:bodyPr>
          <a:lstStyle/>
          <a:p>
            <a:pPr lvl="1"/>
            <a:r>
              <a:rPr lang="en-US" dirty="0" err="1"/>
              <a:t>Intracorporeal</a:t>
            </a:r>
            <a:r>
              <a:rPr lang="en-US" dirty="0"/>
              <a:t> suturing video: </a:t>
            </a:r>
            <a:r>
              <a:rPr lang="en-US" dirty="0">
                <a:hlinkClick r:id="rId3"/>
              </a:rPr>
              <a:t>https://www.youtube.com/watch?v=hAzhqYid5jc</a:t>
            </a:r>
            <a:endParaRPr lang="en-US" dirty="0"/>
          </a:p>
        </p:txBody>
      </p:sp>
    </p:spTree>
    <p:extLst>
      <p:ext uri="{BB962C8B-B14F-4D97-AF65-F5344CB8AC3E}">
        <p14:creationId xmlns:p14="http://schemas.microsoft.com/office/powerpoint/2010/main" val="1192157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847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ell phone&#10;&#10;Description automatically generated">
            <a:extLst>
              <a:ext uri="{FF2B5EF4-FFF2-40B4-BE49-F238E27FC236}">
                <a16:creationId xmlns:a16="http://schemas.microsoft.com/office/drawing/2014/main" id="{CE542B52-2C25-D04F-8EA3-DFB769E481B1}"/>
              </a:ext>
            </a:extLst>
          </p:cNvPr>
          <p:cNvPicPr>
            <a:picLocks noGrp="1" noChangeAspect="1"/>
          </p:cNvPicPr>
          <p:nvPr>
            <p:ph idx="1"/>
          </p:nvPr>
        </p:nvPicPr>
        <p:blipFill>
          <a:blip r:embed="rId2"/>
          <a:stretch>
            <a:fillRect/>
          </a:stretch>
        </p:blipFill>
        <p:spPr>
          <a:xfrm>
            <a:off x="1303316" y="771434"/>
            <a:ext cx="9585369" cy="5271953"/>
          </a:xfrm>
          <a:prstGeom prst="rect">
            <a:avLst/>
          </a:prstGeom>
        </p:spPr>
      </p:pic>
    </p:spTree>
    <p:extLst>
      <p:ext uri="{BB962C8B-B14F-4D97-AF65-F5344CB8AC3E}">
        <p14:creationId xmlns:p14="http://schemas.microsoft.com/office/powerpoint/2010/main" val="3738154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normAutofit/>
          </a:bodyPr>
          <a:lstStyle/>
          <a:p>
            <a:pPr marL="0" indent="0">
              <a:buNone/>
            </a:pPr>
            <a:r>
              <a:rPr lang="en-US" sz="3000" dirty="0"/>
              <a:t>By the end of this session, you should be able to:</a:t>
            </a:r>
            <a:br>
              <a:rPr lang="en-US" sz="3000" dirty="0"/>
            </a:br>
            <a:endParaRPr lang="en-US" sz="3000" dirty="0"/>
          </a:p>
          <a:p>
            <a:pPr lvl="1"/>
            <a:r>
              <a:rPr lang="en-US" sz="2500" dirty="0"/>
              <a:t>Identify the components of the FLS exam</a:t>
            </a:r>
          </a:p>
          <a:p>
            <a:pPr lvl="1"/>
            <a:r>
              <a:rPr lang="en-US" sz="2500" dirty="0"/>
              <a:t>Understand the tasks required to become FLS certified </a:t>
            </a:r>
          </a:p>
          <a:p>
            <a:pPr lvl="1"/>
            <a:r>
              <a:rPr lang="en-US" sz="2500" dirty="0"/>
              <a:t>Meet baseline times for task completion and establish goals for skills improvement</a:t>
            </a:r>
          </a:p>
        </p:txBody>
      </p:sp>
    </p:spTree>
    <p:extLst>
      <p:ext uri="{BB962C8B-B14F-4D97-AF65-F5344CB8AC3E}">
        <p14:creationId xmlns:p14="http://schemas.microsoft.com/office/powerpoint/2010/main" val="2812433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A3A18-2883-B449-9108-9E6450882C23}"/>
              </a:ext>
            </a:extLst>
          </p:cNvPr>
          <p:cNvSpPr>
            <a:spLocks noGrp="1"/>
          </p:cNvSpPr>
          <p:nvPr>
            <p:ph type="title"/>
          </p:nvPr>
        </p:nvSpPr>
        <p:spPr/>
        <p:txBody>
          <a:bodyPr/>
          <a:lstStyle/>
          <a:p>
            <a:r>
              <a:rPr lang="en-US" dirty="0"/>
              <a:t>Manual skills: goal times</a:t>
            </a:r>
          </a:p>
        </p:txBody>
      </p:sp>
      <p:pic>
        <p:nvPicPr>
          <p:cNvPr id="6" name="Content Placeholder 5">
            <a:extLst>
              <a:ext uri="{FF2B5EF4-FFF2-40B4-BE49-F238E27FC236}">
                <a16:creationId xmlns:a16="http://schemas.microsoft.com/office/drawing/2014/main" id="{D9B6954A-65FB-0441-8DCF-49AEEE791B64}"/>
              </a:ext>
            </a:extLst>
          </p:cNvPr>
          <p:cNvPicPr>
            <a:picLocks noGrp="1" noChangeAspect="1"/>
          </p:cNvPicPr>
          <p:nvPr>
            <p:ph idx="1"/>
          </p:nvPr>
        </p:nvPicPr>
        <p:blipFill rotWithShape="1">
          <a:blip r:embed="rId3"/>
          <a:stretch/>
        </p:blipFill>
        <p:spPr>
          <a:xfrm>
            <a:off x="3391655" y="2053061"/>
            <a:ext cx="7928995" cy="2742734"/>
          </a:xfrm>
        </p:spPr>
      </p:pic>
      <p:sp>
        <p:nvSpPr>
          <p:cNvPr id="3" name="TextBox 2">
            <a:extLst>
              <a:ext uri="{FF2B5EF4-FFF2-40B4-BE49-F238E27FC236}">
                <a16:creationId xmlns:a16="http://schemas.microsoft.com/office/drawing/2014/main" id="{EB6FD3E8-7906-7845-9675-EC0BEB7CCF96}"/>
              </a:ext>
            </a:extLst>
          </p:cNvPr>
          <p:cNvSpPr txBox="1"/>
          <p:nvPr/>
        </p:nvSpPr>
        <p:spPr>
          <a:xfrm rot="19016166">
            <a:off x="7168745" y="1299824"/>
            <a:ext cx="1261884" cy="461665"/>
          </a:xfrm>
          <a:prstGeom prst="rect">
            <a:avLst/>
          </a:prstGeom>
          <a:noFill/>
        </p:spPr>
        <p:txBody>
          <a:bodyPr wrap="none" rtlCol="0">
            <a:spAutoFit/>
          </a:bodyPr>
          <a:lstStyle/>
          <a:p>
            <a:r>
              <a:rPr lang="en-US" sz="2400" dirty="0"/>
              <a:t>Goal</a:t>
            </a:r>
            <a:r>
              <a:rPr lang="en-US" dirty="0"/>
              <a:t> time</a:t>
            </a:r>
          </a:p>
        </p:txBody>
      </p:sp>
      <p:sp>
        <p:nvSpPr>
          <p:cNvPr id="4" name="Rectangle 3">
            <a:extLst>
              <a:ext uri="{FF2B5EF4-FFF2-40B4-BE49-F238E27FC236}">
                <a16:creationId xmlns:a16="http://schemas.microsoft.com/office/drawing/2014/main" id="{9FC2D84B-3457-A84D-A400-B86C5B417753}"/>
              </a:ext>
            </a:extLst>
          </p:cNvPr>
          <p:cNvSpPr/>
          <p:nvPr/>
        </p:nvSpPr>
        <p:spPr>
          <a:xfrm>
            <a:off x="11085248" y="2066436"/>
            <a:ext cx="450890" cy="272935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B473E174-EBA7-5546-98A0-CC79B4D2BBA0}"/>
              </a:ext>
            </a:extLst>
          </p:cNvPr>
          <p:cNvSpPr txBox="1"/>
          <p:nvPr/>
        </p:nvSpPr>
        <p:spPr>
          <a:xfrm>
            <a:off x="10944803" y="2366682"/>
            <a:ext cx="806823" cy="369332"/>
          </a:xfrm>
          <a:prstGeom prst="rect">
            <a:avLst/>
          </a:prstGeom>
          <a:noFill/>
        </p:spPr>
        <p:txBody>
          <a:bodyPr wrap="square" rtlCol="0">
            <a:spAutoFit/>
          </a:bodyPr>
          <a:lstStyle/>
          <a:p>
            <a:r>
              <a:rPr lang="en-US" sz="1400" dirty="0">
                <a:solidFill>
                  <a:schemeClr val="bg1"/>
                </a:solidFill>
              </a:rPr>
              <a:t>300</a:t>
            </a:r>
            <a:r>
              <a:rPr lang="en-US" dirty="0">
                <a:solidFill>
                  <a:schemeClr val="bg1"/>
                </a:solidFill>
              </a:rPr>
              <a:t> </a:t>
            </a:r>
          </a:p>
        </p:txBody>
      </p:sp>
      <p:sp>
        <p:nvSpPr>
          <p:cNvPr id="8" name="TextBox 7">
            <a:extLst>
              <a:ext uri="{FF2B5EF4-FFF2-40B4-BE49-F238E27FC236}">
                <a16:creationId xmlns:a16="http://schemas.microsoft.com/office/drawing/2014/main" id="{4FE1DB2C-711F-D248-8BD6-3F26EAA53965}"/>
              </a:ext>
            </a:extLst>
          </p:cNvPr>
          <p:cNvSpPr txBox="1"/>
          <p:nvPr/>
        </p:nvSpPr>
        <p:spPr>
          <a:xfrm>
            <a:off x="10944803" y="2958353"/>
            <a:ext cx="744622" cy="307777"/>
          </a:xfrm>
          <a:prstGeom prst="rect">
            <a:avLst/>
          </a:prstGeom>
          <a:noFill/>
        </p:spPr>
        <p:txBody>
          <a:bodyPr wrap="square" rtlCol="0">
            <a:spAutoFit/>
          </a:bodyPr>
          <a:lstStyle/>
          <a:p>
            <a:r>
              <a:rPr lang="en-US" sz="1400" dirty="0">
                <a:solidFill>
                  <a:schemeClr val="bg1"/>
                </a:solidFill>
              </a:rPr>
              <a:t>300</a:t>
            </a:r>
            <a:endParaRPr lang="en-US" dirty="0">
              <a:solidFill>
                <a:schemeClr val="bg1"/>
              </a:solidFill>
            </a:endParaRPr>
          </a:p>
        </p:txBody>
      </p:sp>
      <p:sp>
        <p:nvSpPr>
          <p:cNvPr id="9" name="TextBox 8">
            <a:extLst>
              <a:ext uri="{FF2B5EF4-FFF2-40B4-BE49-F238E27FC236}">
                <a16:creationId xmlns:a16="http://schemas.microsoft.com/office/drawing/2014/main" id="{CFDE7B24-3217-A943-9140-E2E68EB88AA2}"/>
              </a:ext>
            </a:extLst>
          </p:cNvPr>
          <p:cNvSpPr txBox="1"/>
          <p:nvPr/>
        </p:nvSpPr>
        <p:spPr>
          <a:xfrm>
            <a:off x="10944803" y="3253137"/>
            <a:ext cx="806823" cy="369332"/>
          </a:xfrm>
          <a:prstGeom prst="rect">
            <a:avLst/>
          </a:prstGeom>
          <a:noFill/>
        </p:spPr>
        <p:txBody>
          <a:bodyPr wrap="square" rtlCol="0">
            <a:spAutoFit/>
          </a:bodyPr>
          <a:lstStyle/>
          <a:p>
            <a:r>
              <a:rPr lang="en-US" sz="1400" dirty="0">
                <a:solidFill>
                  <a:schemeClr val="bg1"/>
                </a:solidFill>
              </a:rPr>
              <a:t>180</a:t>
            </a:r>
            <a:r>
              <a:rPr lang="en-US" dirty="0">
                <a:solidFill>
                  <a:schemeClr val="bg1"/>
                </a:solidFill>
              </a:rPr>
              <a:t> </a:t>
            </a:r>
          </a:p>
        </p:txBody>
      </p:sp>
      <p:sp>
        <p:nvSpPr>
          <p:cNvPr id="10" name="TextBox 9">
            <a:extLst>
              <a:ext uri="{FF2B5EF4-FFF2-40B4-BE49-F238E27FC236}">
                <a16:creationId xmlns:a16="http://schemas.microsoft.com/office/drawing/2014/main" id="{3AD406C2-9DE5-B94A-AE41-DD66E8C481DD}"/>
              </a:ext>
            </a:extLst>
          </p:cNvPr>
          <p:cNvSpPr txBox="1"/>
          <p:nvPr/>
        </p:nvSpPr>
        <p:spPr>
          <a:xfrm>
            <a:off x="10912047" y="3565922"/>
            <a:ext cx="806823" cy="369332"/>
          </a:xfrm>
          <a:prstGeom prst="rect">
            <a:avLst/>
          </a:prstGeom>
          <a:noFill/>
        </p:spPr>
        <p:txBody>
          <a:bodyPr wrap="square" rtlCol="0">
            <a:spAutoFit/>
          </a:bodyPr>
          <a:lstStyle/>
          <a:p>
            <a:r>
              <a:rPr lang="en-US" sz="1400" dirty="0">
                <a:solidFill>
                  <a:schemeClr val="bg1"/>
                </a:solidFill>
              </a:rPr>
              <a:t>420</a:t>
            </a:r>
            <a:r>
              <a:rPr lang="en-US" dirty="0">
                <a:solidFill>
                  <a:schemeClr val="bg1"/>
                </a:solidFill>
              </a:rPr>
              <a:t> </a:t>
            </a:r>
          </a:p>
        </p:txBody>
      </p:sp>
      <p:sp>
        <p:nvSpPr>
          <p:cNvPr id="11" name="TextBox 10">
            <a:extLst>
              <a:ext uri="{FF2B5EF4-FFF2-40B4-BE49-F238E27FC236}">
                <a16:creationId xmlns:a16="http://schemas.microsoft.com/office/drawing/2014/main" id="{AC093DBE-CADD-C148-8138-883DA1BBAE0C}"/>
              </a:ext>
            </a:extLst>
          </p:cNvPr>
          <p:cNvSpPr txBox="1"/>
          <p:nvPr/>
        </p:nvSpPr>
        <p:spPr>
          <a:xfrm>
            <a:off x="10912048" y="3935254"/>
            <a:ext cx="806823" cy="369332"/>
          </a:xfrm>
          <a:prstGeom prst="rect">
            <a:avLst/>
          </a:prstGeom>
          <a:noFill/>
        </p:spPr>
        <p:txBody>
          <a:bodyPr wrap="square" rtlCol="0">
            <a:spAutoFit/>
          </a:bodyPr>
          <a:lstStyle/>
          <a:p>
            <a:r>
              <a:rPr lang="en-US" sz="1400" dirty="0">
                <a:solidFill>
                  <a:schemeClr val="bg1"/>
                </a:solidFill>
              </a:rPr>
              <a:t>420</a:t>
            </a:r>
            <a:r>
              <a:rPr lang="en-US" dirty="0">
                <a:solidFill>
                  <a:schemeClr val="bg1"/>
                </a:solidFill>
              </a:rPr>
              <a:t> </a:t>
            </a:r>
          </a:p>
        </p:txBody>
      </p:sp>
      <p:sp>
        <p:nvSpPr>
          <p:cNvPr id="12" name="TextBox 11">
            <a:extLst>
              <a:ext uri="{FF2B5EF4-FFF2-40B4-BE49-F238E27FC236}">
                <a16:creationId xmlns:a16="http://schemas.microsoft.com/office/drawing/2014/main" id="{3E4FB233-6B87-004B-84E6-2DB5B847DEA8}"/>
              </a:ext>
            </a:extLst>
          </p:cNvPr>
          <p:cNvSpPr txBox="1"/>
          <p:nvPr/>
        </p:nvSpPr>
        <p:spPr>
          <a:xfrm rot="18864364">
            <a:off x="10647361" y="1120134"/>
            <a:ext cx="1729085" cy="461665"/>
          </a:xfrm>
          <a:prstGeom prst="rect">
            <a:avLst/>
          </a:prstGeom>
          <a:noFill/>
        </p:spPr>
        <p:txBody>
          <a:bodyPr wrap="square" rtlCol="0">
            <a:spAutoFit/>
          </a:bodyPr>
          <a:lstStyle/>
          <a:p>
            <a:r>
              <a:rPr lang="en-US" sz="2400" dirty="0"/>
              <a:t>Max </a:t>
            </a:r>
            <a:r>
              <a:rPr lang="en-US" dirty="0"/>
              <a:t>time</a:t>
            </a:r>
          </a:p>
        </p:txBody>
      </p:sp>
    </p:spTree>
    <p:extLst>
      <p:ext uri="{BB962C8B-B14F-4D97-AF65-F5344CB8AC3E}">
        <p14:creationId xmlns:p14="http://schemas.microsoft.com/office/powerpoint/2010/main" val="3481677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 structure</a:t>
            </a:r>
          </a:p>
        </p:txBody>
      </p:sp>
      <p:sp>
        <p:nvSpPr>
          <p:cNvPr id="3" name="Content Placeholder 2"/>
          <p:cNvSpPr>
            <a:spLocks noGrp="1"/>
          </p:cNvSpPr>
          <p:nvPr>
            <p:ph idx="1"/>
          </p:nvPr>
        </p:nvSpPr>
        <p:spPr>
          <a:xfrm>
            <a:off x="3755571" y="864107"/>
            <a:ext cx="7428897" cy="5324421"/>
          </a:xfrm>
        </p:spPr>
        <p:txBody>
          <a:bodyPr>
            <a:noAutofit/>
          </a:bodyPr>
          <a:lstStyle/>
          <a:p>
            <a:r>
              <a:rPr lang="en-US" sz="2300" dirty="0"/>
              <a:t>Standardized certification</a:t>
            </a:r>
          </a:p>
          <a:p>
            <a:pPr lvl="1"/>
            <a:r>
              <a:rPr lang="en-US" sz="2300" dirty="0"/>
              <a:t>Cognitive/Written component </a:t>
            </a:r>
          </a:p>
          <a:p>
            <a:pPr lvl="2"/>
            <a:r>
              <a:rPr lang="en-US" sz="2100" dirty="0"/>
              <a:t>Designed for general surgery residents</a:t>
            </a:r>
          </a:p>
          <a:p>
            <a:pPr lvl="1"/>
            <a:r>
              <a:rPr lang="en-US" sz="2300" dirty="0"/>
              <a:t>Skills/Manual component</a:t>
            </a:r>
          </a:p>
          <a:p>
            <a:r>
              <a:rPr lang="en-US" sz="2300" dirty="0"/>
              <a:t>Developed by the Society of American Gastrointestinal and Endoscopic Surgeons (SAGES) and ACS for general surgery board certification. </a:t>
            </a:r>
          </a:p>
          <a:p>
            <a:r>
              <a:rPr lang="en-US" sz="2300" b="1" dirty="0">
                <a:solidFill>
                  <a:srgbClr val="FF0000"/>
                </a:solidFill>
              </a:rPr>
              <a:t>ABOG requires all OBGYN residents to pass FLS </a:t>
            </a:r>
            <a:r>
              <a:rPr lang="en-US" sz="2300" b="1" u="sng" dirty="0">
                <a:solidFill>
                  <a:srgbClr val="FF0000"/>
                </a:solidFill>
              </a:rPr>
              <a:t>by  December of their fourth year</a:t>
            </a:r>
            <a:r>
              <a:rPr lang="en-US" sz="2300" b="1" dirty="0">
                <a:solidFill>
                  <a:srgbClr val="FF0000"/>
                </a:solidFill>
              </a:rPr>
              <a:t> in order to sit for the Qualifying Exam (written boards)</a:t>
            </a:r>
          </a:p>
        </p:txBody>
      </p:sp>
    </p:spTree>
    <p:extLst>
      <p:ext uri="{BB962C8B-B14F-4D97-AF65-F5344CB8AC3E}">
        <p14:creationId xmlns:p14="http://schemas.microsoft.com/office/powerpoint/2010/main" val="36456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91BE4-2C65-7E41-A422-19EE422A5451}"/>
              </a:ext>
            </a:extLst>
          </p:cNvPr>
          <p:cNvSpPr>
            <a:spLocks noGrp="1"/>
          </p:cNvSpPr>
          <p:nvPr>
            <p:ph type="title"/>
          </p:nvPr>
        </p:nvSpPr>
        <p:spPr/>
        <p:txBody>
          <a:bodyPr/>
          <a:lstStyle/>
          <a:p>
            <a:r>
              <a:rPr lang="en-US" dirty="0"/>
              <a:t>Exam components</a:t>
            </a:r>
          </a:p>
        </p:txBody>
      </p:sp>
      <p:sp>
        <p:nvSpPr>
          <p:cNvPr id="3" name="Content Placeholder 2">
            <a:extLst>
              <a:ext uri="{FF2B5EF4-FFF2-40B4-BE49-F238E27FC236}">
                <a16:creationId xmlns:a16="http://schemas.microsoft.com/office/drawing/2014/main" id="{A08F4FEE-2EAC-6C4A-8F94-C606FFAAD3E8}"/>
              </a:ext>
            </a:extLst>
          </p:cNvPr>
          <p:cNvSpPr>
            <a:spLocks noGrp="1"/>
          </p:cNvSpPr>
          <p:nvPr>
            <p:ph idx="1"/>
          </p:nvPr>
        </p:nvSpPr>
        <p:spPr>
          <a:xfrm>
            <a:off x="3803954" y="864108"/>
            <a:ext cx="7315200" cy="5120640"/>
          </a:xfrm>
        </p:spPr>
        <p:txBody>
          <a:bodyPr>
            <a:normAutofit/>
          </a:bodyPr>
          <a:lstStyle/>
          <a:p>
            <a:r>
              <a:rPr lang="en-US" sz="2400" b="1" dirty="0"/>
              <a:t>Cognitive/Written </a:t>
            </a:r>
          </a:p>
          <a:p>
            <a:pPr lvl="1"/>
            <a:r>
              <a:rPr lang="en-US" sz="2400" dirty="0"/>
              <a:t>Computer-based</a:t>
            </a:r>
          </a:p>
          <a:p>
            <a:pPr lvl="1"/>
            <a:r>
              <a:rPr lang="en-US" sz="2400" dirty="0"/>
              <a:t>Multiple choice (80 questions)</a:t>
            </a:r>
          </a:p>
          <a:p>
            <a:pPr lvl="1"/>
            <a:r>
              <a:rPr lang="en-US" sz="2400" dirty="0"/>
              <a:t>90 minutes</a:t>
            </a:r>
          </a:p>
          <a:p>
            <a:pPr lvl="1"/>
            <a:r>
              <a:rPr lang="en-US" sz="2400" dirty="0">
                <a:solidFill>
                  <a:srgbClr val="FF0000"/>
                </a:solidFill>
              </a:rPr>
              <a:t>You must take the test in order. You cannot skip or go back and change your answers. </a:t>
            </a:r>
            <a:endParaRPr lang="en-US" sz="2400" dirty="0"/>
          </a:p>
          <a:p>
            <a:r>
              <a:rPr lang="en-US" sz="2400" b="1" dirty="0"/>
              <a:t>Skills/Manual </a:t>
            </a:r>
            <a:endParaRPr lang="en-US" sz="2400" dirty="0"/>
          </a:p>
          <a:p>
            <a:pPr lvl="1"/>
            <a:r>
              <a:rPr lang="en-US" sz="2400" dirty="0"/>
              <a:t>5 tasks</a:t>
            </a:r>
          </a:p>
          <a:p>
            <a:r>
              <a:rPr lang="en-US" sz="2400" b="1" dirty="0"/>
              <a:t>General Reference</a:t>
            </a:r>
            <a:endParaRPr lang="en-US" sz="2400" b="1" dirty="0">
              <a:hlinkClick r:id="rId2"/>
            </a:endParaRPr>
          </a:p>
          <a:p>
            <a:pPr lvl="1"/>
            <a:r>
              <a:rPr lang="en-US" sz="2400" dirty="0">
                <a:hlinkClick r:id="rId2"/>
              </a:rPr>
              <a:t>https://www.flsprogram.org/fls-information</a:t>
            </a:r>
            <a:endParaRPr lang="en-US" sz="2400" dirty="0"/>
          </a:p>
          <a:p>
            <a:endParaRPr lang="en-US" sz="3200" dirty="0"/>
          </a:p>
        </p:txBody>
      </p:sp>
    </p:spTree>
    <p:extLst>
      <p:ext uri="{BB962C8B-B14F-4D97-AF65-F5344CB8AC3E}">
        <p14:creationId xmlns:p14="http://schemas.microsoft.com/office/powerpoint/2010/main" val="443027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704C6-244A-7242-89EA-78EEEAB0A80E}"/>
              </a:ext>
            </a:extLst>
          </p:cNvPr>
          <p:cNvSpPr>
            <a:spLocks noGrp="1"/>
          </p:cNvSpPr>
          <p:nvPr>
            <p:ph type="title"/>
          </p:nvPr>
        </p:nvSpPr>
        <p:spPr/>
        <p:txBody>
          <a:bodyPr/>
          <a:lstStyle/>
          <a:p>
            <a:r>
              <a:rPr lang="en-US" dirty="0"/>
              <a:t>Exam preparation: online modules</a:t>
            </a:r>
          </a:p>
        </p:txBody>
      </p:sp>
      <p:pic>
        <p:nvPicPr>
          <p:cNvPr id="5" name="Content Placeholder 4">
            <a:hlinkClick r:id="rId2"/>
            <a:extLst>
              <a:ext uri="{FF2B5EF4-FFF2-40B4-BE49-F238E27FC236}">
                <a16:creationId xmlns:a16="http://schemas.microsoft.com/office/drawing/2014/main" id="{83A0FF6E-F6A4-224D-8169-0B218F39372E}"/>
              </a:ext>
            </a:extLst>
          </p:cNvPr>
          <p:cNvPicPr>
            <a:picLocks noGrp="1" noChangeAspect="1"/>
          </p:cNvPicPr>
          <p:nvPr>
            <p:ph idx="1"/>
          </p:nvPr>
        </p:nvPicPr>
        <p:blipFill>
          <a:blip r:embed="rId3"/>
          <a:stretch>
            <a:fillRect/>
          </a:stretch>
        </p:blipFill>
        <p:spPr>
          <a:xfrm>
            <a:off x="4343400" y="1049183"/>
            <a:ext cx="6523038" cy="4759633"/>
          </a:xfrm>
        </p:spPr>
      </p:pic>
    </p:spTree>
    <p:extLst>
      <p:ext uri="{BB962C8B-B14F-4D97-AF65-F5344CB8AC3E}">
        <p14:creationId xmlns:p14="http://schemas.microsoft.com/office/powerpoint/2010/main" val="3088217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9A233-BFC2-4143-A6BF-22FC755A78A7}"/>
              </a:ext>
            </a:extLst>
          </p:cNvPr>
          <p:cNvSpPr>
            <a:spLocks noGrp="1"/>
          </p:cNvSpPr>
          <p:nvPr>
            <p:ph type="title"/>
          </p:nvPr>
        </p:nvSpPr>
        <p:spPr>
          <a:xfrm>
            <a:off x="1261872" y="-310896"/>
            <a:ext cx="9692640" cy="1325562"/>
          </a:xfrm>
        </p:spPr>
        <p:txBody>
          <a:bodyPr/>
          <a:lstStyle/>
          <a:p>
            <a:r>
              <a:rPr lang="en-US" dirty="0"/>
              <a:t>Exam online prep: Content</a:t>
            </a:r>
          </a:p>
        </p:txBody>
      </p:sp>
      <p:sp>
        <p:nvSpPr>
          <p:cNvPr id="3" name="Content Placeholder 2">
            <a:extLst>
              <a:ext uri="{FF2B5EF4-FFF2-40B4-BE49-F238E27FC236}">
                <a16:creationId xmlns:a16="http://schemas.microsoft.com/office/drawing/2014/main" id="{E9579255-1B77-8D4D-9152-8C8D8D973A41}"/>
              </a:ext>
            </a:extLst>
          </p:cNvPr>
          <p:cNvSpPr>
            <a:spLocks noGrp="1"/>
          </p:cNvSpPr>
          <p:nvPr>
            <p:ph idx="1"/>
          </p:nvPr>
        </p:nvSpPr>
        <p:spPr>
          <a:xfrm>
            <a:off x="3644167" y="1533362"/>
            <a:ext cx="8294914" cy="3520874"/>
          </a:xfrm>
        </p:spPr>
        <p:txBody>
          <a:bodyPr>
            <a:noAutofit/>
          </a:bodyPr>
          <a:lstStyle/>
          <a:p>
            <a:r>
              <a:rPr lang="en-US" sz="2400" b="1" dirty="0"/>
              <a:t>Module 1: </a:t>
            </a:r>
            <a:r>
              <a:rPr lang="en-US" sz="2400" dirty="0"/>
              <a:t>Preoperative considerations </a:t>
            </a:r>
          </a:p>
          <a:p>
            <a:r>
              <a:rPr lang="en-US" sz="2400" b="1" dirty="0"/>
              <a:t>Module 2: </a:t>
            </a:r>
            <a:r>
              <a:rPr lang="en-US" sz="2400" dirty="0"/>
              <a:t>Intraoperative considerations</a:t>
            </a:r>
          </a:p>
          <a:p>
            <a:r>
              <a:rPr lang="en-US" sz="2400" b="1" dirty="0"/>
              <a:t>Module 3: </a:t>
            </a:r>
            <a:r>
              <a:rPr lang="en-US" sz="2400" dirty="0"/>
              <a:t>Basic laparoscopic procedures</a:t>
            </a:r>
          </a:p>
          <a:p>
            <a:r>
              <a:rPr lang="en-US" sz="2400" b="1" dirty="0"/>
              <a:t>Module 4: </a:t>
            </a:r>
            <a:r>
              <a:rPr lang="en-US" sz="2400" dirty="0"/>
              <a:t>Postoperative care and complications</a:t>
            </a:r>
          </a:p>
          <a:p>
            <a:r>
              <a:rPr lang="en-US" sz="2400" b="1" dirty="0"/>
              <a:t>Module 5: </a:t>
            </a:r>
            <a:r>
              <a:rPr lang="en-US" sz="2400" dirty="0"/>
              <a:t>Manual skills instruction and practice</a:t>
            </a:r>
            <a:r>
              <a:rPr lang="en-US" sz="2400" dirty="0">
                <a:solidFill>
                  <a:srgbClr val="FF0000"/>
                </a:solidFill>
              </a:rPr>
              <a:t> </a:t>
            </a:r>
          </a:p>
          <a:p>
            <a:pPr lvl="1"/>
            <a:r>
              <a:rPr lang="en-US" sz="2200" dirty="0">
                <a:solidFill>
                  <a:schemeClr val="tx1"/>
                </a:solidFill>
              </a:rPr>
              <a:t>(contains video)</a:t>
            </a:r>
          </a:p>
          <a:p>
            <a:r>
              <a:rPr lang="en-US" sz="2400" dirty="0"/>
              <a:t>give yourself about a month to get through them</a:t>
            </a:r>
            <a:endParaRPr lang="en-US" sz="2400" dirty="0">
              <a:solidFill>
                <a:srgbClr val="FF0000"/>
              </a:solidFill>
            </a:endParaRPr>
          </a:p>
        </p:txBody>
      </p:sp>
      <p:sp>
        <p:nvSpPr>
          <p:cNvPr id="5" name="Title 1">
            <a:extLst>
              <a:ext uri="{FF2B5EF4-FFF2-40B4-BE49-F238E27FC236}">
                <a16:creationId xmlns:a16="http://schemas.microsoft.com/office/drawing/2014/main" id="{62C1ED2C-01C8-AF4D-8F33-812E877B21E0}"/>
              </a:ext>
            </a:extLst>
          </p:cNvPr>
          <p:cNvSpPr txBox="1">
            <a:spLocks/>
          </p:cNvSpPr>
          <p:nvPr/>
        </p:nvSpPr>
        <p:spPr>
          <a:xfrm>
            <a:off x="252919" y="1123837"/>
            <a:ext cx="2947482"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a:t>Exam preparation: online modules</a:t>
            </a:r>
            <a:endParaRPr lang="en-US" dirty="0"/>
          </a:p>
        </p:txBody>
      </p:sp>
    </p:spTree>
    <p:extLst>
      <p:ext uri="{BB962C8B-B14F-4D97-AF65-F5344CB8AC3E}">
        <p14:creationId xmlns:p14="http://schemas.microsoft.com/office/powerpoint/2010/main" val="4209304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F8C29-E575-2745-8A67-06585110F612}"/>
              </a:ext>
            </a:extLst>
          </p:cNvPr>
          <p:cNvSpPr>
            <a:spLocks noGrp="1"/>
          </p:cNvSpPr>
          <p:nvPr>
            <p:ph type="title"/>
          </p:nvPr>
        </p:nvSpPr>
        <p:spPr/>
        <p:txBody>
          <a:bodyPr/>
          <a:lstStyle/>
          <a:p>
            <a:r>
              <a:rPr lang="en-US" dirty="0"/>
              <a:t>Exam: scheduling</a:t>
            </a:r>
          </a:p>
        </p:txBody>
      </p:sp>
      <p:sp>
        <p:nvSpPr>
          <p:cNvPr id="3" name="Content Placeholder 2">
            <a:extLst>
              <a:ext uri="{FF2B5EF4-FFF2-40B4-BE49-F238E27FC236}">
                <a16:creationId xmlns:a16="http://schemas.microsoft.com/office/drawing/2014/main" id="{8C633B30-711A-0B43-A4D5-76EC866AD98B}"/>
              </a:ext>
            </a:extLst>
          </p:cNvPr>
          <p:cNvSpPr>
            <a:spLocks noGrp="1"/>
          </p:cNvSpPr>
          <p:nvPr>
            <p:ph idx="1"/>
          </p:nvPr>
        </p:nvSpPr>
        <p:spPr/>
        <p:txBody>
          <a:bodyPr>
            <a:normAutofit/>
          </a:bodyPr>
          <a:lstStyle/>
          <a:p>
            <a:r>
              <a:rPr lang="en-US" sz="3000" dirty="0"/>
              <a:t>Online registration through SAGES </a:t>
            </a:r>
          </a:p>
          <a:p>
            <a:pPr lvl="1"/>
            <a:r>
              <a:rPr lang="en-US" sz="2800" dirty="0">
                <a:hlinkClick r:id="rId2"/>
              </a:rPr>
              <a:t>https://</a:t>
            </a:r>
            <a:r>
              <a:rPr lang="en-US" sz="2800" dirty="0" err="1">
                <a:hlinkClick r:id="rId2"/>
              </a:rPr>
              <a:t>www.webassessor.com</a:t>
            </a:r>
            <a:r>
              <a:rPr lang="en-US" sz="2800" dirty="0">
                <a:hlinkClick r:id="rId2"/>
              </a:rPr>
              <a:t>/sages</a:t>
            </a:r>
            <a:endParaRPr lang="en-US" sz="2800" dirty="0"/>
          </a:p>
          <a:p>
            <a:r>
              <a:rPr lang="en-US" sz="3000" dirty="0"/>
              <a:t>Recommend scheduling </a:t>
            </a:r>
            <a:r>
              <a:rPr lang="en-US" sz="3000" dirty="0">
                <a:solidFill>
                  <a:schemeClr val="bg1"/>
                </a:solidFill>
                <a:highlight>
                  <a:srgbClr val="FFFF00"/>
                </a:highlight>
              </a:rPr>
              <a:t>at least 2 weeks </a:t>
            </a:r>
            <a:r>
              <a:rPr lang="en-US" sz="3000" dirty="0"/>
              <a:t>in advance</a:t>
            </a:r>
          </a:p>
          <a:p>
            <a:r>
              <a:rPr lang="en-US" sz="3000" dirty="0">
                <a:solidFill>
                  <a:srgbClr val="FF0000"/>
                </a:solidFill>
              </a:rPr>
              <a:t>Closest FLS site for URMC residents: Roswell Park</a:t>
            </a:r>
          </a:p>
          <a:p>
            <a:pPr lvl="1"/>
            <a:r>
              <a:rPr lang="en-US" dirty="0"/>
              <a:t>Jenna </a:t>
            </a:r>
            <a:r>
              <a:rPr lang="en-US" dirty="0" err="1"/>
              <a:t>Bizovi</a:t>
            </a:r>
            <a:r>
              <a:rPr lang="en-US" dirty="0"/>
              <a:t> &lt;</a:t>
            </a:r>
            <a:r>
              <a:rPr lang="en-US" dirty="0">
                <a:hlinkClick r:id="rId3"/>
              </a:rPr>
              <a:t>Jenna.Bizovi@RoswellPark.org</a:t>
            </a:r>
            <a:r>
              <a:rPr lang="en-US" dirty="0"/>
              <a:t>&gt;​ </a:t>
            </a:r>
          </a:p>
          <a:p>
            <a:r>
              <a:rPr lang="en-US" sz="3000" dirty="0"/>
              <a:t>Plan to be on site for two hours</a:t>
            </a:r>
            <a:endParaRPr lang="en-US" sz="3000" dirty="0">
              <a:solidFill>
                <a:schemeClr val="tx1">
                  <a:lumMod val="50000"/>
                  <a:lumOff val="50000"/>
                </a:schemeClr>
              </a:solidFill>
            </a:endParaRPr>
          </a:p>
        </p:txBody>
      </p:sp>
    </p:spTree>
    <p:extLst>
      <p:ext uri="{BB962C8B-B14F-4D97-AF65-F5344CB8AC3E}">
        <p14:creationId xmlns:p14="http://schemas.microsoft.com/office/powerpoint/2010/main" val="4255895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BF00B-C7F0-F54E-B323-9B01A8F9B38B}"/>
              </a:ext>
            </a:extLst>
          </p:cNvPr>
          <p:cNvSpPr>
            <a:spLocks noGrp="1"/>
          </p:cNvSpPr>
          <p:nvPr>
            <p:ph type="title"/>
          </p:nvPr>
        </p:nvSpPr>
        <p:spPr/>
        <p:txBody>
          <a:bodyPr/>
          <a:lstStyle/>
          <a:p>
            <a:r>
              <a:rPr lang="en-US" dirty="0"/>
              <a:t>Exam day</a:t>
            </a:r>
          </a:p>
        </p:txBody>
      </p:sp>
      <p:sp>
        <p:nvSpPr>
          <p:cNvPr id="3" name="Content Placeholder 2">
            <a:extLst>
              <a:ext uri="{FF2B5EF4-FFF2-40B4-BE49-F238E27FC236}">
                <a16:creationId xmlns:a16="http://schemas.microsoft.com/office/drawing/2014/main" id="{FAE95917-0D74-E24B-90C3-E6BEFDDCA013}"/>
              </a:ext>
            </a:extLst>
          </p:cNvPr>
          <p:cNvSpPr>
            <a:spLocks noGrp="1"/>
          </p:cNvSpPr>
          <p:nvPr>
            <p:ph idx="1"/>
          </p:nvPr>
        </p:nvSpPr>
        <p:spPr>
          <a:xfrm>
            <a:off x="3783752" y="1248759"/>
            <a:ext cx="7649253" cy="4351337"/>
          </a:xfrm>
        </p:spPr>
        <p:txBody>
          <a:bodyPr>
            <a:normAutofit/>
          </a:bodyPr>
          <a:lstStyle/>
          <a:p>
            <a:r>
              <a:rPr lang="en-US" sz="3000" dirty="0"/>
              <a:t>Duration: approximately 2 hours</a:t>
            </a:r>
          </a:p>
          <a:p>
            <a:r>
              <a:rPr lang="en-US" sz="3000" dirty="0"/>
              <a:t>Bring</a:t>
            </a:r>
          </a:p>
          <a:p>
            <a:pPr lvl="1"/>
            <a:r>
              <a:rPr lang="en-US" sz="3000" dirty="0"/>
              <a:t>Photo ID</a:t>
            </a:r>
          </a:p>
          <a:p>
            <a:pPr lvl="1"/>
            <a:r>
              <a:rPr lang="en-US" sz="3000" dirty="0"/>
              <a:t>Test voucher</a:t>
            </a:r>
          </a:p>
          <a:p>
            <a:pPr lvl="1"/>
            <a:r>
              <a:rPr lang="en-US" sz="3000" dirty="0"/>
              <a:t>Your own instruments (if you prefer)</a:t>
            </a:r>
          </a:p>
          <a:p>
            <a:r>
              <a:rPr lang="en-US" sz="3000" dirty="0"/>
              <a:t>Avoid</a:t>
            </a:r>
          </a:p>
          <a:p>
            <a:pPr lvl="1"/>
            <a:r>
              <a:rPr lang="en-US" sz="3000" dirty="0"/>
              <a:t>Caffeine (can make you overly jittery)</a:t>
            </a:r>
          </a:p>
          <a:p>
            <a:pPr lvl="1"/>
            <a:endParaRPr lang="en-US" sz="3000" dirty="0">
              <a:solidFill>
                <a:schemeClr val="tx1"/>
              </a:solidFill>
            </a:endParaRPr>
          </a:p>
        </p:txBody>
      </p:sp>
    </p:spTree>
    <p:extLst>
      <p:ext uri="{BB962C8B-B14F-4D97-AF65-F5344CB8AC3E}">
        <p14:creationId xmlns:p14="http://schemas.microsoft.com/office/powerpoint/2010/main" val="1808612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58420-1194-CE4E-B62A-451003A65D39}"/>
              </a:ext>
            </a:extLst>
          </p:cNvPr>
          <p:cNvSpPr>
            <a:spLocks noGrp="1"/>
          </p:cNvSpPr>
          <p:nvPr>
            <p:ph type="title"/>
          </p:nvPr>
        </p:nvSpPr>
        <p:spPr/>
        <p:txBody>
          <a:bodyPr/>
          <a:lstStyle/>
          <a:p>
            <a:r>
              <a:rPr lang="en-US" dirty="0"/>
              <a:t>Manual Skills Instructions and Guidelines</a:t>
            </a:r>
          </a:p>
        </p:txBody>
      </p:sp>
      <p:pic>
        <p:nvPicPr>
          <p:cNvPr id="6" name="Content Placeholder 5" descr="A screenshot of a cell phone&#10;&#10;Description automatically generated">
            <a:extLst>
              <a:ext uri="{FF2B5EF4-FFF2-40B4-BE49-F238E27FC236}">
                <a16:creationId xmlns:a16="http://schemas.microsoft.com/office/drawing/2014/main" id="{3820829B-1C7D-9540-8AF6-EAA4D028A431}"/>
              </a:ext>
            </a:extLst>
          </p:cNvPr>
          <p:cNvPicPr>
            <a:picLocks noGrp="1" noChangeAspect="1"/>
          </p:cNvPicPr>
          <p:nvPr>
            <p:ph idx="1"/>
          </p:nvPr>
        </p:nvPicPr>
        <p:blipFill>
          <a:blip r:embed="rId2"/>
          <a:stretch>
            <a:fillRect/>
          </a:stretch>
        </p:blipFill>
        <p:spPr>
          <a:xfrm>
            <a:off x="3868738" y="916411"/>
            <a:ext cx="7315200" cy="4558453"/>
          </a:xfrm>
        </p:spPr>
      </p:pic>
      <p:sp>
        <p:nvSpPr>
          <p:cNvPr id="4" name="Rectangle 3">
            <a:extLst>
              <a:ext uri="{FF2B5EF4-FFF2-40B4-BE49-F238E27FC236}">
                <a16:creationId xmlns:a16="http://schemas.microsoft.com/office/drawing/2014/main" id="{DF436A39-7C9F-5442-846B-5E1E03098697}"/>
              </a:ext>
            </a:extLst>
          </p:cNvPr>
          <p:cNvSpPr/>
          <p:nvPr/>
        </p:nvSpPr>
        <p:spPr>
          <a:xfrm>
            <a:off x="3868738" y="5401854"/>
            <a:ext cx="7642905" cy="646331"/>
          </a:xfrm>
          <a:prstGeom prst="rect">
            <a:avLst/>
          </a:prstGeom>
        </p:spPr>
        <p:txBody>
          <a:bodyPr wrap="square">
            <a:spAutoFit/>
          </a:bodyPr>
          <a:lstStyle/>
          <a:p>
            <a:r>
              <a:rPr lang="en-US" dirty="0">
                <a:hlinkClick r:id="rId3"/>
              </a:rPr>
              <a:t>https://</a:t>
            </a:r>
            <a:r>
              <a:rPr lang="en-US" dirty="0" err="1">
                <a:hlinkClick r:id="rId3"/>
              </a:rPr>
              <a:t>www.flsprogram.org</a:t>
            </a:r>
            <a:r>
              <a:rPr lang="en-US" dirty="0">
                <a:hlinkClick r:id="rId3"/>
              </a:rPr>
              <a:t>/wp-content/uploads/2014/03/Revised-Manual-Skills-Guidelines-February-2014.pdf</a:t>
            </a:r>
            <a:endParaRPr lang="en-US" dirty="0"/>
          </a:p>
        </p:txBody>
      </p:sp>
    </p:spTree>
    <p:extLst>
      <p:ext uri="{BB962C8B-B14F-4D97-AF65-F5344CB8AC3E}">
        <p14:creationId xmlns:p14="http://schemas.microsoft.com/office/powerpoint/2010/main" val="104589720"/>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1381</Words>
  <Application>Microsoft Macintosh PowerPoint</Application>
  <PresentationFormat>Widescreen</PresentationFormat>
  <Paragraphs>107</Paragraphs>
  <Slides>20</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Calibri</vt:lpstr>
      <vt:lpstr>Corbel</vt:lpstr>
      <vt:lpstr>Wingdings 2</vt:lpstr>
      <vt:lpstr>Frame</vt:lpstr>
      <vt:lpstr>Fundamentals of Laparoscopic Surgery (FLS)  Reference guide </vt:lpstr>
      <vt:lpstr>Learning Objectives</vt:lpstr>
      <vt:lpstr>Exam structure</vt:lpstr>
      <vt:lpstr>Exam components</vt:lpstr>
      <vt:lpstr>Exam preparation: online modules</vt:lpstr>
      <vt:lpstr>Exam online prep: Content</vt:lpstr>
      <vt:lpstr>Exam: scheduling</vt:lpstr>
      <vt:lpstr>Exam day</vt:lpstr>
      <vt:lpstr>Manual Skills Instructions and Guidelines</vt:lpstr>
      <vt:lpstr>Task 1: Peg transfer</vt:lpstr>
      <vt:lpstr>PowerPoint Presentation</vt:lpstr>
      <vt:lpstr>Task 2: Precision cutting</vt:lpstr>
      <vt:lpstr>PowerPoint Presentation</vt:lpstr>
      <vt:lpstr>Task 3: Loop ligation</vt:lpstr>
      <vt:lpstr>PowerPoint Presentation</vt:lpstr>
      <vt:lpstr>Task 4: Extracorporeal suturing</vt:lpstr>
      <vt:lpstr>PowerPoint Presentation</vt:lpstr>
      <vt:lpstr>Task 5: Intracorporeal suturing </vt:lpstr>
      <vt:lpstr>PowerPoint Presentation</vt:lpstr>
      <vt:lpstr>Manual skills: goal times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Laparoscopic Surgery (FLS)  Reference guide </dc:title>
  <dc:creator>Ashley Gubbels</dc:creator>
  <cp:lastModifiedBy>Ashley Gubbels</cp:lastModifiedBy>
  <cp:revision>1</cp:revision>
  <dcterms:created xsi:type="dcterms:W3CDTF">2020-07-13T00:34:25Z</dcterms:created>
  <dcterms:modified xsi:type="dcterms:W3CDTF">2020-07-13T00:35:41Z</dcterms:modified>
</cp:coreProperties>
</file>