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1"/>
  </p:sldMasterIdLst>
  <p:notesMasterIdLst>
    <p:notesMasterId r:id="rId38"/>
  </p:notesMasterIdLst>
  <p:sldIdLst>
    <p:sldId id="256" r:id="rId2"/>
    <p:sldId id="270" r:id="rId3"/>
    <p:sldId id="257" r:id="rId4"/>
    <p:sldId id="301" r:id="rId5"/>
    <p:sldId id="293" r:id="rId6"/>
    <p:sldId id="262" r:id="rId7"/>
    <p:sldId id="263" r:id="rId8"/>
    <p:sldId id="264" r:id="rId9"/>
    <p:sldId id="268" r:id="rId10"/>
    <p:sldId id="269" r:id="rId11"/>
    <p:sldId id="287" r:id="rId12"/>
    <p:sldId id="294" r:id="rId13"/>
    <p:sldId id="277" r:id="rId14"/>
    <p:sldId id="279" r:id="rId15"/>
    <p:sldId id="295" r:id="rId16"/>
    <p:sldId id="283" r:id="rId17"/>
    <p:sldId id="284" r:id="rId18"/>
    <p:sldId id="288" r:id="rId19"/>
    <p:sldId id="285" r:id="rId20"/>
    <p:sldId id="259" r:id="rId21"/>
    <p:sldId id="303" r:id="rId22"/>
    <p:sldId id="272" r:id="rId23"/>
    <p:sldId id="298" r:id="rId24"/>
    <p:sldId id="297" r:id="rId25"/>
    <p:sldId id="274" r:id="rId26"/>
    <p:sldId id="299" r:id="rId27"/>
    <p:sldId id="276" r:id="rId28"/>
    <p:sldId id="296" r:id="rId29"/>
    <p:sldId id="300" r:id="rId30"/>
    <p:sldId id="260" r:id="rId31"/>
    <p:sldId id="302" r:id="rId32"/>
    <p:sldId id="286" r:id="rId33"/>
    <p:sldId id="289" r:id="rId34"/>
    <p:sldId id="290" r:id="rId35"/>
    <p:sldId id="291"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01"/>
    <p:restoredTop sz="73288"/>
  </p:normalViewPr>
  <p:slideViewPr>
    <p:cSldViewPr snapToGrid="0" snapToObjects="1">
      <p:cViewPr>
        <p:scale>
          <a:sx n="80" d="100"/>
          <a:sy n="80" d="100"/>
        </p:scale>
        <p:origin x="1744" y="208"/>
      </p:cViewPr>
      <p:guideLst/>
    </p:cSldViewPr>
  </p:slideViewPr>
  <p:outlineViewPr>
    <p:cViewPr>
      <p:scale>
        <a:sx n="33" d="100"/>
        <a:sy n="33" d="100"/>
      </p:scale>
      <p:origin x="0" y="-287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08FED1-5974-4113-BB55-DA6B7E1A33DA}"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5B00C301-AD7F-425C-9F9D-848AFB2E2650}">
      <dgm:prSet/>
      <dgm:spPr/>
      <dgm:t>
        <a:bodyPr/>
        <a:lstStyle/>
        <a:p>
          <a:r>
            <a:rPr lang="en-US" baseline="0"/>
            <a:t>Preoperative</a:t>
          </a:r>
          <a:endParaRPr lang="en-US"/>
        </a:p>
      </dgm:t>
    </dgm:pt>
    <dgm:pt modelId="{DB464106-88BD-407E-8297-8A4B62A17C7D}" type="parTrans" cxnId="{33DE41B1-9931-4D99-A33B-250DEF1612C0}">
      <dgm:prSet/>
      <dgm:spPr/>
      <dgm:t>
        <a:bodyPr/>
        <a:lstStyle/>
        <a:p>
          <a:endParaRPr lang="en-US"/>
        </a:p>
      </dgm:t>
    </dgm:pt>
    <dgm:pt modelId="{6A0685C2-13DE-402C-846C-4DEFF9D98CEE}" type="sibTrans" cxnId="{33DE41B1-9931-4D99-A33B-250DEF1612C0}">
      <dgm:prSet/>
      <dgm:spPr/>
      <dgm:t>
        <a:bodyPr/>
        <a:lstStyle/>
        <a:p>
          <a:endParaRPr lang="en-US"/>
        </a:p>
      </dgm:t>
    </dgm:pt>
    <dgm:pt modelId="{CF1C14EC-F022-4BEF-AA62-E99A4F6CBD3D}">
      <dgm:prSet/>
      <dgm:spPr/>
      <dgm:t>
        <a:bodyPr/>
        <a:lstStyle/>
        <a:p>
          <a:r>
            <a:rPr lang="en-US" baseline="0"/>
            <a:t>Intraoperative</a:t>
          </a:r>
          <a:endParaRPr lang="en-US"/>
        </a:p>
      </dgm:t>
    </dgm:pt>
    <dgm:pt modelId="{E30AC6C6-BB90-4B4A-B7F0-DC5A6C6E7977}" type="parTrans" cxnId="{3D011549-83D4-4BC3-A19F-E0452037F9D0}">
      <dgm:prSet/>
      <dgm:spPr/>
      <dgm:t>
        <a:bodyPr/>
        <a:lstStyle/>
        <a:p>
          <a:endParaRPr lang="en-US"/>
        </a:p>
      </dgm:t>
    </dgm:pt>
    <dgm:pt modelId="{24ECE7FC-E1DF-4C81-A84D-0FAA970E8761}" type="sibTrans" cxnId="{3D011549-83D4-4BC3-A19F-E0452037F9D0}">
      <dgm:prSet/>
      <dgm:spPr/>
      <dgm:t>
        <a:bodyPr/>
        <a:lstStyle/>
        <a:p>
          <a:endParaRPr lang="en-US"/>
        </a:p>
      </dgm:t>
    </dgm:pt>
    <dgm:pt modelId="{459A7367-7331-44B9-BB2D-8B04CE9B5F1B}">
      <dgm:prSet/>
      <dgm:spPr/>
      <dgm:t>
        <a:bodyPr/>
        <a:lstStyle/>
        <a:p>
          <a:r>
            <a:rPr lang="en-US" baseline="0"/>
            <a:t>Postoperative</a:t>
          </a:r>
          <a:endParaRPr lang="en-US"/>
        </a:p>
      </dgm:t>
    </dgm:pt>
    <dgm:pt modelId="{8610A02C-B6F7-46E1-8EDF-FC24298E44CD}" type="parTrans" cxnId="{699932E6-1672-4F98-8D57-20951D0A52B8}">
      <dgm:prSet/>
      <dgm:spPr/>
      <dgm:t>
        <a:bodyPr/>
        <a:lstStyle/>
        <a:p>
          <a:endParaRPr lang="en-US"/>
        </a:p>
      </dgm:t>
    </dgm:pt>
    <dgm:pt modelId="{747C351C-E95D-41ED-BC7A-C8294E13F7A2}" type="sibTrans" cxnId="{699932E6-1672-4F98-8D57-20951D0A52B8}">
      <dgm:prSet/>
      <dgm:spPr/>
      <dgm:t>
        <a:bodyPr/>
        <a:lstStyle/>
        <a:p>
          <a:endParaRPr lang="en-US"/>
        </a:p>
      </dgm:t>
    </dgm:pt>
    <dgm:pt modelId="{59602F5F-5A95-9446-BE39-0A0EB9B152FE}" type="pres">
      <dgm:prSet presAssocID="{7808FED1-5974-4113-BB55-DA6B7E1A33DA}" presName="diagram" presStyleCnt="0">
        <dgm:presLayoutVars>
          <dgm:dir/>
          <dgm:resizeHandles val="exact"/>
        </dgm:presLayoutVars>
      </dgm:prSet>
      <dgm:spPr/>
    </dgm:pt>
    <dgm:pt modelId="{3DBDDA3D-3969-5F4F-9B92-30946368CDE9}" type="pres">
      <dgm:prSet presAssocID="{5B00C301-AD7F-425C-9F9D-848AFB2E2650}" presName="node" presStyleLbl="node1" presStyleIdx="0" presStyleCnt="3">
        <dgm:presLayoutVars>
          <dgm:bulletEnabled val="1"/>
        </dgm:presLayoutVars>
      </dgm:prSet>
      <dgm:spPr/>
    </dgm:pt>
    <dgm:pt modelId="{47B8F026-18EE-5542-BA47-C763C5FEB898}" type="pres">
      <dgm:prSet presAssocID="{6A0685C2-13DE-402C-846C-4DEFF9D98CEE}" presName="sibTrans" presStyleLbl="sibTrans2D1" presStyleIdx="0" presStyleCnt="2"/>
      <dgm:spPr/>
    </dgm:pt>
    <dgm:pt modelId="{56564955-ECDD-2B48-BF42-37E7A39519AD}" type="pres">
      <dgm:prSet presAssocID="{6A0685C2-13DE-402C-846C-4DEFF9D98CEE}" presName="connectorText" presStyleLbl="sibTrans2D1" presStyleIdx="0" presStyleCnt="2"/>
      <dgm:spPr/>
    </dgm:pt>
    <dgm:pt modelId="{76D363A2-9E11-8949-AF4D-E8375E59F46A}" type="pres">
      <dgm:prSet presAssocID="{CF1C14EC-F022-4BEF-AA62-E99A4F6CBD3D}" presName="node" presStyleLbl="node1" presStyleIdx="1" presStyleCnt="3">
        <dgm:presLayoutVars>
          <dgm:bulletEnabled val="1"/>
        </dgm:presLayoutVars>
      </dgm:prSet>
      <dgm:spPr/>
    </dgm:pt>
    <dgm:pt modelId="{A49C0742-87B6-CD49-8EED-5B52CB577FAF}" type="pres">
      <dgm:prSet presAssocID="{24ECE7FC-E1DF-4C81-A84D-0FAA970E8761}" presName="sibTrans" presStyleLbl="sibTrans2D1" presStyleIdx="1" presStyleCnt="2"/>
      <dgm:spPr/>
    </dgm:pt>
    <dgm:pt modelId="{1A8FE0AC-AA0B-C748-92A0-79E7B06EF309}" type="pres">
      <dgm:prSet presAssocID="{24ECE7FC-E1DF-4C81-A84D-0FAA970E8761}" presName="connectorText" presStyleLbl="sibTrans2D1" presStyleIdx="1" presStyleCnt="2"/>
      <dgm:spPr/>
    </dgm:pt>
    <dgm:pt modelId="{27400CC8-63A2-1E49-AFA6-F785F015B907}" type="pres">
      <dgm:prSet presAssocID="{459A7367-7331-44B9-BB2D-8B04CE9B5F1B}" presName="node" presStyleLbl="node1" presStyleIdx="2" presStyleCnt="3">
        <dgm:presLayoutVars>
          <dgm:bulletEnabled val="1"/>
        </dgm:presLayoutVars>
      </dgm:prSet>
      <dgm:spPr/>
    </dgm:pt>
  </dgm:ptLst>
  <dgm:cxnLst>
    <dgm:cxn modelId="{0409F403-CA70-2F42-94A3-54AC747EA249}" type="presOf" srcId="{459A7367-7331-44B9-BB2D-8B04CE9B5F1B}" destId="{27400CC8-63A2-1E49-AFA6-F785F015B907}" srcOrd="0" destOrd="0" presId="urn:microsoft.com/office/officeart/2005/8/layout/process5"/>
    <dgm:cxn modelId="{3D011549-83D4-4BC3-A19F-E0452037F9D0}" srcId="{7808FED1-5974-4113-BB55-DA6B7E1A33DA}" destId="{CF1C14EC-F022-4BEF-AA62-E99A4F6CBD3D}" srcOrd="1" destOrd="0" parTransId="{E30AC6C6-BB90-4B4A-B7F0-DC5A6C6E7977}" sibTransId="{24ECE7FC-E1DF-4C81-A84D-0FAA970E8761}"/>
    <dgm:cxn modelId="{C8E04A51-8ABC-B94C-AFDC-55625732B50E}" type="presOf" srcId="{24ECE7FC-E1DF-4C81-A84D-0FAA970E8761}" destId="{1A8FE0AC-AA0B-C748-92A0-79E7B06EF309}" srcOrd="1" destOrd="0" presId="urn:microsoft.com/office/officeart/2005/8/layout/process5"/>
    <dgm:cxn modelId="{1FB06C55-77F7-D348-81BC-2CEE3CB87000}" type="presOf" srcId="{CF1C14EC-F022-4BEF-AA62-E99A4F6CBD3D}" destId="{76D363A2-9E11-8949-AF4D-E8375E59F46A}" srcOrd="0" destOrd="0" presId="urn:microsoft.com/office/officeart/2005/8/layout/process5"/>
    <dgm:cxn modelId="{3AE14B93-C7DD-2741-BE0E-5856B4BE19E1}" type="presOf" srcId="{24ECE7FC-E1DF-4C81-A84D-0FAA970E8761}" destId="{A49C0742-87B6-CD49-8EED-5B52CB577FAF}" srcOrd="0" destOrd="0" presId="urn:microsoft.com/office/officeart/2005/8/layout/process5"/>
    <dgm:cxn modelId="{97AA069F-0045-494D-B633-6DC817238017}" type="presOf" srcId="{6A0685C2-13DE-402C-846C-4DEFF9D98CEE}" destId="{47B8F026-18EE-5542-BA47-C763C5FEB898}" srcOrd="0" destOrd="0" presId="urn:microsoft.com/office/officeart/2005/8/layout/process5"/>
    <dgm:cxn modelId="{006546B0-7BB6-B543-8D52-81C347895CD9}" type="presOf" srcId="{5B00C301-AD7F-425C-9F9D-848AFB2E2650}" destId="{3DBDDA3D-3969-5F4F-9B92-30946368CDE9}" srcOrd="0" destOrd="0" presId="urn:microsoft.com/office/officeart/2005/8/layout/process5"/>
    <dgm:cxn modelId="{33DE41B1-9931-4D99-A33B-250DEF1612C0}" srcId="{7808FED1-5974-4113-BB55-DA6B7E1A33DA}" destId="{5B00C301-AD7F-425C-9F9D-848AFB2E2650}" srcOrd="0" destOrd="0" parTransId="{DB464106-88BD-407E-8297-8A4B62A17C7D}" sibTransId="{6A0685C2-13DE-402C-846C-4DEFF9D98CEE}"/>
    <dgm:cxn modelId="{BCEA73CA-A6AA-0242-B92A-737C5EE039AC}" type="presOf" srcId="{7808FED1-5974-4113-BB55-DA6B7E1A33DA}" destId="{59602F5F-5A95-9446-BE39-0A0EB9B152FE}" srcOrd="0" destOrd="0" presId="urn:microsoft.com/office/officeart/2005/8/layout/process5"/>
    <dgm:cxn modelId="{030A92D1-520A-3C44-8669-1F221845DD02}" type="presOf" srcId="{6A0685C2-13DE-402C-846C-4DEFF9D98CEE}" destId="{56564955-ECDD-2B48-BF42-37E7A39519AD}" srcOrd="1" destOrd="0" presId="urn:microsoft.com/office/officeart/2005/8/layout/process5"/>
    <dgm:cxn modelId="{699932E6-1672-4F98-8D57-20951D0A52B8}" srcId="{7808FED1-5974-4113-BB55-DA6B7E1A33DA}" destId="{459A7367-7331-44B9-BB2D-8B04CE9B5F1B}" srcOrd="2" destOrd="0" parTransId="{8610A02C-B6F7-46E1-8EDF-FC24298E44CD}" sibTransId="{747C351C-E95D-41ED-BC7A-C8294E13F7A2}"/>
    <dgm:cxn modelId="{C98AE0F6-DAC9-1E48-9296-160781EA0DC1}" type="presParOf" srcId="{59602F5F-5A95-9446-BE39-0A0EB9B152FE}" destId="{3DBDDA3D-3969-5F4F-9B92-30946368CDE9}" srcOrd="0" destOrd="0" presId="urn:microsoft.com/office/officeart/2005/8/layout/process5"/>
    <dgm:cxn modelId="{4705492F-00E2-1C44-9DF5-16B5DE38BF48}" type="presParOf" srcId="{59602F5F-5A95-9446-BE39-0A0EB9B152FE}" destId="{47B8F026-18EE-5542-BA47-C763C5FEB898}" srcOrd="1" destOrd="0" presId="urn:microsoft.com/office/officeart/2005/8/layout/process5"/>
    <dgm:cxn modelId="{3DFFDCE2-695F-DA45-9ED9-190D889EBA6A}" type="presParOf" srcId="{47B8F026-18EE-5542-BA47-C763C5FEB898}" destId="{56564955-ECDD-2B48-BF42-37E7A39519AD}" srcOrd="0" destOrd="0" presId="urn:microsoft.com/office/officeart/2005/8/layout/process5"/>
    <dgm:cxn modelId="{23FC68A3-88FB-824A-BB19-E4931CABA1AF}" type="presParOf" srcId="{59602F5F-5A95-9446-BE39-0A0EB9B152FE}" destId="{76D363A2-9E11-8949-AF4D-E8375E59F46A}" srcOrd="2" destOrd="0" presId="urn:microsoft.com/office/officeart/2005/8/layout/process5"/>
    <dgm:cxn modelId="{5CF6839D-A68C-BE43-B4B2-23AD075BA4EE}" type="presParOf" srcId="{59602F5F-5A95-9446-BE39-0A0EB9B152FE}" destId="{A49C0742-87B6-CD49-8EED-5B52CB577FAF}" srcOrd="3" destOrd="0" presId="urn:microsoft.com/office/officeart/2005/8/layout/process5"/>
    <dgm:cxn modelId="{095AF606-6F91-2F4D-80A3-ECBB7003DEC6}" type="presParOf" srcId="{A49C0742-87B6-CD49-8EED-5B52CB577FAF}" destId="{1A8FE0AC-AA0B-C748-92A0-79E7B06EF309}" srcOrd="0" destOrd="0" presId="urn:microsoft.com/office/officeart/2005/8/layout/process5"/>
    <dgm:cxn modelId="{357522DF-4E98-1842-9B77-98D2C51666ED}" type="presParOf" srcId="{59602F5F-5A95-9446-BE39-0A0EB9B152FE}" destId="{27400CC8-63A2-1E49-AFA6-F785F015B907}"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E045636-67EC-8D43-A7CE-E76662835517}"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2746AE31-9FAB-6040-AA88-3093339B000D}">
      <dgm:prSet/>
      <dgm:spPr/>
      <dgm:t>
        <a:bodyPr/>
        <a:lstStyle/>
        <a:p>
          <a:r>
            <a:rPr lang="en-US" baseline="0"/>
            <a:t>Antibiotic prophylaxis</a:t>
          </a:r>
          <a:endParaRPr lang="en-US"/>
        </a:p>
      </dgm:t>
    </dgm:pt>
    <dgm:pt modelId="{36DF7BEA-45C0-5F45-8DCD-7A305B5536D3}" type="parTrans" cxnId="{A2AA742A-118C-734E-B44D-8D7AD132952F}">
      <dgm:prSet/>
      <dgm:spPr/>
      <dgm:t>
        <a:bodyPr/>
        <a:lstStyle/>
        <a:p>
          <a:endParaRPr lang="en-US"/>
        </a:p>
      </dgm:t>
    </dgm:pt>
    <dgm:pt modelId="{68A15E7E-1B3B-534A-BAF2-55B8F184DD83}" type="sibTrans" cxnId="{A2AA742A-118C-734E-B44D-8D7AD132952F}">
      <dgm:prSet/>
      <dgm:spPr/>
      <dgm:t>
        <a:bodyPr/>
        <a:lstStyle/>
        <a:p>
          <a:endParaRPr lang="en-US"/>
        </a:p>
      </dgm:t>
    </dgm:pt>
    <dgm:pt modelId="{0CE9C8A9-9F52-1E47-AF75-B4DFA4EF2C30}">
      <dgm:prSet/>
      <dgm:spPr/>
      <dgm:t>
        <a:bodyPr/>
        <a:lstStyle/>
        <a:p>
          <a:r>
            <a:rPr lang="en-US" baseline="0"/>
            <a:t>Hysterectomy</a:t>
          </a:r>
          <a:endParaRPr lang="en-US"/>
        </a:p>
      </dgm:t>
    </dgm:pt>
    <dgm:pt modelId="{F0C01E0D-BC04-A141-BBE8-F473912EDE7A}" type="parTrans" cxnId="{C0E7F25C-DBD6-7C4D-BACB-232E8E355BC6}">
      <dgm:prSet/>
      <dgm:spPr/>
      <dgm:t>
        <a:bodyPr/>
        <a:lstStyle/>
        <a:p>
          <a:endParaRPr lang="en-US"/>
        </a:p>
      </dgm:t>
    </dgm:pt>
    <dgm:pt modelId="{5A59179B-7696-8248-B7E9-0EA9AB7B708F}" type="sibTrans" cxnId="{C0E7F25C-DBD6-7C4D-BACB-232E8E355BC6}">
      <dgm:prSet/>
      <dgm:spPr/>
      <dgm:t>
        <a:bodyPr/>
        <a:lstStyle/>
        <a:p>
          <a:endParaRPr lang="en-US"/>
        </a:p>
      </dgm:t>
    </dgm:pt>
    <dgm:pt modelId="{CDBE855A-AA31-A345-9851-63CC65E8AFE0}">
      <dgm:prSet/>
      <dgm:spPr/>
      <dgm:t>
        <a:bodyPr/>
        <a:lstStyle/>
        <a:p>
          <a:r>
            <a:rPr lang="en-US" baseline="0"/>
            <a:t>second generation cephalosporin (ACOG guidance last updated 2018)</a:t>
          </a:r>
          <a:endParaRPr lang="en-US"/>
        </a:p>
      </dgm:t>
    </dgm:pt>
    <dgm:pt modelId="{7549E166-AF91-CE42-840E-021B8F74BEF6}" type="parTrans" cxnId="{F7003BA0-ECD5-7D4A-B16B-F4F27F2AF746}">
      <dgm:prSet/>
      <dgm:spPr/>
      <dgm:t>
        <a:bodyPr/>
        <a:lstStyle/>
        <a:p>
          <a:endParaRPr lang="en-US"/>
        </a:p>
      </dgm:t>
    </dgm:pt>
    <dgm:pt modelId="{D42BC624-3D69-694F-A294-694979F194FB}" type="sibTrans" cxnId="{F7003BA0-ECD5-7D4A-B16B-F4F27F2AF746}">
      <dgm:prSet/>
      <dgm:spPr/>
      <dgm:t>
        <a:bodyPr/>
        <a:lstStyle/>
        <a:p>
          <a:endParaRPr lang="en-US"/>
        </a:p>
      </dgm:t>
    </dgm:pt>
    <dgm:pt modelId="{FA0C6B14-4E6F-EE4B-B0E9-75EFD9C51E8F}">
      <dgm:prSet/>
      <dgm:spPr/>
      <dgm:t>
        <a:bodyPr/>
        <a:lstStyle/>
        <a:p>
          <a:r>
            <a:rPr lang="en-US" baseline="0"/>
            <a:t>One study in 2017 suggesting addition of flagyl further decreases infection</a:t>
          </a:r>
          <a:endParaRPr lang="en-US"/>
        </a:p>
      </dgm:t>
    </dgm:pt>
    <dgm:pt modelId="{00DD40F3-D74A-6C4F-BAF1-6CA9F1AF8FA0}" type="parTrans" cxnId="{449D69BE-DE86-174E-B8CC-E2A68EC12C0D}">
      <dgm:prSet/>
      <dgm:spPr/>
      <dgm:t>
        <a:bodyPr/>
        <a:lstStyle/>
        <a:p>
          <a:endParaRPr lang="en-US"/>
        </a:p>
      </dgm:t>
    </dgm:pt>
    <dgm:pt modelId="{CA5A2CDB-8238-484C-8783-BBE400D842D9}" type="sibTrans" cxnId="{449D69BE-DE86-174E-B8CC-E2A68EC12C0D}">
      <dgm:prSet/>
      <dgm:spPr/>
      <dgm:t>
        <a:bodyPr/>
        <a:lstStyle/>
        <a:p>
          <a:endParaRPr lang="en-US"/>
        </a:p>
      </dgm:t>
    </dgm:pt>
    <dgm:pt modelId="{173533EA-95EA-184C-ACFC-C48FB533318F}" type="pres">
      <dgm:prSet presAssocID="{7E045636-67EC-8D43-A7CE-E76662835517}" presName="linear" presStyleCnt="0">
        <dgm:presLayoutVars>
          <dgm:animLvl val="lvl"/>
          <dgm:resizeHandles val="exact"/>
        </dgm:presLayoutVars>
      </dgm:prSet>
      <dgm:spPr/>
    </dgm:pt>
    <dgm:pt modelId="{162DDC78-1B62-5A4E-AB3D-AF0EF44A73E3}" type="pres">
      <dgm:prSet presAssocID="{2746AE31-9FAB-6040-AA88-3093339B000D}" presName="parentText" presStyleLbl="node1" presStyleIdx="0" presStyleCnt="1">
        <dgm:presLayoutVars>
          <dgm:chMax val="0"/>
          <dgm:bulletEnabled val="1"/>
        </dgm:presLayoutVars>
      </dgm:prSet>
      <dgm:spPr/>
    </dgm:pt>
    <dgm:pt modelId="{6CBF0FA0-695A-494B-9B4F-36D9D68D1FC6}" type="pres">
      <dgm:prSet presAssocID="{2746AE31-9FAB-6040-AA88-3093339B000D}" presName="childText" presStyleLbl="revTx" presStyleIdx="0" presStyleCnt="1">
        <dgm:presLayoutVars>
          <dgm:bulletEnabled val="1"/>
        </dgm:presLayoutVars>
      </dgm:prSet>
      <dgm:spPr/>
    </dgm:pt>
  </dgm:ptLst>
  <dgm:cxnLst>
    <dgm:cxn modelId="{4CDDE718-B389-6645-BA51-B84EBD9AADBD}" type="presOf" srcId="{CDBE855A-AA31-A345-9851-63CC65E8AFE0}" destId="{6CBF0FA0-695A-494B-9B4F-36D9D68D1FC6}" srcOrd="0" destOrd="1" presId="urn:microsoft.com/office/officeart/2005/8/layout/vList2"/>
    <dgm:cxn modelId="{A2AA742A-118C-734E-B44D-8D7AD132952F}" srcId="{7E045636-67EC-8D43-A7CE-E76662835517}" destId="{2746AE31-9FAB-6040-AA88-3093339B000D}" srcOrd="0" destOrd="0" parTransId="{36DF7BEA-45C0-5F45-8DCD-7A305B5536D3}" sibTransId="{68A15E7E-1B3B-534A-BAF2-55B8F184DD83}"/>
    <dgm:cxn modelId="{BD09D02B-8A3C-EF4A-88FF-6648E958EAFB}" type="presOf" srcId="{FA0C6B14-4E6F-EE4B-B0E9-75EFD9C51E8F}" destId="{6CBF0FA0-695A-494B-9B4F-36D9D68D1FC6}" srcOrd="0" destOrd="2" presId="urn:microsoft.com/office/officeart/2005/8/layout/vList2"/>
    <dgm:cxn modelId="{C0E7F25C-DBD6-7C4D-BACB-232E8E355BC6}" srcId="{2746AE31-9FAB-6040-AA88-3093339B000D}" destId="{0CE9C8A9-9F52-1E47-AF75-B4DFA4EF2C30}" srcOrd="0" destOrd="0" parTransId="{F0C01E0D-BC04-A141-BBE8-F473912EDE7A}" sibTransId="{5A59179B-7696-8248-B7E9-0EA9AB7B708F}"/>
    <dgm:cxn modelId="{5A5FC865-53FD-C94B-86EB-7AFCF29DF05A}" type="presOf" srcId="{0CE9C8A9-9F52-1E47-AF75-B4DFA4EF2C30}" destId="{6CBF0FA0-695A-494B-9B4F-36D9D68D1FC6}" srcOrd="0" destOrd="0" presId="urn:microsoft.com/office/officeart/2005/8/layout/vList2"/>
    <dgm:cxn modelId="{2BD11F7E-1F04-1E4C-8657-10BF5955B026}" type="presOf" srcId="{2746AE31-9FAB-6040-AA88-3093339B000D}" destId="{162DDC78-1B62-5A4E-AB3D-AF0EF44A73E3}" srcOrd="0" destOrd="0" presId="urn:microsoft.com/office/officeart/2005/8/layout/vList2"/>
    <dgm:cxn modelId="{F7003BA0-ECD5-7D4A-B16B-F4F27F2AF746}" srcId="{0CE9C8A9-9F52-1E47-AF75-B4DFA4EF2C30}" destId="{CDBE855A-AA31-A345-9851-63CC65E8AFE0}" srcOrd="0" destOrd="0" parTransId="{7549E166-AF91-CE42-840E-021B8F74BEF6}" sibTransId="{D42BC624-3D69-694F-A294-694979F194FB}"/>
    <dgm:cxn modelId="{449D69BE-DE86-174E-B8CC-E2A68EC12C0D}" srcId="{0CE9C8A9-9F52-1E47-AF75-B4DFA4EF2C30}" destId="{FA0C6B14-4E6F-EE4B-B0E9-75EFD9C51E8F}" srcOrd="1" destOrd="0" parTransId="{00DD40F3-D74A-6C4F-BAF1-6CA9F1AF8FA0}" sibTransId="{CA5A2CDB-8238-484C-8783-BBE400D842D9}"/>
    <dgm:cxn modelId="{D03796EC-FF6F-754A-9603-8308F1146F4A}" type="presOf" srcId="{7E045636-67EC-8D43-A7CE-E76662835517}" destId="{173533EA-95EA-184C-ACFC-C48FB533318F}" srcOrd="0" destOrd="0" presId="urn:microsoft.com/office/officeart/2005/8/layout/vList2"/>
    <dgm:cxn modelId="{8DA56483-8AFA-484C-9429-879C77922DC9}" type="presParOf" srcId="{173533EA-95EA-184C-ACFC-C48FB533318F}" destId="{162DDC78-1B62-5A4E-AB3D-AF0EF44A73E3}" srcOrd="0" destOrd="0" presId="urn:microsoft.com/office/officeart/2005/8/layout/vList2"/>
    <dgm:cxn modelId="{7BE9DBCA-481E-4940-966E-67F564CF7AC0}" type="presParOf" srcId="{173533EA-95EA-184C-ACFC-C48FB533318F}" destId="{6CBF0FA0-695A-494B-9B4F-36D9D68D1FC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8305E66-8F96-334D-AB7A-B595947044E0}"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1D0D8B9D-EA68-D94D-9241-F66D092698C3}">
      <dgm:prSet/>
      <dgm:spPr/>
      <dgm:t>
        <a:bodyPr/>
        <a:lstStyle/>
        <a:p>
          <a:r>
            <a:rPr lang="en-US" baseline="0"/>
            <a:t>Venous thromboprophylaxis</a:t>
          </a:r>
          <a:endParaRPr lang="en-US"/>
        </a:p>
      </dgm:t>
    </dgm:pt>
    <dgm:pt modelId="{77EA93EB-4DBD-144E-80BC-D1A48770A589}" type="parTrans" cxnId="{F526173A-4028-6140-A9D8-2384DEE1D26C}">
      <dgm:prSet/>
      <dgm:spPr/>
      <dgm:t>
        <a:bodyPr/>
        <a:lstStyle/>
        <a:p>
          <a:endParaRPr lang="en-US"/>
        </a:p>
      </dgm:t>
    </dgm:pt>
    <dgm:pt modelId="{9723FCDE-CA8D-2646-A804-C0C4ACD28347}" type="sibTrans" cxnId="{F526173A-4028-6140-A9D8-2384DEE1D26C}">
      <dgm:prSet/>
      <dgm:spPr/>
      <dgm:t>
        <a:bodyPr/>
        <a:lstStyle/>
        <a:p>
          <a:endParaRPr lang="en-US"/>
        </a:p>
      </dgm:t>
    </dgm:pt>
    <dgm:pt modelId="{40EB4AC8-0EB3-A442-98F9-F9520D8F544F}">
      <dgm:prSet/>
      <dgm:spPr/>
      <dgm:t>
        <a:bodyPr/>
        <a:lstStyle/>
        <a:p>
          <a:r>
            <a:rPr lang="en-US" baseline="0"/>
            <a:t>Prevalence of DVT: </a:t>
          </a:r>
          <a:endParaRPr lang="en-US"/>
        </a:p>
      </dgm:t>
    </dgm:pt>
    <dgm:pt modelId="{ECE49CC3-CA74-CE4D-BFF2-66D27A7EFE90}" type="parTrans" cxnId="{B0BCED88-0D8E-1A4E-8C46-FF74C003800D}">
      <dgm:prSet/>
      <dgm:spPr/>
      <dgm:t>
        <a:bodyPr/>
        <a:lstStyle/>
        <a:p>
          <a:endParaRPr lang="en-US"/>
        </a:p>
      </dgm:t>
    </dgm:pt>
    <dgm:pt modelId="{B7F1D368-F569-3347-B829-FFC75717A086}" type="sibTrans" cxnId="{B0BCED88-0D8E-1A4E-8C46-FF74C003800D}">
      <dgm:prSet/>
      <dgm:spPr/>
      <dgm:t>
        <a:bodyPr/>
        <a:lstStyle/>
        <a:p>
          <a:endParaRPr lang="en-US"/>
        </a:p>
      </dgm:t>
    </dgm:pt>
    <dgm:pt modelId="{27146F11-47EA-0645-83E2-4F1C4E8A49E7}">
      <dgm:prSet/>
      <dgm:spPr/>
      <dgm:t>
        <a:bodyPr/>
        <a:lstStyle/>
        <a:p>
          <a:r>
            <a:rPr lang="en-US" baseline="0"/>
            <a:t>15-40% in absence of thromboprophylaxis</a:t>
          </a:r>
          <a:endParaRPr lang="en-US"/>
        </a:p>
      </dgm:t>
    </dgm:pt>
    <dgm:pt modelId="{060D7F46-C76B-1648-8D82-5DF58D2A8A95}" type="parTrans" cxnId="{296B4707-E89F-804C-9ED8-CFCA2C48BEB0}">
      <dgm:prSet/>
      <dgm:spPr/>
      <dgm:t>
        <a:bodyPr/>
        <a:lstStyle/>
        <a:p>
          <a:endParaRPr lang="en-US"/>
        </a:p>
      </dgm:t>
    </dgm:pt>
    <dgm:pt modelId="{BFDC24B9-1766-B14B-A667-12BE741EB224}" type="sibTrans" cxnId="{296B4707-E89F-804C-9ED8-CFCA2C48BEB0}">
      <dgm:prSet/>
      <dgm:spPr/>
      <dgm:t>
        <a:bodyPr/>
        <a:lstStyle/>
        <a:p>
          <a:endParaRPr lang="en-US"/>
        </a:p>
      </dgm:t>
    </dgm:pt>
    <dgm:pt modelId="{6960D80C-3273-624C-B24F-11A1F8C87BE8}">
      <dgm:prSet/>
      <dgm:spPr/>
      <dgm:t>
        <a:bodyPr/>
        <a:lstStyle/>
        <a:p>
          <a:r>
            <a:rPr lang="en-US" baseline="0"/>
            <a:t>Unknown in benign  gynecologic laparoscopy</a:t>
          </a:r>
          <a:endParaRPr lang="en-US"/>
        </a:p>
      </dgm:t>
    </dgm:pt>
    <dgm:pt modelId="{9DF0CE6D-937C-324C-A9C5-7E5DAD552FB0}" type="parTrans" cxnId="{AE5AD66E-E809-6842-951B-7A979B5B29D8}">
      <dgm:prSet/>
      <dgm:spPr/>
      <dgm:t>
        <a:bodyPr/>
        <a:lstStyle/>
        <a:p>
          <a:endParaRPr lang="en-US"/>
        </a:p>
      </dgm:t>
    </dgm:pt>
    <dgm:pt modelId="{4D9DB332-BF84-2B41-9CF3-6CDB25C54682}" type="sibTrans" cxnId="{AE5AD66E-E809-6842-951B-7A979B5B29D8}">
      <dgm:prSet/>
      <dgm:spPr/>
      <dgm:t>
        <a:bodyPr/>
        <a:lstStyle/>
        <a:p>
          <a:endParaRPr lang="en-US"/>
        </a:p>
      </dgm:t>
    </dgm:pt>
    <dgm:pt modelId="{C9A8C8BF-B863-BD43-B814-8C9276A99FDF}">
      <dgm:prSet/>
      <dgm:spPr/>
      <dgm:t>
        <a:bodyPr/>
        <a:lstStyle/>
        <a:p>
          <a:r>
            <a:rPr lang="en-US" baseline="0"/>
            <a:t>Paucity of data in minimally invasive gynecologic surgery, particularly in benign cases</a:t>
          </a:r>
          <a:endParaRPr lang="en-US"/>
        </a:p>
      </dgm:t>
    </dgm:pt>
    <dgm:pt modelId="{6F81100D-BB6A-A345-A880-ED39662FB1DF}" type="parTrans" cxnId="{B2D6F2F7-13C9-8D4A-8FBB-3FBC0E4E92ED}">
      <dgm:prSet/>
      <dgm:spPr/>
      <dgm:t>
        <a:bodyPr/>
        <a:lstStyle/>
        <a:p>
          <a:endParaRPr lang="en-US"/>
        </a:p>
      </dgm:t>
    </dgm:pt>
    <dgm:pt modelId="{8D23F066-4FFE-5244-9947-CBE227D4FB86}" type="sibTrans" cxnId="{B2D6F2F7-13C9-8D4A-8FBB-3FBC0E4E92ED}">
      <dgm:prSet/>
      <dgm:spPr/>
      <dgm:t>
        <a:bodyPr/>
        <a:lstStyle/>
        <a:p>
          <a:endParaRPr lang="en-US"/>
        </a:p>
      </dgm:t>
    </dgm:pt>
    <dgm:pt modelId="{EC46937A-87D4-324D-8D73-C5BDE12CC835}">
      <dgm:prSet/>
      <dgm:spPr/>
      <dgm:t>
        <a:bodyPr/>
        <a:lstStyle/>
        <a:p>
          <a:r>
            <a:rPr lang="en-US" baseline="0"/>
            <a:t>Caprini risk model</a:t>
          </a:r>
          <a:endParaRPr lang="en-US"/>
        </a:p>
      </dgm:t>
    </dgm:pt>
    <dgm:pt modelId="{831204AB-DFB4-9443-ABBC-8A92C7F3397E}" type="parTrans" cxnId="{F9BCE46F-473A-9047-9008-162CA9957A54}">
      <dgm:prSet/>
      <dgm:spPr/>
      <dgm:t>
        <a:bodyPr/>
        <a:lstStyle/>
        <a:p>
          <a:endParaRPr lang="en-US"/>
        </a:p>
      </dgm:t>
    </dgm:pt>
    <dgm:pt modelId="{16331710-BF27-9145-9DA2-14D70E33D96C}" type="sibTrans" cxnId="{F9BCE46F-473A-9047-9008-162CA9957A54}">
      <dgm:prSet/>
      <dgm:spPr/>
      <dgm:t>
        <a:bodyPr/>
        <a:lstStyle/>
        <a:p>
          <a:endParaRPr lang="en-US"/>
        </a:p>
      </dgm:t>
    </dgm:pt>
    <dgm:pt modelId="{B9602866-461C-3140-A2E6-43E850FC7C3E}" type="pres">
      <dgm:prSet presAssocID="{48305E66-8F96-334D-AB7A-B595947044E0}" presName="linear" presStyleCnt="0">
        <dgm:presLayoutVars>
          <dgm:animLvl val="lvl"/>
          <dgm:resizeHandles val="exact"/>
        </dgm:presLayoutVars>
      </dgm:prSet>
      <dgm:spPr/>
    </dgm:pt>
    <dgm:pt modelId="{CA8A3F1E-A2C6-A14C-8771-FECF7DBB801A}" type="pres">
      <dgm:prSet presAssocID="{1D0D8B9D-EA68-D94D-9241-F66D092698C3}" presName="parentText" presStyleLbl="node1" presStyleIdx="0" presStyleCnt="1">
        <dgm:presLayoutVars>
          <dgm:chMax val="0"/>
          <dgm:bulletEnabled val="1"/>
        </dgm:presLayoutVars>
      </dgm:prSet>
      <dgm:spPr/>
    </dgm:pt>
    <dgm:pt modelId="{91B1F66D-F79A-FE4C-9F59-BED3A5820267}" type="pres">
      <dgm:prSet presAssocID="{1D0D8B9D-EA68-D94D-9241-F66D092698C3}" presName="childText" presStyleLbl="revTx" presStyleIdx="0" presStyleCnt="1">
        <dgm:presLayoutVars>
          <dgm:bulletEnabled val="1"/>
        </dgm:presLayoutVars>
      </dgm:prSet>
      <dgm:spPr/>
    </dgm:pt>
  </dgm:ptLst>
  <dgm:cxnLst>
    <dgm:cxn modelId="{C68AFD00-5D3F-E24E-BC5B-4FCA89A19CF9}" type="presOf" srcId="{27146F11-47EA-0645-83E2-4F1C4E8A49E7}" destId="{91B1F66D-F79A-FE4C-9F59-BED3A5820267}" srcOrd="0" destOrd="1" presId="urn:microsoft.com/office/officeart/2005/8/layout/vList2"/>
    <dgm:cxn modelId="{296B4707-E89F-804C-9ED8-CFCA2C48BEB0}" srcId="{40EB4AC8-0EB3-A442-98F9-F9520D8F544F}" destId="{27146F11-47EA-0645-83E2-4F1C4E8A49E7}" srcOrd="0" destOrd="0" parTransId="{060D7F46-C76B-1648-8D82-5DF58D2A8A95}" sibTransId="{BFDC24B9-1766-B14B-A667-12BE741EB224}"/>
    <dgm:cxn modelId="{7B90CA29-ED1A-5F45-B4BE-48BC5FB9D505}" type="presOf" srcId="{6960D80C-3273-624C-B24F-11A1F8C87BE8}" destId="{91B1F66D-F79A-FE4C-9F59-BED3A5820267}" srcOrd="0" destOrd="2" presId="urn:microsoft.com/office/officeart/2005/8/layout/vList2"/>
    <dgm:cxn modelId="{99E1EF29-99D6-3549-821F-75CC5EE30F57}" type="presOf" srcId="{EC46937A-87D4-324D-8D73-C5BDE12CC835}" destId="{91B1F66D-F79A-FE4C-9F59-BED3A5820267}" srcOrd="0" destOrd="4" presId="urn:microsoft.com/office/officeart/2005/8/layout/vList2"/>
    <dgm:cxn modelId="{F526173A-4028-6140-A9D8-2384DEE1D26C}" srcId="{48305E66-8F96-334D-AB7A-B595947044E0}" destId="{1D0D8B9D-EA68-D94D-9241-F66D092698C3}" srcOrd="0" destOrd="0" parTransId="{77EA93EB-4DBD-144E-80BC-D1A48770A589}" sibTransId="{9723FCDE-CA8D-2646-A804-C0C4ACD28347}"/>
    <dgm:cxn modelId="{874C8560-8483-ED4F-9F05-0E45FDCE8552}" type="presOf" srcId="{40EB4AC8-0EB3-A442-98F9-F9520D8F544F}" destId="{91B1F66D-F79A-FE4C-9F59-BED3A5820267}" srcOrd="0" destOrd="0" presId="urn:microsoft.com/office/officeart/2005/8/layout/vList2"/>
    <dgm:cxn modelId="{AE5AD66E-E809-6842-951B-7A979B5B29D8}" srcId="{40EB4AC8-0EB3-A442-98F9-F9520D8F544F}" destId="{6960D80C-3273-624C-B24F-11A1F8C87BE8}" srcOrd="1" destOrd="0" parTransId="{9DF0CE6D-937C-324C-A9C5-7E5DAD552FB0}" sibTransId="{4D9DB332-BF84-2B41-9CF3-6CDB25C54682}"/>
    <dgm:cxn modelId="{F9BCE46F-473A-9047-9008-162CA9957A54}" srcId="{1D0D8B9D-EA68-D94D-9241-F66D092698C3}" destId="{EC46937A-87D4-324D-8D73-C5BDE12CC835}" srcOrd="2" destOrd="0" parTransId="{831204AB-DFB4-9443-ABBC-8A92C7F3397E}" sibTransId="{16331710-BF27-9145-9DA2-14D70E33D96C}"/>
    <dgm:cxn modelId="{788A0471-953F-664C-A005-059793546E7A}" type="presOf" srcId="{48305E66-8F96-334D-AB7A-B595947044E0}" destId="{B9602866-461C-3140-A2E6-43E850FC7C3E}" srcOrd="0" destOrd="0" presId="urn:microsoft.com/office/officeart/2005/8/layout/vList2"/>
    <dgm:cxn modelId="{5612E574-8D7B-0C4A-9167-D3069A65595C}" type="presOf" srcId="{1D0D8B9D-EA68-D94D-9241-F66D092698C3}" destId="{CA8A3F1E-A2C6-A14C-8771-FECF7DBB801A}" srcOrd="0" destOrd="0" presId="urn:microsoft.com/office/officeart/2005/8/layout/vList2"/>
    <dgm:cxn modelId="{B0BCED88-0D8E-1A4E-8C46-FF74C003800D}" srcId="{1D0D8B9D-EA68-D94D-9241-F66D092698C3}" destId="{40EB4AC8-0EB3-A442-98F9-F9520D8F544F}" srcOrd="0" destOrd="0" parTransId="{ECE49CC3-CA74-CE4D-BFF2-66D27A7EFE90}" sibTransId="{B7F1D368-F569-3347-B829-FFC75717A086}"/>
    <dgm:cxn modelId="{B2D6F2F7-13C9-8D4A-8FBB-3FBC0E4E92ED}" srcId="{1D0D8B9D-EA68-D94D-9241-F66D092698C3}" destId="{C9A8C8BF-B863-BD43-B814-8C9276A99FDF}" srcOrd="1" destOrd="0" parTransId="{6F81100D-BB6A-A345-A880-ED39662FB1DF}" sibTransId="{8D23F066-4FFE-5244-9947-CBE227D4FB86}"/>
    <dgm:cxn modelId="{85E069F8-EE54-554D-B7B0-F485FDFECCC8}" type="presOf" srcId="{C9A8C8BF-B863-BD43-B814-8C9276A99FDF}" destId="{91B1F66D-F79A-FE4C-9F59-BED3A5820267}" srcOrd="0" destOrd="3" presId="urn:microsoft.com/office/officeart/2005/8/layout/vList2"/>
    <dgm:cxn modelId="{2C5B7A8C-BEC3-F243-896C-24D939D65DB1}" type="presParOf" srcId="{B9602866-461C-3140-A2E6-43E850FC7C3E}" destId="{CA8A3F1E-A2C6-A14C-8771-FECF7DBB801A}" srcOrd="0" destOrd="0" presId="urn:microsoft.com/office/officeart/2005/8/layout/vList2"/>
    <dgm:cxn modelId="{5CC88A29-7448-4449-BD77-DD0E33C9CC14}" type="presParOf" srcId="{B9602866-461C-3140-A2E6-43E850FC7C3E}" destId="{91B1F66D-F79A-FE4C-9F59-BED3A5820267}"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D8AE7F5-4BE9-492D-910F-BD9D807A6D5F}"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3AC28E6-C128-44A2-A9EF-4A02CC738FB9}">
      <dgm:prSet/>
      <dgm:spPr/>
      <dgm:t>
        <a:bodyPr/>
        <a:lstStyle/>
        <a:p>
          <a:pPr>
            <a:lnSpc>
              <a:spcPct val="100000"/>
            </a:lnSpc>
            <a:defRPr cap="all"/>
          </a:pPr>
          <a:r>
            <a:rPr lang="en-US" baseline="0"/>
            <a:t>Pain control</a:t>
          </a:r>
          <a:endParaRPr lang="en-US"/>
        </a:p>
      </dgm:t>
    </dgm:pt>
    <dgm:pt modelId="{3DABBEE7-8481-4B94-AB56-0482B9405BA6}" type="parTrans" cxnId="{523F2A7E-78A2-49B3-8668-7D37AD6C8774}">
      <dgm:prSet/>
      <dgm:spPr/>
      <dgm:t>
        <a:bodyPr/>
        <a:lstStyle/>
        <a:p>
          <a:endParaRPr lang="en-US"/>
        </a:p>
      </dgm:t>
    </dgm:pt>
    <dgm:pt modelId="{F359D98F-874E-419A-BF35-1C466FDCFD18}" type="sibTrans" cxnId="{523F2A7E-78A2-49B3-8668-7D37AD6C8774}">
      <dgm:prSet/>
      <dgm:spPr/>
      <dgm:t>
        <a:bodyPr/>
        <a:lstStyle/>
        <a:p>
          <a:endParaRPr lang="en-US"/>
        </a:p>
      </dgm:t>
    </dgm:pt>
    <dgm:pt modelId="{25291C07-19BF-4926-873A-C145D99B9A2F}">
      <dgm:prSet/>
      <dgm:spPr/>
      <dgm:t>
        <a:bodyPr/>
        <a:lstStyle/>
        <a:p>
          <a:pPr>
            <a:lnSpc>
              <a:spcPct val="100000"/>
            </a:lnSpc>
            <a:defRPr cap="all"/>
          </a:pPr>
          <a:r>
            <a:rPr lang="en-US" baseline="0"/>
            <a:t>Diet</a:t>
          </a:r>
          <a:endParaRPr lang="en-US"/>
        </a:p>
      </dgm:t>
    </dgm:pt>
    <dgm:pt modelId="{260FFCC9-66A0-4A66-8FE1-BDC88F114BA4}" type="parTrans" cxnId="{D038A50E-EF7A-4828-BA65-E67D08845086}">
      <dgm:prSet/>
      <dgm:spPr/>
      <dgm:t>
        <a:bodyPr/>
        <a:lstStyle/>
        <a:p>
          <a:endParaRPr lang="en-US"/>
        </a:p>
      </dgm:t>
    </dgm:pt>
    <dgm:pt modelId="{D5BEBF16-50FE-4FE4-B209-614AFEC41035}" type="sibTrans" cxnId="{D038A50E-EF7A-4828-BA65-E67D08845086}">
      <dgm:prSet/>
      <dgm:spPr/>
      <dgm:t>
        <a:bodyPr/>
        <a:lstStyle/>
        <a:p>
          <a:endParaRPr lang="en-US"/>
        </a:p>
      </dgm:t>
    </dgm:pt>
    <dgm:pt modelId="{4935323B-5538-4112-92A3-3E5DA225770D}">
      <dgm:prSet/>
      <dgm:spPr/>
      <dgm:t>
        <a:bodyPr/>
        <a:lstStyle/>
        <a:p>
          <a:pPr>
            <a:lnSpc>
              <a:spcPct val="100000"/>
            </a:lnSpc>
            <a:defRPr cap="all"/>
          </a:pPr>
          <a:r>
            <a:rPr lang="en-US" baseline="0" dirty="0"/>
            <a:t>Ambulation</a:t>
          </a:r>
          <a:endParaRPr lang="en-US" dirty="0"/>
        </a:p>
      </dgm:t>
    </dgm:pt>
    <dgm:pt modelId="{B259B3D6-723A-4099-9928-A6AB55BE70FD}" type="parTrans" cxnId="{85C89A67-51DB-4D13-B1E0-1BB7DA9044E9}">
      <dgm:prSet/>
      <dgm:spPr/>
      <dgm:t>
        <a:bodyPr/>
        <a:lstStyle/>
        <a:p>
          <a:endParaRPr lang="en-US"/>
        </a:p>
      </dgm:t>
    </dgm:pt>
    <dgm:pt modelId="{1F8177BB-0A7D-452F-976D-D946C87F3CFE}" type="sibTrans" cxnId="{85C89A67-51DB-4D13-B1E0-1BB7DA9044E9}">
      <dgm:prSet/>
      <dgm:spPr/>
      <dgm:t>
        <a:bodyPr/>
        <a:lstStyle/>
        <a:p>
          <a:endParaRPr lang="en-US"/>
        </a:p>
      </dgm:t>
    </dgm:pt>
    <dgm:pt modelId="{67A5330F-FA34-4E1D-86B6-F5CD4FCBEDAF}">
      <dgm:prSet/>
      <dgm:spPr/>
      <dgm:t>
        <a:bodyPr/>
        <a:lstStyle/>
        <a:p>
          <a:pPr>
            <a:lnSpc>
              <a:spcPct val="100000"/>
            </a:lnSpc>
            <a:defRPr cap="all"/>
          </a:pPr>
          <a:r>
            <a:rPr lang="en-US" baseline="0"/>
            <a:t>Voiding</a:t>
          </a:r>
          <a:endParaRPr lang="en-US"/>
        </a:p>
      </dgm:t>
    </dgm:pt>
    <dgm:pt modelId="{0D096B4F-A8FD-4DC9-B78B-097CC1E356A0}" type="parTrans" cxnId="{3482701D-C7A6-4ABD-A45E-B06F0A454C4E}">
      <dgm:prSet/>
      <dgm:spPr/>
      <dgm:t>
        <a:bodyPr/>
        <a:lstStyle/>
        <a:p>
          <a:endParaRPr lang="en-US"/>
        </a:p>
      </dgm:t>
    </dgm:pt>
    <dgm:pt modelId="{5ACA5A11-FEEF-4630-9C9B-B00706BA12F2}" type="sibTrans" cxnId="{3482701D-C7A6-4ABD-A45E-B06F0A454C4E}">
      <dgm:prSet/>
      <dgm:spPr/>
      <dgm:t>
        <a:bodyPr/>
        <a:lstStyle/>
        <a:p>
          <a:endParaRPr lang="en-US"/>
        </a:p>
      </dgm:t>
    </dgm:pt>
    <dgm:pt modelId="{BCBAB511-F50F-457A-9A09-65D12740EED3}" type="pres">
      <dgm:prSet presAssocID="{DD8AE7F5-4BE9-492D-910F-BD9D807A6D5F}" presName="root" presStyleCnt="0">
        <dgm:presLayoutVars>
          <dgm:dir/>
          <dgm:resizeHandles val="exact"/>
        </dgm:presLayoutVars>
      </dgm:prSet>
      <dgm:spPr/>
    </dgm:pt>
    <dgm:pt modelId="{73EC2591-F07E-4651-9546-C97BA8B86A5E}" type="pres">
      <dgm:prSet presAssocID="{23AC28E6-C128-44A2-A9EF-4A02CC738FB9}" presName="compNode" presStyleCnt="0"/>
      <dgm:spPr/>
    </dgm:pt>
    <dgm:pt modelId="{4704199D-8B82-44C4-966C-7E65A707A1BC}" type="pres">
      <dgm:prSet presAssocID="{23AC28E6-C128-44A2-A9EF-4A02CC738FB9}" presName="iconBgRect" presStyleLbl="bgShp" presStyleIdx="0" presStyleCnt="4"/>
      <dgm:spPr>
        <a:prstGeom prst="round2DiagRect">
          <a:avLst>
            <a:gd name="adj1" fmla="val 29727"/>
            <a:gd name="adj2" fmla="val 0"/>
          </a:avLst>
        </a:prstGeom>
      </dgm:spPr>
    </dgm:pt>
    <dgm:pt modelId="{FE2F484E-CC81-4FBC-BC89-236DDC19B1D1}" type="pres">
      <dgm:prSet presAssocID="{23AC28E6-C128-44A2-A9EF-4A02CC738FB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F9F29346-EC4B-4ED0-B22A-59312A42DFCF}" type="pres">
      <dgm:prSet presAssocID="{23AC28E6-C128-44A2-A9EF-4A02CC738FB9}" presName="spaceRect" presStyleCnt="0"/>
      <dgm:spPr/>
    </dgm:pt>
    <dgm:pt modelId="{6983247A-F3EC-4B32-999B-3661079B73D2}" type="pres">
      <dgm:prSet presAssocID="{23AC28E6-C128-44A2-A9EF-4A02CC738FB9}" presName="textRect" presStyleLbl="revTx" presStyleIdx="0" presStyleCnt="4">
        <dgm:presLayoutVars>
          <dgm:chMax val="1"/>
          <dgm:chPref val="1"/>
        </dgm:presLayoutVars>
      </dgm:prSet>
      <dgm:spPr/>
    </dgm:pt>
    <dgm:pt modelId="{D834AA5D-F38D-41EB-985F-D4EDCAAC72AE}" type="pres">
      <dgm:prSet presAssocID="{F359D98F-874E-419A-BF35-1C466FDCFD18}" presName="sibTrans" presStyleCnt="0"/>
      <dgm:spPr/>
    </dgm:pt>
    <dgm:pt modelId="{D85E78EB-A2EC-4664-AAF4-33956FE8D313}" type="pres">
      <dgm:prSet presAssocID="{25291C07-19BF-4926-873A-C145D99B9A2F}" presName="compNode" presStyleCnt="0"/>
      <dgm:spPr/>
    </dgm:pt>
    <dgm:pt modelId="{59868C7D-787B-4D97-8083-2E929EE71D85}" type="pres">
      <dgm:prSet presAssocID="{25291C07-19BF-4926-873A-C145D99B9A2F}" presName="iconBgRect" presStyleLbl="bgShp" presStyleIdx="1" presStyleCnt="4"/>
      <dgm:spPr>
        <a:prstGeom prst="round2DiagRect">
          <a:avLst>
            <a:gd name="adj1" fmla="val 29727"/>
            <a:gd name="adj2" fmla="val 0"/>
          </a:avLst>
        </a:prstGeom>
      </dgm:spPr>
    </dgm:pt>
    <dgm:pt modelId="{389EE44E-8271-4165-AE71-53D8553BB8A5}" type="pres">
      <dgm:prSet presAssocID="{25291C07-19BF-4926-873A-C145D99B9A2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Eating"/>
        </a:ext>
      </dgm:extLst>
    </dgm:pt>
    <dgm:pt modelId="{9AF68CA0-27DB-4369-A082-68301E4ACB01}" type="pres">
      <dgm:prSet presAssocID="{25291C07-19BF-4926-873A-C145D99B9A2F}" presName="spaceRect" presStyleCnt="0"/>
      <dgm:spPr/>
    </dgm:pt>
    <dgm:pt modelId="{9F771F90-D9F7-4946-B6D1-27AA93D32105}" type="pres">
      <dgm:prSet presAssocID="{25291C07-19BF-4926-873A-C145D99B9A2F}" presName="textRect" presStyleLbl="revTx" presStyleIdx="1" presStyleCnt="4">
        <dgm:presLayoutVars>
          <dgm:chMax val="1"/>
          <dgm:chPref val="1"/>
        </dgm:presLayoutVars>
      </dgm:prSet>
      <dgm:spPr/>
    </dgm:pt>
    <dgm:pt modelId="{76D7B0D4-78BC-48D0-82F3-F8A300DFC913}" type="pres">
      <dgm:prSet presAssocID="{D5BEBF16-50FE-4FE4-B209-614AFEC41035}" presName="sibTrans" presStyleCnt="0"/>
      <dgm:spPr/>
    </dgm:pt>
    <dgm:pt modelId="{2D27027A-F1D6-499D-84D6-D2F837875B65}" type="pres">
      <dgm:prSet presAssocID="{4935323B-5538-4112-92A3-3E5DA225770D}" presName="compNode" presStyleCnt="0"/>
      <dgm:spPr/>
    </dgm:pt>
    <dgm:pt modelId="{E63B62F2-D012-49A3-8A2B-06EBB43DDB37}" type="pres">
      <dgm:prSet presAssocID="{4935323B-5538-4112-92A3-3E5DA225770D}" presName="iconBgRect" presStyleLbl="bgShp" presStyleIdx="2" presStyleCnt="4"/>
      <dgm:spPr>
        <a:prstGeom prst="round2DiagRect">
          <a:avLst>
            <a:gd name="adj1" fmla="val 29727"/>
            <a:gd name="adj2" fmla="val 0"/>
          </a:avLst>
        </a:prstGeom>
      </dgm:spPr>
    </dgm:pt>
    <dgm:pt modelId="{D614A71F-BD0C-47D6-9C30-5FF2AB5EE8B3}" type="pres">
      <dgm:prSet presAssocID="{4935323B-5538-4112-92A3-3E5DA225770D}"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Walk"/>
        </a:ext>
      </dgm:extLst>
    </dgm:pt>
    <dgm:pt modelId="{E735250F-A474-4EFF-B691-A78C53A95A29}" type="pres">
      <dgm:prSet presAssocID="{4935323B-5538-4112-92A3-3E5DA225770D}" presName="spaceRect" presStyleCnt="0"/>
      <dgm:spPr/>
    </dgm:pt>
    <dgm:pt modelId="{DEFB05B6-39B0-4DBF-A57D-540AB290952E}" type="pres">
      <dgm:prSet presAssocID="{4935323B-5538-4112-92A3-3E5DA225770D}" presName="textRect" presStyleLbl="revTx" presStyleIdx="2" presStyleCnt="4">
        <dgm:presLayoutVars>
          <dgm:chMax val="1"/>
          <dgm:chPref val="1"/>
        </dgm:presLayoutVars>
      </dgm:prSet>
      <dgm:spPr/>
    </dgm:pt>
    <dgm:pt modelId="{B7E1481C-13A6-48C4-89BC-D2542B309C95}" type="pres">
      <dgm:prSet presAssocID="{1F8177BB-0A7D-452F-976D-D946C87F3CFE}" presName="sibTrans" presStyleCnt="0"/>
      <dgm:spPr/>
    </dgm:pt>
    <dgm:pt modelId="{1B20BF5F-98A0-449D-8752-8E6098199490}" type="pres">
      <dgm:prSet presAssocID="{67A5330F-FA34-4E1D-86B6-F5CD4FCBEDAF}" presName="compNode" presStyleCnt="0"/>
      <dgm:spPr/>
    </dgm:pt>
    <dgm:pt modelId="{46497C40-B984-43CA-9093-0854CBEE5B69}" type="pres">
      <dgm:prSet presAssocID="{67A5330F-FA34-4E1D-86B6-F5CD4FCBEDAF}" presName="iconBgRect" presStyleLbl="bgShp" presStyleIdx="3" presStyleCnt="4"/>
      <dgm:spPr>
        <a:prstGeom prst="round2DiagRect">
          <a:avLst>
            <a:gd name="adj1" fmla="val 29727"/>
            <a:gd name="adj2" fmla="val 0"/>
          </a:avLst>
        </a:prstGeom>
      </dgm:spPr>
    </dgm:pt>
    <dgm:pt modelId="{7BB428D9-EC2F-4138-B638-47BA6E048A7C}" type="pres">
      <dgm:prSet presAssocID="{67A5330F-FA34-4E1D-86B6-F5CD4FCBEDAF}"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Kidneys"/>
        </a:ext>
      </dgm:extLst>
    </dgm:pt>
    <dgm:pt modelId="{402FC8DF-DEB0-480E-8B08-B89A56AED7DD}" type="pres">
      <dgm:prSet presAssocID="{67A5330F-FA34-4E1D-86B6-F5CD4FCBEDAF}" presName="spaceRect" presStyleCnt="0"/>
      <dgm:spPr/>
    </dgm:pt>
    <dgm:pt modelId="{4232F581-E518-43A1-891F-27004AF3D526}" type="pres">
      <dgm:prSet presAssocID="{67A5330F-FA34-4E1D-86B6-F5CD4FCBEDAF}" presName="textRect" presStyleLbl="revTx" presStyleIdx="3" presStyleCnt="4">
        <dgm:presLayoutVars>
          <dgm:chMax val="1"/>
          <dgm:chPref val="1"/>
        </dgm:presLayoutVars>
      </dgm:prSet>
      <dgm:spPr/>
    </dgm:pt>
  </dgm:ptLst>
  <dgm:cxnLst>
    <dgm:cxn modelId="{D038A50E-EF7A-4828-BA65-E67D08845086}" srcId="{DD8AE7F5-4BE9-492D-910F-BD9D807A6D5F}" destId="{25291C07-19BF-4926-873A-C145D99B9A2F}" srcOrd="1" destOrd="0" parTransId="{260FFCC9-66A0-4A66-8FE1-BDC88F114BA4}" sibTransId="{D5BEBF16-50FE-4FE4-B209-614AFEC41035}"/>
    <dgm:cxn modelId="{3482701D-C7A6-4ABD-A45E-B06F0A454C4E}" srcId="{DD8AE7F5-4BE9-492D-910F-BD9D807A6D5F}" destId="{67A5330F-FA34-4E1D-86B6-F5CD4FCBEDAF}" srcOrd="3" destOrd="0" parTransId="{0D096B4F-A8FD-4DC9-B78B-097CC1E356A0}" sibTransId="{5ACA5A11-FEEF-4630-9C9B-B00706BA12F2}"/>
    <dgm:cxn modelId="{46B95B34-6EC1-479A-8017-4745491821C0}" type="presOf" srcId="{67A5330F-FA34-4E1D-86B6-F5CD4FCBEDAF}" destId="{4232F581-E518-43A1-891F-27004AF3D526}" srcOrd="0" destOrd="0" presId="urn:microsoft.com/office/officeart/2018/5/layout/IconLeafLabelList"/>
    <dgm:cxn modelId="{FAD62644-A209-4F66-98BD-DE5E4B563867}" type="presOf" srcId="{DD8AE7F5-4BE9-492D-910F-BD9D807A6D5F}" destId="{BCBAB511-F50F-457A-9A09-65D12740EED3}" srcOrd="0" destOrd="0" presId="urn:microsoft.com/office/officeart/2018/5/layout/IconLeafLabelList"/>
    <dgm:cxn modelId="{48DA7A4E-68C7-4999-B605-2727D0123391}" type="presOf" srcId="{25291C07-19BF-4926-873A-C145D99B9A2F}" destId="{9F771F90-D9F7-4946-B6D1-27AA93D32105}" srcOrd="0" destOrd="0" presId="urn:microsoft.com/office/officeart/2018/5/layout/IconLeafLabelList"/>
    <dgm:cxn modelId="{6F646052-6786-41D9-90FB-DB4A01FD2A91}" type="presOf" srcId="{23AC28E6-C128-44A2-A9EF-4A02CC738FB9}" destId="{6983247A-F3EC-4B32-999B-3661079B73D2}" srcOrd="0" destOrd="0" presId="urn:microsoft.com/office/officeart/2018/5/layout/IconLeafLabelList"/>
    <dgm:cxn modelId="{85C89A67-51DB-4D13-B1E0-1BB7DA9044E9}" srcId="{DD8AE7F5-4BE9-492D-910F-BD9D807A6D5F}" destId="{4935323B-5538-4112-92A3-3E5DA225770D}" srcOrd="2" destOrd="0" parTransId="{B259B3D6-723A-4099-9928-A6AB55BE70FD}" sibTransId="{1F8177BB-0A7D-452F-976D-D946C87F3CFE}"/>
    <dgm:cxn modelId="{523F2A7E-78A2-49B3-8668-7D37AD6C8774}" srcId="{DD8AE7F5-4BE9-492D-910F-BD9D807A6D5F}" destId="{23AC28E6-C128-44A2-A9EF-4A02CC738FB9}" srcOrd="0" destOrd="0" parTransId="{3DABBEE7-8481-4B94-AB56-0482B9405BA6}" sibTransId="{F359D98F-874E-419A-BF35-1C466FDCFD18}"/>
    <dgm:cxn modelId="{534263FF-277D-4D57-BFE3-E899AE7100A4}" type="presOf" srcId="{4935323B-5538-4112-92A3-3E5DA225770D}" destId="{DEFB05B6-39B0-4DBF-A57D-540AB290952E}" srcOrd="0" destOrd="0" presId="urn:microsoft.com/office/officeart/2018/5/layout/IconLeafLabelList"/>
    <dgm:cxn modelId="{E5AE345C-DAA2-4D49-805D-807CD9D6BF96}" type="presParOf" srcId="{BCBAB511-F50F-457A-9A09-65D12740EED3}" destId="{73EC2591-F07E-4651-9546-C97BA8B86A5E}" srcOrd="0" destOrd="0" presId="urn:microsoft.com/office/officeart/2018/5/layout/IconLeafLabelList"/>
    <dgm:cxn modelId="{038AE5D9-DF2C-4763-B221-2E869725C13A}" type="presParOf" srcId="{73EC2591-F07E-4651-9546-C97BA8B86A5E}" destId="{4704199D-8B82-44C4-966C-7E65A707A1BC}" srcOrd="0" destOrd="0" presId="urn:microsoft.com/office/officeart/2018/5/layout/IconLeafLabelList"/>
    <dgm:cxn modelId="{2B7BF6AC-F0A3-4FD3-87BC-FCC3AF74757E}" type="presParOf" srcId="{73EC2591-F07E-4651-9546-C97BA8B86A5E}" destId="{FE2F484E-CC81-4FBC-BC89-236DDC19B1D1}" srcOrd="1" destOrd="0" presId="urn:microsoft.com/office/officeart/2018/5/layout/IconLeafLabelList"/>
    <dgm:cxn modelId="{7F357851-E9F1-4E00-B30A-B559601DFFC3}" type="presParOf" srcId="{73EC2591-F07E-4651-9546-C97BA8B86A5E}" destId="{F9F29346-EC4B-4ED0-B22A-59312A42DFCF}" srcOrd="2" destOrd="0" presId="urn:microsoft.com/office/officeart/2018/5/layout/IconLeafLabelList"/>
    <dgm:cxn modelId="{309E1827-18C7-441C-A41B-8B426759B740}" type="presParOf" srcId="{73EC2591-F07E-4651-9546-C97BA8B86A5E}" destId="{6983247A-F3EC-4B32-999B-3661079B73D2}" srcOrd="3" destOrd="0" presId="urn:microsoft.com/office/officeart/2018/5/layout/IconLeafLabelList"/>
    <dgm:cxn modelId="{48BAB8C0-0872-4277-98EE-4889F74B327B}" type="presParOf" srcId="{BCBAB511-F50F-457A-9A09-65D12740EED3}" destId="{D834AA5D-F38D-41EB-985F-D4EDCAAC72AE}" srcOrd="1" destOrd="0" presId="urn:microsoft.com/office/officeart/2018/5/layout/IconLeafLabelList"/>
    <dgm:cxn modelId="{1B969F82-2496-4B70-8568-F1274791AC21}" type="presParOf" srcId="{BCBAB511-F50F-457A-9A09-65D12740EED3}" destId="{D85E78EB-A2EC-4664-AAF4-33956FE8D313}" srcOrd="2" destOrd="0" presId="urn:microsoft.com/office/officeart/2018/5/layout/IconLeafLabelList"/>
    <dgm:cxn modelId="{DCF7A197-AF47-40B9-A2CA-707EA53917D1}" type="presParOf" srcId="{D85E78EB-A2EC-4664-AAF4-33956FE8D313}" destId="{59868C7D-787B-4D97-8083-2E929EE71D85}" srcOrd="0" destOrd="0" presId="urn:microsoft.com/office/officeart/2018/5/layout/IconLeafLabelList"/>
    <dgm:cxn modelId="{FDF5485A-7C4B-4E29-9A77-C0FBB3BDA286}" type="presParOf" srcId="{D85E78EB-A2EC-4664-AAF4-33956FE8D313}" destId="{389EE44E-8271-4165-AE71-53D8553BB8A5}" srcOrd="1" destOrd="0" presId="urn:microsoft.com/office/officeart/2018/5/layout/IconLeafLabelList"/>
    <dgm:cxn modelId="{386E2AF5-F3F2-4CEE-9D01-921B3D5C5957}" type="presParOf" srcId="{D85E78EB-A2EC-4664-AAF4-33956FE8D313}" destId="{9AF68CA0-27DB-4369-A082-68301E4ACB01}" srcOrd="2" destOrd="0" presId="urn:microsoft.com/office/officeart/2018/5/layout/IconLeafLabelList"/>
    <dgm:cxn modelId="{0553E1B0-D4A5-43E5-B9A4-5B7AA494CB4E}" type="presParOf" srcId="{D85E78EB-A2EC-4664-AAF4-33956FE8D313}" destId="{9F771F90-D9F7-4946-B6D1-27AA93D32105}" srcOrd="3" destOrd="0" presId="urn:microsoft.com/office/officeart/2018/5/layout/IconLeafLabelList"/>
    <dgm:cxn modelId="{7F1D0618-98D4-4EC3-BB14-C5123BC611A3}" type="presParOf" srcId="{BCBAB511-F50F-457A-9A09-65D12740EED3}" destId="{76D7B0D4-78BC-48D0-82F3-F8A300DFC913}" srcOrd="3" destOrd="0" presId="urn:microsoft.com/office/officeart/2018/5/layout/IconLeafLabelList"/>
    <dgm:cxn modelId="{E46B6DE0-DB92-492C-9769-855AA634ABB1}" type="presParOf" srcId="{BCBAB511-F50F-457A-9A09-65D12740EED3}" destId="{2D27027A-F1D6-499D-84D6-D2F837875B65}" srcOrd="4" destOrd="0" presId="urn:microsoft.com/office/officeart/2018/5/layout/IconLeafLabelList"/>
    <dgm:cxn modelId="{32A57B1B-AF8D-410B-A29D-D2FC44AC3256}" type="presParOf" srcId="{2D27027A-F1D6-499D-84D6-D2F837875B65}" destId="{E63B62F2-D012-49A3-8A2B-06EBB43DDB37}" srcOrd="0" destOrd="0" presId="urn:microsoft.com/office/officeart/2018/5/layout/IconLeafLabelList"/>
    <dgm:cxn modelId="{7A52833C-2CA2-4CAE-8851-397D47A8A6D7}" type="presParOf" srcId="{2D27027A-F1D6-499D-84D6-D2F837875B65}" destId="{D614A71F-BD0C-47D6-9C30-5FF2AB5EE8B3}" srcOrd="1" destOrd="0" presId="urn:microsoft.com/office/officeart/2018/5/layout/IconLeafLabelList"/>
    <dgm:cxn modelId="{05C693EE-7E79-46D2-80F0-B23F644CCA44}" type="presParOf" srcId="{2D27027A-F1D6-499D-84D6-D2F837875B65}" destId="{E735250F-A474-4EFF-B691-A78C53A95A29}" srcOrd="2" destOrd="0" presId="urn:microsoft.com/office/officeart/2018/5/layout/IconLeafLabelList"/>
    <dgm:cxn modelId="{8372906F-BC7A-441D-A9B4-60F05A935362}" type="presParOf" srcId="{2D27027A-F1D6-499D-84D6-D2F837875B65}" destId="{DEFB05B6-39B0-4DBF-A57D-540AB290952E}" srcOrd="3" destOrd="0" presId="urn:microsoft.com/office/officeart/2018/5/layout/IconLeafLabelList"/>
    <dgm:cxn modelId="{71E35902-81EC-4B35-8E61-499A7447E9CC}" type="presParOf" srcId="{BCBAB511-F50F-457A-9A09-65D12740EED3}" destId="{B7E1481C-13A6-48C4-89BC-D2542B309C95}" srcOrd="5" destOrd="0" presId="urn:microsoft.com/office/officeart/2018/5/layout/IconLeafLabelList"/>
    <dgm:cxn modelId="{3107E7E3-2D62-4B11-9E4E-D414928EC479}" type="presParOf" srcId="{BCBAB511-F50F-457A-9A09-65D12740EED3}" destId="{1B20BF5F-98A0-449D-8752-8E6098199490}" srcOrd="6" destOrd="0" presId="urn:microsoft.com/office/officeart/2018/5/layout/IconLeafLabelList"/>
    <dgm:cxn modelId="{9BCE2882-E934-4533-96C4-5A4B23A45B0B}" type="presParOf" srcId="{1B20BF5F-98A0-449D-8752-8E6098199490}" destId="{46497C40-B984-43CA-9093-0854CBEE5B69}" srcOrd="0" destOrd="0" presId="urn:microsoft.com/office/officeart/2018/5/layout/IconLeafLabelList"/>
    <dgm:cxn modelId="{3BF44363-124C-4695-9BFE-08C580E331BC}" type="presParOf" srcId="{1B20BF5F-98A0-449D-8752-8E6098199490}" destId="{7BB428D9-EC2F-4138-B638-47BA6E048A7C}" srcOrd="1" destOrd="0" presId="urn:microsoft.com/office/officeart/2018/5/layout/IconLeafLabelList"/>
    <dgm:cxn modelId="{DE14498D-F6FF-4AEF-AAC1-26C426AD8A9D}" type="presParOf" srcId="{1B20BF5F-98A0-449D-8752-8E6098199490}" destId="{402FC8DF-DEB0-480E-8B08-B89A56AED7DD}" srcOrd="2" destOrd="0" presId="urn:microsoft.com/office/officeart/2018/5/layout/IconLeafLabelList"/>
    <dgm:cxn modelId="{CEE8D330-83AE-4CAB-A985-C7A96BCCAA35}" type="presParOf" srcId="{1B20BF5F-98A0-449D-8752-8E6098199490}" destId="{4232F581-E518-43A1-891F-27004AF3D526}"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67C67A2-BA08-3842-B529-4B768B24B73E}" type="doc">
      <dgm:prSet loTypeId="urn:microsoft.com/office/officeart/2005/8/layout/vList2" loCatId="" qsTypeId="urn:microsoft.com/office/officeart/2005/8/quickstyle/simple1" qsCatId="simple" csTypeId="urn:microsoft.com/office/officeart/2005/8/colors/colorful1" csCatId="colorful" phldr="1"/>
      <dgm:spPr/>
      <dgm:t>
        <a:bodyPr/>
        <a:lstStyle/>
        <a:p>
          <a:endParaRPr lang="en-US"/>
        </a:p>
      </dgm:t>
    </dgm:pt>
    <dgm:pt modelId="{73531DE0-9EF7-4D4C-AC2B-331AC6F907C0}">
      <dgm:prSet phldrT="[Text]"/>
      <dgm:spPr/>
      <dgm:t>
        <a:bodyPr/>
        <a:lstStyle/>
        <a:p>
          <a:r>
            <a:rPr lang="en-US" dirty="0"/>
            <a:t>SCD’s</a:t>
          </a:r>
        </a:p>
      </dgm:t>
    </dgm:pt>
    <dgm:pt modelId="{33105E78-83C4-A947-81B0-30F369530439}" type="parTrans" cxnId="{854C9A39-51B8-374C-AC57-76649F9CADDD}">
      <dgm:prSet/>
      <dgm:spPr/>
      <dgm:t>
        <a:bodyPr/>
        <a:lstStyle/>
        <a:p>
          <a:endParaRPr lang="en-US"/>
        </a:p>
      </dgm:t>
    </dgm:pt>
    <dgm:pt modelId="{BED29958-9F90-3D41-BEEE-5F6494BF2412}" type="sibTrans" cxnId="{854C9A39-51B8-374C-AC57-76649F9CADDD}">
      <dgm:prSet/>
      <dgm:spPr/>
      <dgm:t>
        <a:bodyPr/>
        <a:lstStyle/>
        <a:p>
          <a:endParaRPr lang="en-US"/>
        </a:p>
      </dgm:t>
    </dgm:pt>
    <dgm:pt modelId="{4986938A-2306-9248-85A4-8FB827E6630E}">
      <dgm:prSet phldrT="[Text]"/>
      <dgm:spPr/>
      <dgm:t>
        <a:bodyPr/>
        <a:lstStyle/>
        <a:p>
          <a:r>
            <a:rPr lang="en-US" dirty="0"/>
            <a:t>Especially if contraindication to pharmacologic prophylaxis</a:t>
          </a:r>
        </a:p>
      </dgm:t>
    </dgm:pt>
    <dgm:pt modelId="{91C6CD76-4AA7-3C4F-9718-DCC249E52729}" type="parTrans" cxnId="{F62F3CBF-0B23-864F-902C-2282C7BE8BD1}">
      <dgm:prSet/>
      <dgm:spPr/>
      <dgm:t>
        <a:bodyPr/>
        <a:lstStyle/>
        <a:p>
          <a:endParaRPr lang="en-US"/>
        </a:p>
      </dgm:t>
    </dgm:pt>
    <dgm:pt modelId="{44021695-1584-D440-B815-B3B72519C34A}" type="sibTrans" cxnId="{F62F3CBF-0B23-864F-902C-2282C7BE8BD1}">
      <dgm:prSet/>
      <dgm:spPr/>
      <dgm:t>
        <a:bodyPr/>
        <a:lstStyle/>
        <a:p>
          <a:endParaRPr lang="en-US"/>
        </a:p>
      </dgm:t>
    </dgm:pt>
    <dgm:pt modelId="{AD1512C0-BD6A-EF49-9A00-18359AA75B2E}">
      <dgm:prSet phldrT="[Text]"/>
      <dgm:spPr/>
      <dgm:t>
        <a:bodyPr/>
        <a:lstStyle/>
        <a:p>
          <a:r>
            <a:rPr lang="en-US" dirty="0"/>
            <a:t>Incentive spirometry</a:t>
          </a:r>
        </a:p>
      </dgm:t>
    </dgm:pt>
    <dgm:pt modelId="{51ECCBF4-6FEC-C543-8C57-4FFB27A673FB}" type="parTrans" cxnId="{47D266CF-A0F5-5944-B5DA-377254F25FA0}">
      <dgm:prSet/>
      <dgm:spPr/>
      <dgm:t>
        <a:bodyPr/>
        <a:lstStyle/>
        <a:p>
          <a:endParaRPr lang="en-US"/>
        </a:p>
      </dgm:t>
    </dgm:pt>
    <dgm:pt modelId="{D73EA24D-8204-8D4D-8A17-81F66BE8B420}" type="sibTrans" cxnId="{47D266CF-A0F5-5944-B5DA-377254F25FA0}">
      <dgm:prSet/>
      <dgm:spPr/>
      <dgm:t>
        <a:bodyPr/>
        <a:lstStyle/>
        <a:p>
          <a:endParaRPr lang="en-US"/>
        </a:p>
      </dgm:t>
    </dgm:pt>
    <dgm:pt modelId="{CED95CE8-3E30-CD46-AA28-E1C7B54E0716}">
      <dgm:prSet phldrT="[Text]"/>
      <dgm:spPr/>
      <dgm:t>
        <a:bodyPr/>
        <a:lstStyle/>
        <a:p>
          <a:r>
            <a:rPr lang="en-US" dirty="0"/>
            <a:t>Open cases</a:t>
          </a:r>
        </a:p>
      </dgm:t>
    </dgm:pt>
    <dgm:pt modelId="{569DEFAA-F709-DB45-9B48-158DB2738148}" type="parTrans" cxnId="{7016B3D5-0F4C-AE41-A327-338B771F8A7D}">
      <dgm:prSet/>
      <dgm:spPr/>
      <dgm:t>
        <a:bodyPr/>
        <a:lstStyle/>
        <a:p>
          <a:endParaRPr lang="en-US"/>
        </a:p>
      </dgm:t>
    </dgm:pt>
    <dgm:pt modelId="{373ABCA0-63CA-B44F-9E82-DC78F8599DD3}" type="sibTrans" cxnId="{7016B3D5-0F4C-AE41-A327-338B771F8A7D}">
      <dgm:prSet/>
      <dgm:spPr/>
      <dgm:t>
        <a:bodyPr/>
        <a:lstStyle/>
        <a:p>
          <a:endParaRPr lang="en-US"/>
        </a:p>
      </dgm:t>
    </dgm:pt>
    <dgm:pt modelId="{66D41F20-7827-5941-B8CE-51A2369A7137}">
      <dgm:prSet phldrT="[Text]"/>
      <dgm:spPr/>
      <dgm:t>
        <a:bodyPr/>
        <a:lstStyle/>
        <a:p>
          <a:r>
            <a:rPr lang="en-US" dirty="0"/>
            <a:t>Ensure devices are on patient AND turned on</a:t>
          </a:r>
        </a:p>
      </dgm:t>
    </dgm:pt>
    <dgm:pt modelId="{134F7BEE-BA31-4449-AABB-381036FD4F98}" type="parTrans" cxnId="{42DFBB1C-9CE6-AF4A-B1D0-FB7D3A7794B7}">
      <dgm:prSet/>
      <dgm:spPr/>
      <dgm:t>
        <a:bodyPr/>
        <a:lstStyle/>
        <a:p>
          <a:endParaRPr lang="en-US"/>
        </a:p>
      </dgm:t>
    </dgm:pt>
    <dgm:pt modelId="{B57ED05B-AD64-4C40-817B-C08DE54FE56B}" type="sibTrans" cxnId="{42DFBB1C-9CE6-AF4A-B1D0-FB7D3A7794B7}">
      <dgm:prSet/>
      <dgm:spPr/>
      <dgm:t>
        <a:bodyPr/>
        <a:lstStyle/>
        <a:p>
          <a:endParaRPr lang="en-US"/>
        </a:p>
      </dgm:t>
    </dgm:pt>
    <dgm:pt modelId="{E4FF6029-5476-F343-AEEB-DC506BE649AA}">
      <dgm:prSet phldrT="[Text]"/>
      <dgm:spPr/>
      <dgm:t>
        <a:bodyPr/>
        <a:lstStyle/>
        <a:p>
          <a:r>
            <a:rPr lang="en-US" dirty="0"/>
            <a:t>Those having issue with pain control</a:t>
          </a:r>
        </a:p>
      </dgm:t>
    </dgm:pt>
    <dgm:pt modelId="{FE2E74C3-66E1-0E4D-83D0-14ECDE9716AC}" type="parTrans" cxnId="{E8BE21EC-6E92-D346-B31B-78ADA01D7C1D}">
      <dgm:prSet/>
      <dgm:spPr/>
      <dgm:t>
        <a:bodyPr/>
        <a:lstStyle/>
        <a:p>
          <a:endParaRPr lang="en-US"/>
        </a:p>
      </dgm:t>
    </dgm:pt>
    <dgm:pt modelId="{07B7EE47-5FBA-AD45-804E-4DB7EA6A0BB3}" type="sibTrans" cxnId="{E8BE21EC-6E92-D346-B31B-78ADA01D7C1D}">
      <dgm:prSet/>
      <dgm:spPr/>
      <dgm:t>
        <a:bodyPr/>
        <a:lstStyle/>
        <a:p>
          <a:endParaRPr lang="en-US"/>
        </a:p>
      </dgm:t>
    </dgm:pt>
    <dgm:pt modelId="{8A508C6F-3F3D-3E45-8AA3-8313632A30D8}">
      <dgm:prSet phldrT="[Text]"/>
      <dgm:spPr/>
      <dgm:t>
        <a:bodyPr/>
        <a:lstStyle/>
        <a:p>
          <a:r>
            <a:rPr lang="en-US" dirty="0"/>
            <a:t>Ensure they know how to use it correctly</a:t>
          </a:r>
        </a:p>
      </dgm:t>
    </dgm:pt>
    <dgm:pt modelId="{CB7CFEA8-ED65-444F-8B21-17958FB76999}" type="parTrans" cxnId="{D036B9AE-6D20-454B-8226-33D586780BD9}">
      <dgm:prSet/>
      <dgm:spPr/>
      <dgm:t>
        <a:bodyPr/>
        <a:lstStyle/>
        <a:p>
          <a:endParaRPr lang="en-US"/>
        </a:p>
      </dgm:t>
    </dgm:pt>
    <dgm:pt modelId="{DBC9EFBE-3AF8-D345-B3C8-5272F5C3831D}" type="sibTrans" cxnId="{D036B9AE-6D20-454B-8226-33D586780BD9}">
      <dgm:prSet/>
      <dgm:spPr/>
      <dgm:t>
        <a:bodyPr/>
        <a:lstStyle/>
        <a:p>
          <a:endParaRPr lang="en-US"/>
        </a:p>
      </dgm:t>
    </dgm:pt>
    <dgm:pt modelId="{17470172-443B-FA48-8E36-8EA958D45336}">
      <dgm:prSet phldrT="[Text]"/>
      <dgm:spPr/>
      <dgm:t>
        <a:bodyPr/>
        <a:lstStyle/>
        <a:p>
          <a:r>
            <a:rPr lang="en-US" dirty="0"/>
            <a:t>Activity</a:t>
          </a:r>
        </a:p>
      </dgm:t>
    </dgm:pt>
    <dgm:pt modelId="{E9CCAF52-7B17-AE4B-B97D-5774BEA31A45}" type="parTrans" cxnId="{D8B849FC-3BFE-854F-BA22-20991E0A81DF}">
      <dgm:prSet/>
      <dgm:spPr/>
      <dgm:t>
        <a:bodyPr/>
        <a:lstStyle/>
        <a:p>
          <a:endParaRPr lang="en-US"/>
        </a:p>
      </dgm:t>
    </dgm:pt>
    <dgm:pt modelId="{4ECD8C1C-7866-354D-9D74-792F60D695CF}" type="sibTrans" cxnId="{D8B849FC-3BFE-854F-BA22-20991E0A81DF}">
      <dgm:prSet/>
      <dgm:spPr/>
      <dgm:t>
        <a:bodyPr/>
        <a:lstStyle/>
        <a:p>
          <a:endParaRPr lang="en-US"/>
        </a:p>
      </dgm:t>
    </dgm:pt>
    <dgm:pt modelId="{0DF1DF21-7941-0A41-BCBE-95BD67A6461A}">
      <dgm:prSet/>
      <dgm:spPr/>
      <dgm:t>
        <a:bodyPr/>
        <a:lstStyle/>
        <a:p>
          <a:r>
            <a:rPr lang="en-US" dirty="0"/>
            <a:t>Ensure patient getting up</a:t>
          </a:r>
        </a:p>
      </dgm:t>
    </dgm:pt>
    <dgm:pt modelId="{0CB24000-DCE0-2242-924B-1535E8275BC2}" type="parTrans" cxnId="{CF9859E0-A7FA-EB47-9BBF-414B1187DDF5}">
      <dgm:prSet/>
      <dgm:spPr/>
      <dgm:t>
        <a:bodyPr/>
        <a:lstStyle/>
        <a:p>
          <a:endParaRPr lang="en-US"/>
        </a:p>
      </dgm:t>
    </dgm:pt>
    <dgm:pt modelId="{15D6CAEE-5121-C04F-8FDE-25C5A0101694}" type="sibTrans" cxnId="{CF9859E0-A7FA-EB47-9BBF-414B1187DDF5}">
      <dgm:prSet/>
      <dgm:spPr/>
      <dgm:t>
        <a:bodyPr/>
        <a:lstStyle/>
        <a:p>
          <a:endParaRPr lang="en-US"/>
        </a:p>
      </dgm:t>
    </dgm:pt>
    <dgm:pt modelId="{347DA743-C9C8-9748-BD62-BAA867BD207B}">
      <dgm:prSet/>
      <dgm:spPr/>
      <dgm:t>
        <a:bodyPr/>
        <a:lstStyle/>
        <a:p>
          <a:r>
            <a:rPr lang="en-US" dirty="0"/>
            <a:t>Nursing vs PT order</a:t>
          </a:r>
        </a:p>
      </dgm:t>
    </dgm:pt>
    <dgm:pt modelId="{D7EE6A11-1E2E-7649-A204-30BD599AD643}" type="parTrans" cxnId="{7B66D4CA-0F1A-C34D-9AF4-165F998746A4}">
      <dgm:prSet/>
      <dgm:spPr/>
      <dgm:t>
        <a:bodyPr/>
        <a:lstStyle/>
        <a:p>
          <a:endParaRPr lang="en-US"/>
        </a:p>
      </dgm:t>
    </dgm:pt>
    <dgm:pt modelId="{D508C293-738C-ED4C-8150-48430E4A5929}" type="sibTrans" cxnId="{7B66D4CA-0F1A-C34D-9AF4-165F998746A4}">
      <dgm:prSet/>
      <dgm:spPr/>
      <dgm:t>
        <a:bodyPr/>
        <a:lstStyle/>
        <a:p>
          <a:endParaRPr lang="en-US"/>
        </a:p>
      </dgm:t>
    </dgm:pt>
    <dgm:pt modelId="{B1AB2106-C7A0-254F-835F-473F3D087E3E}" type="pres">
      <dgm:prSet presAssocID="{C67C67A2-BA08-3842-B529-4B768B24B73E}" presName="linear" presStyleCnt="0">
        <dgm:presLayoutVars>
          <dgm:animLvl val="lvl"/>
          <dgm:resizeHandles val="exact"/>
        </dgm:presLayoutVars>
      </dgm:prSet>
      <dgm:spPr/>
    </dgm:pt>
    <dgm:pt modelId="{05258719-155D-2C41-B09F-3E3748BB4785}" type="pres">
      <dgm:prSet presAssocID="{73531DE0-9EF7-4D4C-AC2B-331AC6F907C0}" presName="parentText" presStyleLbl="node1" presStyleIdx="0" presStyleCnt="3" custLinFactNeighborX="37147" custLinFactNeighborY="-26356">
        <dgm:presLayoutVars>
          <dgm:chMax val="0"/>
          <dgm:bulletEnabled val="1"/>
        </dgm:presLayoutVars>
      </dgm:prSet>
      <dgm:spPr/>
    </dgm:pt>
    <dgm:pt modelId="{AD426B93-FE58-9E48-AF11-D16D546F6A81}" type="pres">
      <dgm:prSet presAssocID="{73531DE0-9EF7-4D4C-AC2B-331AC6F907C0}" presName="childText" presStyleLbl="revTx" presStyleIdx="0" presStyleCnt="3">
        <dgm:presLayoutVars>
          <dgm:bulletEnabled val="1"/>
        </dgm:presLayoutVars>
      </dgm:prSet>
      <dgm:spPr/>
    </dgm:pt>
    <dgm:pt modelId="{A3EEB0C8-29A8-4A49-B200-1BDBACBB8169}" type="pres">
      <dgm:prSet presAssocID="{AD1512C0-BD6A-EF49-9A00-18359AA75B2E}" presName="parentText" presStyleLbl="node1" presStyleIdx="1" presStyleCnt="3">
        <dgm:presLayoutVars>
          <dgm:chMax val="0"/>
          <dgm:bulletEnabled val="1"/>
        </dgm:presLayoutVars>
      </dgm:prSet>
      <dgm:spPr/>
    </dgm:pt>
    <dgm:pt modelId="{61A2CD1A-92FD-1241-AD7A-0A323D009D4D}" type="pres">
      <dgm:prSet presAssocID="{AD1512C0-BD6A-EF49-9A00-18359AA75B2E}" presName="childText" presStyleLbl="revTx" presStyleIdx="1" presStyleCnt="3">
        <dgm:presLayoutVars>
          <dgm:bulletEnabled val="1"/>
        </dgm:presLayoutVars>
      </dgm:prSet>
      <dgm:spPr/>
    </dgm:pt>
    <dgm:pt modelId="{75183222-43FF-E943-A6C2-9D0290EFB8AA}" type="pres">
      <dgm:prSet presAssocID="{17470172-443B-FA48-8E36-8EA958D45336}" presName="parentText" presStyleLbl="node1" presStyleIdx="2" presStyleCnt="3">
        <dgm:presLayoutVars>
          <dgm:chMax val="0"/>
          <dgm:bulletEnabled val="1"/>
        </dgm:presLayoutVars>
      </dgm:prSet>
      <dgm:spPr/>
    </dgm:pt>
    <dgm:pt modelId="{815476B2-D81D-654B-8814-EFB286458219}" type="pres">
      <dgm:prSet presAssocID="{17470172-443B-FA48-8E36-8EA958D45336}" presName="childText" presStyleLbl="revTx" presStyleIdx="2" presStyleCnt="3" custScaleY="139127">
        <dgm:presLayoutVars>
          <dgm:bulletEnabled val="1"/>
        </dgm:presLayoutVars>
      </dgm:prSet>
      <dgm:spPr/>
    </dgm:pt>
  </dgm:ptLst>
  <dgm:cxnLst>
    <dgm:cxn modelId="{42DFBB1C-9CE6-AF4A-B1D0-FB7D3A7794B7}" srcId="{73531DE0-9EF7-4D4C-AC2B-331AC6F907C0}" destId="{66D41F20-7827-5941-B8CE-51A2369A7137}" srcOrd="1" destOrd="0" parTransId="{134F7BEE-BA31-4449-AABB-381036FD4F98}" sibTransId="{B57ED05B-AD64-4C40-817B-C08DE54FE56B}"/>
    <dgm:cxn modelId="{854C9A39-51B8-374C-AC57-76649F9CADDD}" srcId="{C67C67A2-BA08-3842-B529-4B768B24B73E}" destId="{73531DE0-9EF7-4D4C-AC2B-331AC6F907C0}" srcOrd="0" destOrd="0" parTransId="{33105E78-83C4-A947-81B0-30F369530439}" sibTransId="{BED29958-9F90-3D41-BEEE-5F6494BF2412}"/>
    <dgm:cxn modelId="{C4EDCD3D-4448-A643-A8F6-8868A0F3AC14}" type="presOf" srcId="{E4FF6029-5476-F343-AEEB-DC506BE649AA}" destId="{61A2CD1A-92FD-1241-AD7A-0A323D009D4D}" srcOrd="0" destOrd="1" presId="urn:microsoft.com/office/officeart/2005/8/layout/vList2"/>
    <dgm:cxn modelId="{9079E23D-007D-E943-9C96-00B0EF111150}" type="presOf" srcId="{73531DE0-9EF7-4D4C-AC2B-331AC6F907C0}" destId="{05258719-155D-2C41-B09F-3E3748BB4785}" srcOrd="0" destOrd="0" presId="urn:microsoft.com/office/officeart/2005/8/layout/vList2"/>
    <dgm:cxn modelId="{8E92BF3E-CFF1-1A44-B55D-E02DEDB2CB0F}" type="presOf" srcId="{0DF1DF21-7941-0A41-BCBE-95BD67A6461A}" destId="{815476B2-D81D-654B-8814-EFB286458219}" srcOrd="0" destOrd="0" presId="urn:microsoft.com/office/officeart/2005/8/layout/vList2"/>
    <dgm:cxn modelId="{4853444E-BEE1-9E42-AD0D-33B864858342}" type="presOf" srcId="{347DA743-C9C8-9748-BD62-BAA867BD207B}" destId="{815476B2-D81D-654B-8814-EFB286458219}" srcOrd="0" destOrd="1" presId="urn:microsoft.com/office/officeart/2005/8/layout/vList2"/>
    <dgm:cxn modelId="{DC17E95C-34FA-6240-8BE3-BD1CD9BF051A}" type="presOf" srcId="{CED95CE8-3E30-CD46-AA28-E1C7B54E0716}" destId="{61A2CD1A-92FD-1241-AD7A-0A323D009D4D}" srcOrd="0" destOrd="0" presId="urn:microsoft.com/office/officeart/2005/8/layout/vList2"/>
    <dgm:cxn modelId="{3224C26B-A93F-384D-8D70-5DD8A1FB9B66}" type="presOf" srcId="{4986938A-2306-9248-85A4-8FB827E6630E}" destId="{AD426B93-FE58-9E48-AF11-D16D546F6A81}" srcOrd="0" destOrd="0" presId="urn:microsoft.com/office/officeart/2005/8/layout/vList2"/>
    <dgm:cxn modelId="{D036B9AE-6D20-454B-8226-33D586780BD9}" srcId="{AD1512C0-BD6A-EF49-9A00-18359AA75B2E}" destId="{8A508C6F-3F3D-3E45-8AA3-8313632A30D8}" srcOrd="2" destOrd="0" parTransId="{CB7CFEA8-ED65-444F-8B21-17958FB76999}" sibTransId="{DBC9EFBE-3AF8-D345-B3C8-5272F5C3831D}"/>
    <dgm:cxn modelId="{F62F3CBF-0B23-864F-902C-2282C7BE8BD1}" srcId="{73531DE0-9EF7-4D4C-AC2B-331AC6F907C0}" destId="{4986938A-2306-9248-85A4-8FB827E6630E}" srcOrd="0" destOrd="0" parTransId="{91C6CD76-4AA7-3C4F-9718-DCC249E52729}" sibTransId="{44021695-1584-D440-B815-B3B72519C34A}"/>
    <dgm:cxn modelId="{7B66D4CA-0F1A-C34D-9AF4-165F998746A4}" srcId="{17470172-443B-FA48-8E36-8EA958D45336}" destId="{347DA743-C9C8-9748-BD62-BAA867BD207B}" srcOrd="1" destOrd="0" parTransId="{D7EE6A11-1E2E-7649-A204-30BD599AD643}" sibTransId="{D508C293-738C-ED4C-8150-48430E4A5929}"/>
    <dgm:cxn modelId="{47D266CF-A0F5-5944-B5DA-377254F25FA0}" srcId="{C67C67A2-BA08-3842-B529-4B768B24B73E}" destId="{AD1512C0-BD6A-EF49-9A00-18359AA75B2E}" srcOrd="1" destOrd="0" parTransId="{51ECCBF4-6FEC-C543-8C57-4FFB27A673FB}" sibTransId="{D73EA24D-8204-8D4D-8A17-81F66BE8B420}"/>
    <dgm:cxn modelId="{7016B3D5-0F4C-AE41-A327-338B771F8A7D}" srcId="{AD1512C0-BD6A-EF49-9A00-18359AA75B2E}" destId="{CED95CE8-3E30-CD46-AA28-E1C7B54E0716}" srcOrd="0" destOrd="0" parTransId="{569DEFAA-F709-DB45-9B48-158DB2738148}" sibTransId="{373ABCA0-63CA-B44F-9E82-DC78F8599DD3}"/>
    <dgm:cxn modelId="{CF9859E0-A7FA-EB47-9BBF-414B1187DDF5}" srcId="{17470172-443B-FA48-8E36-8EA958D45336}" destId="{0DF1DF21-7941-0A41-BCBE-95BD67A6461A}" srcOrd="0" destOrd="0" parTransId="{0CB24000-DCE0-2242-924B-1535E8275BC2}" sibTransId="{15D6CAEE-5121-C04F-8FDE-25C5A0101694}"/>
    <dgm:cxn modelId="{6CBAB8E0-019B-FA4E-82A7-B597DF5323EB}" type="presOf" srcId="{AD1512C0-BD6A-EF49-9A00-18359AA75B2E}" destId="{A3EEB0C8-29A8-4A49-B200-1BDBACBB8169}" srcOrd="0" destOrd="0" presId="urn:microsoft.com/office/officeart/2005/8/layout/vList2"/>
    <dgm:cxn modelId="{D14716E8-DC41-9F4C-B417-9B0E657E5B02}" type="presOf" srcId="{8A508C6F-3F3D-3E45-8AA3-8313632A30D8}" destId="{61A2CD1A-92FD-1241-AD7A-0A323D009D4D}" srcOrd="0" destOrd="2" presId="urn:microsoft.com/office/officeart/2005/8/layout/vList2"/>
    <dgm:cxn modelId="{ACB22CE8-8712-1D46-84E0-F30D7B27D149}" type="presOf" srcId="{66D41F20-7827-5941-B8CE-51A2369A7137}" destId="{AD426B93-FE58-9E48-AF11-D16D546F6A81}" srcOrd="0" destOrd="1" presId="urn:microsoft.com/office/officeart/2005/8/layout/vList2"/>
    <dgm:cxn modelId="{744998EB-BB53-9244-9B90-E02F465A8D35}" type="presOf" srcId="{17470172-443B-FA48-8E36-8EA958D45336}" destId="{75183222-43FF-E943-A6C2-9D0290EFB8AA}" srcOrd="0" destOrd="0" presId="urn:microsoft.com/office/officeart/2005/8/layout/vList2"/>
    <dgm:cxn modelId="{E8BE21EC-6E92-D346-B31B-78ADA01D7C1D}" srcId="{AD1512C0-BD6A-EF49-9A00-18359AA75B2E}" destId="{E4FF6029-5476-F343-AEEB-DC506BE649AA}" srcOrd="1" destOrd="0" parTransId="{FE2E74C3-66E1-0E4D-83D0-14ECDE9716AC}" sibTransId="{07B7EE47-5FBA-AD45-804E-4DB7EA6A0BB3}"/>
    <dgm:cxn modelId="{D9EB85EE-919F-244F-A2A8-B7A8945BC438}" type="presOf" srcId="{C67C67A2-BA08-3842-B529-4B768B24B73E}" destId="{B1AB2106-C7A0-254F-835F-473F3D087E3E}" srcOrd="0" destOrd="0" presId="urn:microsoft.com/office/officeart/2005/8/layout/vList2"/>
    <dgm:cxn modelId="{D8B849FC-3BFE-854F-BA22-20991E0A81DF}" srcId="{C67C67A2-BA08-3842-B529-4B768B24B73E}" destId="{17470172-443B-FA48-8E36-8EA958D45336}" srcOrd="2" destOrd="0" parTransId="{E9CCAF52-7B17-AE4B-B97D-5774BEA31A45}" sibTransId="{4ECD8C1C-7866-354D-9D74-792F60D695CF}"/>
    <dgm:cxn modelId="{A16B2DC9-736F-2743-B854-EA985ECD0176}" type="presParOf" srcId="{B1AB2106-C7A0-254F-835F-473F3D087E3E}" destId="{05258719-155D-2C41-B09F-3E3748BB4785}" srcOrd="0" destOrd="0" presId="urn:microsoft.com/office/officeart/2005/8/layout/vList2"/>
    <dgm:cxn modelId="{41FFDF16-2E6A-6E4D-8E14-E4BED0F6F39E}" type="presParOf" srcId="{B1AB2106-C7A0-254F-835F-473F3D087E3E}" destId="{AD426B93-FE58-9E48-AF11-D16D546F6A81}" srcOrd="1" destOrd="0" presId="urn:microsoft.com/office/officeart/2005/8/layout/vList2"/>
    <dgm:cxn modelId="{C32FDB43-E939-DF40-B117-36C71D0DC615}" type="presParOf" srcId="{B1AB2106-C7A0-254F-835F-473F3D087E3E}" destId="{A3EEB0C8-29A8-4A49-B200-1BDBACBB8169}" srcOrd="2" destOrd="0" presId="urn:microsoft.com/office/officeart/2005/8/layout/vList2"/>
    <dgm:cxn modelId="{2713AD33-E2AD-1F41-B0C2-B347C90DCC21}" type="presParOf" srcId="{B1AB2106-C7A0-254F-835F-473F3D087E3E}" destId="{61A2CD1A-92FD-1241-AD7A-0A323D009D4D}" srcOrd="3" destOrd="0" presId="urn:microsoft.com/office/officeart/2005/8/layout/vList2"/>
    <dgm:cxn modelId="{AA61BDD7-4A8E-E142-A532-A57F88CE11E3}" type="presParOf" srcId="{B1AB2106-C7A0-254F-835F-473F3D087E3E}" destId="{75183222-43FF-E943-A6C2-9D0290EFB8AA}" srcOrd="4" destOrd="0" presId="urn:microsoft.com/office/officeart/2005/8/layout/vList2"/>
    <dgm:cxn modelId="{4CF45EB7-2454-EF4A-865B-09542610475A}" type="presParOf" srcId="{B1AB2106-C7A0-254F-835F-473F3D087E3E}" destId="{815476B2-D81D-654B-8814-EFB286458219}"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7B18F61-D4A0-E241-9D24-BC6ACC07B2A9}" type="doc">
      <dgm:prSet loTypeId="urn:microsoft.com/office/officeart/2005/8/layout/chevron2" loCatId="icon" qsTypeId="urn:microsoft.com/office/officeart/2005/8/quickstyle/simple1" qsCatId="simple" csTypeId="urn:microsoft.com/office/officeart/2005/8/colors/colorful1" csCatId="colorful" phldr="1"/>
      <dgm:spPr/>
      <dgm:t>
        <a:bodyPr/>
        <a:lstStyle/>
        <a:p>
          <a:endParaRPr lang="en-US"/>
        </a:p>
      </dgm:t>
    </dgm:pt>
    <dgm:pt modelId="{B1AAEB1C-2B84-A449-9EEF-A87042F0398D}">
      <dgm:prSet/>
      <dgm:spPr/>
      <dgm:t>
        <a:bodyPr/>
        <a:lstStyle/>
        <a:p>
          <a:r>
            <a:rPr lang="en-US" baseline="0"/>
            <a:t>Discharge counseling</a:t>
          </a:r>
          <a:endParaRPr lang="en-US"/>
        </a:p>
      </dgm:t>
    </dgm:pt>
    <dgm:pt modelId="{C8435FAA-60E9-3B4F-B3C7-07DD9047EEE8}" type="parTrans" cxnId="{AD986F8E-14D6-8740-896B-39CB478E30F6}">
      <dgm:prSet/>
      <dgm:spPr/>
      <dgm:t>
        <a:bodyPr/>
        <a:lstStyle/>
        <a:p>
          <a:endParaRPr lang="en-US"/>
        </a:p>
      </dgm:t>
    </dgm:pt>
    <dgm:pt modelId="{3421B66C-D633-B240-BCCB-74A540D97468}" type="sibTrans" cxnId="{AD986F8E-14D6-8740-896B-39CB478E30F6}">
      <dgm:prSet/>
      <dgm:spPr/>
      <dgm:t>
        <a:bodyPr/>
        <a:lstStyle/>
        <a:p>
          <a:endParaRPr lang="en-US"/>
        </a:p>
      </dgm:t>
    </dgm:pt>
    <dgm:pt modelId="{F02441DE-6474-654E-9418-9309AE284CD4}">
      <dgm:prSet custT="1"/>
      <dgm:spPr/>
      <dgm:t>
        <a:bodyPr/>
        <a:lstStyle/>
        <a:p>
          <a:r>
            <a:rPr lang="en-US" sz="1800" baseline="0" dirty="0"/>
            <a:t>Expectations for recovery</a:t>
          </a:r>
          <a:endParaRPr lang="en-US" sz="1800" dirty="0"/>
        </a:p>
      </dgm:t>
    </dgm:pt>
    <dgm:pt modelId="{71CB96D8-230C-A24E-887E-1E113D9CF272}" type="parTrans" cxnId="{06C50DA3-936A-7C41-8DA8-72356B418A50}">
      <dgm:prSet/>
      <dgm:spPr/>
      <dgm:t>
        <a:bodyPr/>
        <a:lstStyle/>
        <a:p>
          <a:endParaRPr lang="en-US"/>
        </a:p>
      </dgm:t>
    </dgm:pt>
    <dgm:pt modelId="{3A15C4EF-7A3C-E448-A016-B45333D269DC}" type="sibTrans" cxnId="{06C50DA3-936A-7C41-8DA8-72356B418A50}">
      <dgm:prSet/>
      <dgm:spPr/>
      <dgm:t>
        <a:bodyPr/>
        <a:lstStyle/>
        <a:p>
          <a:endParaRPr lang="en-US"/>
        </a:p>
      </dgm:t>
    </dgm:pt>
    <dgm:pt modelId="{7B29F584-74F5-744B-8692-A08F57B3CE96}">
      <dgm:prSet custT="1"/>
      <dgm:spPr/>
      <dgm:t>
        <a:bodyPr/>
        <a:lstStyle/>
        <a:p>
          <a:r>
            <a:rPr lang="en-US" sz="1800" baseline="0"/>
            <a:t>Restrictions</a:t>
          </a:r>
          <a:endParaRPr lang="en-US" sz="1800"/>
        </a:p>
      </dgm:t>
    </dgm:pt>
    <dgm:pt modelId="{298159DB-0B09-3D46-BEBE-5716DF7A5709}" type="parTrans" cxnId="{EF557383-FF25-7C4F-B704-C03371B56F17}">
      <dgm:prSet/>
      <dgm:spPr/>
      <dgm:t>
        <a:bodyPr/>
        <a:lstStyle/>
        <a:p>
          <a:endParaRPr lang="en-US"/>
        </a:p>
      </dgm:t>
    </dgm:pt>
    <dgm:pt modelId="{BC6E4104-DD00-8E42-8BB9-7478715354EE}" type="sibTrans" cxnId="{EF557383-FF25-7C4F-B704-C03371B56F17}">
      <dgm:prSet/>
      <dgm:spPr/>
      <dgm:t>
        <a:bodyPr/>
        <a:lstStyle/>
        <a:p>
          <a:endParaRPr lang="en-US"/>
        </a:p>
      </dgm:t>
    </dgm:pt>
    <dgm:pt modelId="{2D8C9982-2BA6-1D43-8D7A-EA9D7DDA16FD}">
      <dgm:prSet custT="1"/>
      <dgm:spPr/>
      <dgm:t>
        <a:bodyPr/>
        <a:lstStyle/>
        <a:p>
          <a:r>
            <a:rPr lang="en-US" sz="1800" baseline="0" dirty="0"/>
            <a:t>Call/Return precautions</a:t>
          </a:r>
          <a:endParaRPr lang="en-US" sz="1800" dirty="0"/>
        </a:p>
      </dgm:t>
    </dgm:pt>
    <dgm:pt modelId="{5377F311-3C19-E34F-B0B6-4EDCCB8E492D}" type="parTrans" cxnId="{7912C923-4915-DD45-9631-4DC3DCEF0705}">
      <dgm:prSet/>
      <dgm:spPr/>
      <dgm:t>
        <a:bodyPr/>
        <a:lstStyle/>
        <a:p>
          <a:endParaRPr lang="en-US"/>
        </a:p>
      </dgm:t>
    </dgm:pt>
    <dgm:pt modelId="{B6AC5C5F-51B6-D14C-A42F-CEE2B980D8A1}" type="sibTrans" cxnId="{7912C923-4915-DD45-9631-4DC3DCEF0705}">
      <dgm:prSet/>
      <dgm:spPr/>
      <dgm:t>
        <a:bodyPr/>
        <a:lstStyle/>
        <a:p>
          <a:endParaRPr lang="en-US"/>
        </a:p>
      </dgm:t>
    </dgm:pt>
    <dgm:pt modelId="{5C2B71CF-E90D-9E49-AE44-FF8E2EB5FE2F}">
      <dgm:prSet/>
      <dgm:spPr/>
      <dgm:t>
        <a:bodyPr/>
        <a:lstStyle/>
        <a:p>
          <a:r>
            <a:rPr lang="en-US" baseline="0" dirty="0"/>
            <a:t>Follow up call </a:t>
          </a:r>
          <a:endParaRPr lang="en-US" dirty="0"/>
        </a:p>
      </dgm:t>
    </dgm:pt>
    <dgm:pt modelId="{AE535CF2-AB02-BF41-AE43-5216987C3C4E}" type="parTrans" cxnId="{982AA096-B7EC-0245-93C8-AF31F438F51D}">
      <dgm:prSet/>
      <dgm:spPr/>
      <dgm:t>
        <a:bodyPr/>
        <a:lstStyle/>
        <a:p>
          <a:endParaRPr lang="en-US"/>
        </a:p>
      </dgm:t>
    </dgm:pt>
    <dgm:pt modelId="{3B424670-FB13-C948-8BA0-05C9F7A7FCB3}" type="sibTrans" cxnId="{982AA096-B7EC-0245-93C8-AF31F438F51D}">
      <dgm:prSet/>
      <dgm:spPr/>
      <dgm:t>
        <a:bodyPr/>
        <a:lstStyle/>
        <a:p>
          <a:endParaRPr lang="en-US"/>
        </a:p>
      </dgm:t>
    </dgm:pt>
    <dgm:pt modelId="{155AB8A0-3E68-3B4F-ADE8-693ED8B1181D}">
      <dgm:prSet custT="1"/>
      <dgm:spPr/>
      <dgm:t>
        <a:bodyPr/>
        <a:lstStyle/>
        <a:p>
          <a:r>
            <a:rPr lang="en-US" sz="1800" baseline="0" dirty="0"/>
            <a:t>Reasonable for major surgeries with same day discharge</a:t>
          </a:r>
          <a:endParaRPr lang="en-US" sz="1800" dirty="0"/>
        </a:p>
      </dgm:t>
    </dgm:pt>
    <dgm:pt modelId="{71E9C2D8-B62B-8B49-BACA-5516EF1FBFC4}" type="parTrans" cxnId="{AB383178-8D6F-A643-B750-D7A9AFBF67C8}">
      <dgm:prSet/>
      <dgm:spPr/>
      <dgm:t>
        <a:bodyPr/>
        <a:lstStyle/>
        <a:p>
          <a:endParaRPr lang="en-US"/>
        </a:p>
      </dgm:t>
    </dgm:pt>
    <dgm:pt modelId="{58A5669B-0081-9948-A980-7BFE1AD5C840}" type="sibTrans" cxnId="{AB383178-8D6F-A643-B750-D7A9AFBF67C8}">
      <dgm:prSet/>
      <dgm:spPr/>
      <dgm:t>
        <a:bodyPr/>
        <a:lstStyle/>
        <a:p>
          <a:endParaRPr lang="en-US"/>
        </a:p>
      </dgm:t>
    </dgm:pt>
    <dgm:pt modelId="{F090DA3D-068A-9F40-8F46-F9D28DB496DA}">
      <dgm:prSet custT="1"/>
      <dgm:spPr/>
      <dgm:t>
        <a:bodyPr/>
        <a:lstStyle/>
        <a:p>
          <a:r>
            <a:rPr lang="en-US" sz="1800" baseline="0" dirty="0"/>
            <a:t>Early recognition of postoperative complication</a:t>
          </a:r>
          <a:endParaRPr lang="en-US" sz="1800" dirty="0"/>
        </a:p>
      </dgm:t>
    </dgm:pt>
    <dgm:pt modelId="{0FE66571-9A0A-B64C-AAA4-80FDF1998611}" type="parTrans" cxnId="{EAAE0C76-32D5-194F-BA33-3924435CAF0B}">
      <dgm:prSet/>
      <dgm:spPr/>
      <dgm:t>
        <a:bodyPr/>
        <a:lstStyle/>
        <a:p>
          <a:endParaRPr lang="en-US"/>
        </a:p>
      </dgm:t>
    </dgm:pt>
    <dgm:pt modelId="{9D39C038-B601-A642-A0B4-78AB0322BB94}" type="sibTrans" cxnId="{EAAE0C76-32D5-194F-BA33-3924435CAF0B}">
      <dgm:prSet/>
      <dgm:spPr/>
      <dgm:t>
        <a:bodyPr/>
        <a:lstStyle/>
        <a:p>
          <a:endParaRPr lang="en-US"/>
        </a:p>
      </dgm:t>
    </dgm:pt>
    <dgm:pt modelId="{67F5E3CC-D241-DC45-B0C6-74D251180D99}">
      <dgm:prSet/>
      <dgm:spPr/>
      <dgm:t>
        <a:bodyPr/>
        <a:lstStyle/>
        <a:p>
          <a:r>
            <a:rPr lang="en-US" baseline="0"/>
            <a:t>Follow up appointment</a:t>
          </a:r>
          <a:endParaRPr lang="en-US"/>
        </a:p>
      </dgm:t>
    </dgm:pt>
    <dgm:pt modelId="{D826F50C-A4D7-D549-8A74-A2389B849F0B}" type="parTrans" cxnId="{154A9038-5934-F348-A815-D2D42F462DDA}">
      <dgm:prSet/>
      <dgm:spPr/>
      <dgm:t>
        <a:bodyPr/>
        <a:lstStyle/>
        <a:p>
          <a:endParaRPr lang="en-US"/>
        </a:p>
      </dgm:t>
    </dgm:pt>
    <dgm:pt modelId="{1E8E6088-69D7-8444-BB4E-06EA7247E4DE}" type="sibTrans" cxnId="{154A9038-5934-F348-A815-D2D42F462DDA}">
      <dgm:prSet/>
      <dgm:spPr/>
      <dgm:t>
        <a:bodyPr/>
        <a:lstStyle/>
        <a:p>
          <a:endParaRPr lang="en-US"/>
        </a:p>
      </dgm:t>
    </dgm:pt>
    <dgm:pt modelId="{6B9A0624-481D-8140-9F89-2CD5AE61C2D6}">
      <dgm:prSet custT="1"/>
      <dgm:spPr/>
      <dgm:t>
        <a:bodyPr/>
        <a:lstStyle/>
        <a:p>
          <a:r>
            <a:rPr lang="en-US" sz="1800" baseline="0" dirty="0"/>
            <a:t>If possible, make prior to surgery or discharge</a:t>
          </a:r>
          <a:endParaRPr lang="en-US" sz="1800" dirty="0"/>
        </a:p>
      </dgm:t>
    </dgm:pt>
    <dgm:pt modelId="{E7FF017D-8CF6-D24E-9AE9-C7BB7228EC48}" type="parTrans" cxnId="{76D8E732-A890-234E-A2E6-481CF315ECBE}">
      <dgm:prSet/>
      <dgm:spPr/>
      <dgm:t>
        <a:bodyPr/>
        <a:lstStyle/>
        <a:p>
          <a:endParaRPr lang="en-US"/>
        </a:p>
      </dgm:t>
    </dgm:pt>
    <dgm:pt modelId="{77F97095-F81E-194D-A4E7-12B037231505}" type="sibTrans" cxnId="{76D8E732-A890-234E-A2E6-481CF315ECBE}">
      <dgm:prSet/>
      <dgm:spPr/>
      <dgm:t>
        <a:bodyPr/>
        <a:lstStyle/>
        <a:p>
          <a:endParaRPr lang="en-US"/>
        </a:p>
      </dgm:t>
    </dgm:pt>
    <dgm:pt modelId="{E46E3DF6-02C7-C349-8850-6E323E4433F4}">
      <dgm:prSet custT="1"/>
      <dgm:spPr/>
      <dgm:t>
        <a:bodyPr/>
        <a:lstStyle/>
        <a:p>
          <a:r>
            <a:rPr lang="en-US" sz="1800" baseline="0" dirty="0"/>
            <a:t>Date dependent on procedure</a:t>
          </a:r>
          <a:endParaRPr lang="en-US" sz="1800" dirty="0"/>
        </a:p>
      </dgm:t>
    </dgm:pt>
    <dgm:pt modelId="{72F29D38-3291-7B44-8487-E9EDE0462516}" type="parTrans" cxnId="{FAA45353-4CBE-0F4A-B752-5A938CF906A8}">
      <dgm:prSet/>
      <dgm:spPr/>
      <dgm:t>
        <a:bodyPr/>
        <a:lstStyle/>
        <a:p>
          <a:endParaRPr lang="en-US"/>
        </a:p>
      </dgm:t>
    </dgm:pt>
    <dgm:pt modelId="{8D6DE14F-9899-4440-83FE-D4D2033DC327}" type="sibTrans" cxnId="{FAA45353-4CBE-0F4A-B752-5A938CF906A8}">
      <dgm:prSet/>
      <dgm:spPr/>
      <dgm:t>
        <a:bodyPr/>
        <a:lstStyle/>
        <a:p>
          <a:endParaRPr lang="en-US"/>
        </a:p>
      </dgm:t>
    </dgm:pt>
    <dgm:pt modelId="{12CBF139-A44E-F740-B52D-283C6DFFC9AA}">
      <dgm:prSet custT="1"/>
      <dgm:spPr/>
      <dgm:t>
        <a:bodyPr/>
        <a:lstStyle/>
        <a:p>
          <a:r>
            <a:rPr lang="en-US" sz="1800" baseline="0" dirty="0"/>
            <a:t>Laparoscopy: 2-4 weeks</a:t>
          </a:r>
          <a:endParaRPr lang="en-US" sz="1800" dirty="0"/>
        </a:p>
      </dgm:t>
    </dgm:pt>
    <dgm:pt modelId="{43F4E047-1128-8E4B-8FFA-BDF2BF307593}" type="parTrans" cxnId="{A8A33ED4-E4A1-0545-BA74-C874FE905445}">
      <dgm:prSet/>
      <dgm:spPr/>
      <dgm:t>
        <a:bodyPr/>
        <a:lstStyle/>
        <a:p>
          <a:endParaRPr lang="en-US"/>
        </a:p>
      </dgm:t>
    </dgm:pt>
    <dgm:pt modelId="{B347E917-B920-8D49-B978-59F5B306EA58}" type="sibTrans" cxnId="{A8A33ED4-E4A1-0545-BA74-C874FE905445}">
      <dgm:prSet/>
      <dgm:spPr/>
      <dgm:t>
        <a:bodyPr/>
        <a:lstStyle/>
        <a:p>
          <a:endParaRPr lang="en-US"/>
        </a:p>
      </dgm:t>
    </dgm:pt>
    <dgm:pt modelId="{7F800DAF-FE8D-5645-B6B9-2EDF1592CB90}">
      <dgm:prSet custT="1"/>
      <dgm:spPr/>
      <dgm:t>
        <a:bodyPr/>
        <a:lstStyle/>
        <a:p>
          <a:r>
            <a:rPr lang="en-US" sz="1800" baseline="0" dirty="0" err="1"/>
            <a:t>Hyst</a:t>
          </a:r>
          <a:r>
            <a:rPr lang="en-US" sz="1800" baseline="0" dirty="0"/>
            <a:t>: 2 &amp; 6 weeks</a:t>
          </a:r>
          <a:endParaRPr lang="en-US" sz="1800" dirty="0"/>
        </a:p>
      </dgm:t>
    </dgm:pt>
    <dgm:pt modelId="{4CD0EEDC-EB9E-AC45-89F3-3AB19B81DB45}" type="parTrans" cxnId="{06B17464-7DDC-CF42-96E5-6EA6145E192E}">
      <dgm:prSet/>
      <dgm:spPr/>
      <dgm:t>
        <a:bodyPr/>
        <a:lstStyle/>
        <a:p>
          <a:endParaRPr lang="en-US"/>
        </a:p>
      </dgm:t>
    </dgm:pt>
    <dgm:pt modelId="{FF2E1C21-7207-E345-8BFE-A300FD62EE2C}" type="sibTrans" cxnId="{06B17464-7DDC-CF42-96E5-6EA6145E192E}">
      <dgm:prSet/>
      <dgm:spPr/>
      <dgm:t>
        <a:bodyPr/>
        <a:lstStyle/>
        <a:p>
          <a:endParaRPr lang="en-US"/>
        </a:p>
      </dgm:t>
    </dgm:pt>
    <dgm:pt modelId="{DB36A629-B5BC-0843-98A0-FAF53A57CDC0}">
      <dgm:prSet custT="1"/>
      <dgm:spPr/>
      <dgm:t>
        <a:bodyPr/>
        <a:lstStyle/>
        <a:p>
          <a:r>
            <a:rPr lang="en-US" sz="1800" baseline="0" dirty="0"/>
            <a:t>Concern for malignancy: 1-2 weeks (based on timing it typically takes to get path back)</a:t>
          </a:r>
          <a:endParaRPr lang="en-US" sz="1800" dirty="0"/>
        </a:p>
      </dgm:t>
    </dgm:pt>
    <dgm:pt modelId="{F9F09E99-E2E9-5144-9013-DBD73BB2C027}" type="parTrans" cxnId="{28F91020-430B-FF4C-9C1C-F16965EBDC06}">
      <dgm:prSet/>
      <dgm:spPr/>
      <dgm:t>
        <a:bodyPr/>
        <a:lstStyle/>
        <a:p>
          <a:endParaRPr lang="en-US"/>
        </a:p>
      </dgm:t>
    </dgm:pt>
    <dgm:pt modelId="{440B529E-880D-9347-A57B-0EAFDC554612}" type="sibTrans" cxnId="{28F91020-430B-FF4C-9C1C-F16965EBDC06}">
      <dgm:prSet/>
      <dgm:spPr/>
      <dgm:t>
        <a:bodyPr/>
        <a:lstStyle/>
        <a:p>
          <a:endParaRPr lang="en-US"/>
        </a:p>
      </dgm:t>
    </dgm:pt>
    <dgm:pt modelId="{F26FD72F-ED64-504E-813E-783CA00D8D34}">
      <dgm:prSet custT="1"/>
      <dgm:spPr/>
      <dgm:t>
        <a:bodyPr/>
        <a:lstStyle/>
        <a:p>
          <a:r>
            <a:rPr lang="en-US" sz="1800" dirty="0"/>
            <a:t>WRITTEN instructions</a:t>
          </a:r>
        </a:p>
      </dgm:t>
    </dgm:pt>
    <dgm:pt modelId="{1AE3AC3E-6F30-B54C-9DD2-002666BA21D8}" type="parTrans" cxnId="{74B15B75-F08B-3841-815C-BFA00B226C16}">
      <dgm:prSet/>
      <dgm:spPr/>
      <dgm:t>
        <a:bodyPr/>
        <a:lstStyle/>
        <a:p>
          <a:endParaRPr lang="en-US"/>
        </a:p>
      </dgm:t>
    </dgm:pt>
    <dgm:pt modelId="{2B98FE0B-AA2B-F44F-BB11-9BC4DB18B803}" type="sibTrans" cxnId="{74B15B75-F08B-3841-815C-BFA00B226C16}">
      <dgm:prSet/>
      <dgm:spPr/>
      <dgm:t>
        <a:bodyPr/>
        <a:lstStyle/>
        <a:p>
          <a:endParaRPr lang="en-US"/>
        </a:p>
      </dgm:t>
    </dgm:pt>
    <dgm:pt modelId="{7806D872-65EF-D548-A073-2F277E1068FC}">
      <dgm:prSet custT="1"/>
      <dgm:spPr/>
      <dgm:t>
        <a:bodyPr/>
        <a:lstStyle/>
        <a:p>
          <a:r>
            <a:rPr lang="en-US" sz="1800" dirty="0"/>
            <a:t>Who performs-hospital vs surgeons office?</a:t>
          </a:r>
        </a:p>
      </dgm:t>
    </dgm:pt>
    <dgm:pt modelId="{CB47DC77-BCD2-8748-8CD8-D2521EE32D4E}" type="parTrans" cxnId="{DC3A98A8-9C5E-5145-9508-D8027DF90763}">
      <dgm:prSet/>
      <dgm:spPr/>
      <dgm:t>
        <a:bodyPr/>
        <a:lstStyle/>
        <a:p>
          <a:endParaRPr lang="en-US"/>
        </a:p>
      </dgm:t>
    </dgm:pt>
    <dgm:pt modelId="{E08995F7-4239-B24F-A43B-884DE6F5E6A1}" type="sibTrans" cxnId="{DC3A98A8-9C5E-5145-9508-D8027DF90763}">
      <dgm:prSet/>
      <dgm:spPr/>
      <dgm:t>
        <a:bodyPr/>
        <a:lstStyle/>
        <a:p>
          <a:endParaRPr lang="en-US"/>
        </a:p>
      </dgm:t>
    </dgm:pt>
    <dgm:pt modelId="{4772695C-1FFB-2843-AC50-E47FAACA7392}" type="pres">
      <dgm:prSet presAssocID="{07B18F61-D4A0-E241-9D24-BC6ACC07B2A9}" presName="linearFlow" presStyleCnt="0">
        <dgm:presLayoutVars>
          <dgm:dir/>
          <dgm:animLvl val="lvl"/>
          <dgm:resizeHandles val="exact"/>
        </dgm:presLayoutVars>
      </dgm:prSet>
      <dgm:spPr/>
    </dgm:pt>
    <dgm:pt modelId="{51AB0CAC-5387-554E-99AF-5E9CD486F164}" type="pres">
      <dgm:prSet presAssocID="{B1AAEB1C-2B84-A449-9EEF-A87042F0398D}" presName="composite" presStyleCnt="0"/>
      <dgm:spPr/>
    </dgm:pt>
    <dgm:pt modelId="{CD785BED-432A-E340-9506-E48D1721EBA7}" type="pres">
      <dgm:prSet presAssocID="{B1AAEB1C-2B84-A449-9EEF-A87042F0398D}" presName="parentText" presStyleLbl="alignNode1" presStyleIdx="0" presStyleCnt="3">
        <dgm:presLayoutVars>
          <dgm:chMax val="1"/>
          <dgm:bulletEnabled val="1"/>
        </dgm:presLayoutVars>
      </dgm:prSet>
      <dgm:spPr/>
    </dgm:pt>
    <dgm:pt modelId="{A0AEB55D-F2A3-1646-8772-A2A1111AA645}" type="pres">
      <dgm:prSet presAssocID="{B1AAEB1C-2B84-A449-9EEF-A87042F0398D}" presName="descendantText" presStyleLbl="alignAcc1" presStyleIdx="0" presStyleCnt="3" custScaleY="139488">
        <dgm:presLayoutVars>
          <dgm:bulletEnabled val="1"/>
        </dgm:presLayoutVars>
      </dgm:prSet>
      <dgm:spPr/>
    </dgm:pt>
    <dgm:pt modelId="{B603649A-2446-5546-B450-A3684243208B}" type="pres">
      <dgm:prSet presAssocID="{3421B66C-D633-B240-BCCB-74A540D97468}" presName="sp" presStyleCnt="0"/>
      <dgm:spPr/>
    </dgm:pt>
    <dgm:pt modelId="{6B8D2CC3-340D-924F-9D18-1A0A01A4A111}" type="pres">
      <dgm:prSet presAssocID="{5C2B71CF-E90D-9E49-AE44-FF8E2EB5FE2F}" presName="composite" presStyleCnt="0"/>
      <dgm:spPr/>
    </dgm:pt>
    <dgm:pt modelId="{57CF4F42-8B6F-264D-8F90-3146C3CC1BCA}" type="pres">
      <dgm:prSet presAssocID="{5C2B71CF-E90D-9E49-AE44-FF8E2EB5FE2F}" presName="parentText" presStyleLbl="alignNode1" presStyleIdx="1" presStyleCnt="3" custLinFactNeighborX="2634">
        <dgm:presLayoutVars>
          <dgm:chMax val="1"/>
          <dgm:bulletEnabled val="1"/>
        </dgm:presLayoutVars>
      </dgm:prSet>
      <dgm:spPr/>
    </dgm:pt>
    <dgm:pt modelId="{99345913-D459-0149-A0B5-18DE8B887F0F}" type="pres">
      <dgm:prSet presAssocID="{5C2B71CF-E90D-9E49-AE44-FF8E2EB5FE2F}" presName="descendantText" presStyleLbl="alignAcc1" presStyleIdx="1" presStyleCnt="3">
        <dgm:presLayoutVars>
          <dgm:bulletEnabled val="1"/>
        </dgm:presLayoutVars>
      </dgm:prSet>
      <dgm:spPr/>
    </dgm:pt>
    <dgm:pt modelId="{D18C0DDA-1A5D-C448-A75D-0016CA756F80}" type="pres">
      <dgm:prSet presAssocID="{3B424670-FB13-C948-8BA0-05C9F7A7FCB3}" presName="sp" presStyleCnt="0"/>
      <dgm:spPr/>
    </dgm:pt>
    <dgm:pt modelId="{DB918746-BAE6-2E45-87BD-BFE987EB453A}" type="pres">
      <dgm:prSet presAssocID="{67F5E3CC-D241-DC45-B0C6-74D251180D99}" presName="composite" presStyleCnt="0"/>
      <dgm:spPr/>
    </dgm:pt>
    <dgm:pt modelId="{31D6CE81-69CC-F94D-BC2A-0C3711B7657C}" type="pres">
      <dgm:prSet presAssocID="{67F5E3CC-D241-DC45-B0C6-74D251180D99}" presName="parentText" presStyleLbl="alignNode1" presStyleIdx="2" presStyleCnt="3" custLinFactNeighborX="2634" custLinFactNeighborY="-17519">
        <dgm:presLayoutVars>
          <dgm:chMax val="1"/>
          <dgm:bulletEnabled val="1"/>
        </dgm:presLayoutVars>
      </dgm:prSet>
      <dgm:spPr/>
    </dgm:pt>
    <dgm:pt modelId="{0749DE4B-88BC-5148-B34D-797E08F3767F}" type="pres">
      <dgm:prSet presAssocID="{67F5E3CC-D241-DC45-B0C6-74D251180D99}" presName="descendantText" presStyleLbl="alignAcc1" presStyleIdx="2" presStyleCnt="3" custScaleX="100267" custScaleY="159485" custLinFactNeighborX="1115" custLinFactNeighborY="0">
        <dgm:presLayoutVars>
          <dgm:bulletEnabled val="1"/>
        </dgm:presLayoutVars>
      </dgm:prSet>
      <dgm:spPr/>
    </dgm:pt>
  </dgm:ptLst>
  <dgm:cxnLst>
    <dgm:cxn modelId="{2A2D4C0D-06D4-1C4B-99F0-85AF1FAD54A6}" type="presOf" srcId="{155AB8A0-3E68-3B4F-ADE8-693ED8B1181D}" destId="{99345913-D459-0149-A0B5-18DE8B887F0F}" srcOrd="0" destOrd="0" presId="urn:microsoft.com/office/officeart/2005/8/layout/chevron2"/>
    <dgm:cxn modelId="{2C79430F-B90D-B14A-A15B-DD9089131999}" type="presOf" srcId="{67F5E3CC-D241-DC45-B0C6-74D251180D99}" destId="{31D6CE81-69CC-F94D-BC2A-0C3711B7657C}" srcOrd="0" destOrd="0" presId="urn:microsoft.com/office/officeart/2005/8/layout/chevron2"/>
    <dgm:cxn modelId="{5295CD1A-08B1-024F-BA14-89A327D1252E}" type="presOf" srcId="{7F800DAF-FE8D-5645-B6B9-2EDF1592CB90}" destId="{0749DE4B-88BC-5148-B34D-797E08F3767F}" srcOrd="0" destOrd="3" presId="urn:microsoft.com/office/officeart/2005/8/layout/chevron2"/>
    <dgm:cxn modelId="{E6BC701C-428A-D54E-BDE6-CD62B8A4D019}" type="presOf" srcId="{B1AAEB1C-2B84-A449-9EEF-A87042F0398D}" destId="{CD785BED-432A-E340-9506-E48D1721EBA7}" srcOrd="0" destOrd="0" presId="urn:microsoft.com/office/officeart/2005/8/layout/chevron2"/>
    <dgm:cxn modelId="{7456CB1E-1DBE-EE44-A422-A9E1AAD893AA}" type="presOf" srcId="{F26FD72F-ED64-504E-813E-783CA00D8D34}" destId="{A0AEB55D-F2A3-1646-8772-A2A1111AA645}" srcOrd="0" destOrd="3" presId="urn:microsoft.com/office/officeart/2005/8/layout/chevron2"/>
    <dgm:cxn modelId="{28F91020-430B-FF4C-9C1C-F16965EBDC06}" srcId="{E46E3DF6-02C7-C349-8850-6E323E4433F4}" destId="{DB36A629-B5BC-0843-98A0-FAF53A57CDC0}" srcOrd="2" destOrd="0" parTransId="{F9F09E99-E2E9-5144-9013-DBD73BB2C027}" sibTransId="{440B529E-880D-9347-A57B-0EAFDC554612}"/>
    <dgm:cxn modelId="{7912C923-4915-DD45-9631-4DC3DCEF0705}" srcId="{B1AAEB1C-2B84-A449-9EEF-A87042F0398D}" destId="{2D8C9982-2BA6-1D43-8D7A-EA9D7DDA16FD}" srcOrd="2" destOrd="0" parTransId="{5377F311-3C19-E34F-B0B6-4EDCCB8E492D}" sibTransId="{B6AC5C5F-51B6-D14C-A42F-CEE2B980D8A1}"/>
    <dgm:cxn modelId="{C41BC82F-3447-CA49-BAFD-10519FA1B079}" type="presOf" srcId="{5C2B71CF-E90D-9E49-AE44-FF8E2EB5FE2F}" destId="{57CF4F42-8B6F-264D-8F90-3146C3CC1BCA}" srcOrd="0" destOrd="0" presId="urn:microsoft.com/office/officeart/2005/8/layout/chevron2"/>
    <dgm:cxn modelId="{4D8C6B30-7250-B246-A8D4-E479D775B6E9}" type="presOf" srcId="{07B18F61-D4A0-E241-9D24-BC6ACC07B2A9}" destId="{4772695C-1FFB-2843-AC50-E47FAACA7392}" srcOrd="0" destOrd="0" presId="urn:microsoft.com/office/officeart/2005/8/layout/chevron2"/>
    <dgm:cxn modelId="{647A3432-E047-8A4F-BBCB-D7D2BB6FCB2C}" type="presOf" srcId="{12CBF139-A44E-F740-B52D-283C6DFFC9AA}" destId="{0749DE4B-88BC-5148-B34D-797E08F3767F}" srcOrd="0" destOrd="2" presId="urn:microsoft.com/office/officeart/2005/8/layout/chevron2"/>
    <dgm:cxn modelId="{76D8E732-A890-234E-A2E6-481CF315ECBE}" srcId="{67F5E3CC-D241-DC45-B0C6-74D251180D99}" destId="{6B9A0624-481D-8140-9F89-2CD5AE61C2D6}" srcOrd="0" destOrd="0" parTransId="{E7FF017D-8CF6-D24E-9AE9-C7BB7228EC48}" sibTransId="{77F97095-F81E-194D-A4E7-12B037231505}"/>
    <dgm:cxn modelId="{154A9038-5934-F348-A815-D2D42F462DDA}" srcId="{07B18F61-D4A0-E241-9D24-BC6ACC07B2A9}" destId="{67F5E3CC-D241-DC45-B0C6-74D251180D99}" srcOrd="2" destOrd="0" parTransId="{D826F50C-A4D7-D549-8A74-A2389B849F0B}" sibTransId="{1E8E6088-69D7-8444-BB4E-06EA7247E4DE}"/>
    <dgm:cxn modelId="{B6615946-6897-F949-B87C-4DEAD5CFF150}" type="presOf" srcId="{F090DA3D-068A-9F40-8F46-F9D28DB496DA}" destId="{99345913-D459-0149-A0B5-18DE8B887F0F}" srcOrd="0" destOrd="1" presId="urn:microsoft.com/office/officeart/2005/8/layout/chevron2"/>
    <dgm:cxn modelId="{FAA45353-4CBE-0F4A-B752-5A938CF906A8}" srcId="{67F5E3CC-D241-DC45-B0C6-74D251180D99}" destId="{E46E3DF6-02C7-C349-8850-6E323E4433F4}" srcOrd="1" destOrd="0" parTransId="{72F29D38-3291-7B44-8487-E9EDE0462516}" sibTransId="{8D6DE14F-9899-4440-83FE-D4D2033DC327}"/>
    <dgm:cxn modelId="{06B17464-7DDC-CF42-96E5-6EA6145E192E}" srcId="{E46E3DF6-02C7-C349-8850-6E323E4433F4}" destId="{7F800DAF-FE8D-5645-B6B9-2EDF1592CB90}" srcOrd="1" destOrd="0" parTransId="{4CD0EEDC-EB9E-AC45-89F3-3AB19B81DB45}" sibTransId="{FF2E1C21-7207-E345-8BFE-A300FD62EE2C}"/>
    <dgm:cxn modelId="{CC5E0E73-1806-7E4B-B4EB-50646766E6C0}" type="presOf" srcId="{F02441DE-6474-654E-9418-9309AE284CD4}" destId="{A0AEB55D-F2A3-1646-8772-A2A1111AA645}" srcOrd="0" destOrd="0" presId="urn:microsoft.com/office/officeart/2005/8/layout/chevron2"/>
    <dgm:cxn modelId="{74B15B75-F08B-3841-815C-BFA00B226C16}" srcId="{B1AAEB1C-2B84-A449-9EEF-A87042F0398D}" destId="{F26FD72F-ED64-504E-813E-783CA00D8D34}" srcOrd="3" destOrd="0" parTransId="{1AE3AC3E-6F30-B54C-9DD2-002666BA21D8}" sibTransId="{2B98FE0B-AA2B-F44F-BB11-9BC4DB18B803}"/>
    <dgm:cxn modelId="{EAAE0C76-32D5-194F-BA33-3924435CAF0B}" srcId="{5C2B71CF-E90D-9E49-AE44-FF8E2EB5FE2F}" destId="{F090DA3D-068A-9F40-8F46-F9D28DB496DA}" srcOrd="1" destOrd="0" parTransId="{0FE66571-9A0A-B64C-AAA4-80FDF1998611}" sibTransId="{9D39C038-B601-A642-A0B4-78AB0322BB94}"/>
    <dgm:cxn modelId="{AB383178-8D6F-A643-B750-D7A9AFBF67C8}" srcId="{5C2B71CF-E90D-9E49-AE44-FF8E2EB5FE2F}" destId="{155AB8A0-3E68-3B4F-ADE8-693ED8B1181D}" srcOrd="0" destOrd="0" parTransId="{71E9C2D8-B62B-8B49-BACA-5516EF1FBFC4}" sibTransId="{58A5669B-0081-9948-A980-7BFE1AD5C840}"/>
    <dgm:cxn modelId="{EF557383-FF25-7C4F-B704-C03371B56F17}" srcId="{B1AAEB1C-2B84-A449-9EEF-A87042F0398D}" destId="{7B29F584-74F5-744B-8692-A08F57B3CE96}" srcOrd="1" destOrd="0" parTransId="{298159DB-0B09-3D46-BEBE-5716DF7A5709}" sibTransId="{BC6E4104-DD00-8E42-8BB9-7478715354EE}"/>
    <dgm:cxn modelId="{EF45E183-60F8-324D-96D1-33EE8B80DA8F}" type="presOf" srcId="{7806D872-65EF-D548-A073-2F277E1068FC}" destId="{99345913-D459-0149-A0B5-18DE8B887F0F}" srcOrd="0" destOrd="2" presId="urn:microsoft.com/office/officeart/2005/8/layout/chevron2"/>
    <dgm:cxn modelId="{AD986F8E-14D6-8740-896B-39CB478E30F6}" srcId="{07B18F61-D4A0-E241-9D24-BC6ACC07B2A9}" destId="{B1AAEB1C-2B84-A449-9EEF-A87042F0398D}" srcOrd="0" destOrd="0" parTransId="{C8435FAA-60E9-3B4F-B3C7-07DD9047EEE8}" sibTransId="{3421B66C-D633-B240-BCCB-74A540D97468}"/>
    <dgm:cxn modelId="{C579BF8E-AEA1-5F43-B908-FB0C9C774F07}" type="presOf" srcId="{E46E3DF6-02C7-C349-8850-6E323E4433F4}" destId="{0749DE4B-88BC-5148-B34D-797E08F3767F}" srcOrd="0" destOrd="1" presId="urn:microsoft.com/office/officeart/2005/8/layout/chevron2"/>
    <dgm:cxn modelId="{982AA096-B7EC-0245-93C8-AF31F438F51D}" srcId="{07B18F61-D4A0-E241-9D24-BC6ACC07B2A9}" destId="{5C2B71CF-E90D-9E49-AE44-FF8E2EB5FE2F}" srcOrd="1" destOrd="0" parTransId="{AE535CF2-AB02-BF41-AE43-5216987C3C4E}" sibTransId="{3B424670-FB13-C948-8BA0-05C9F7A7FCB3}"/>
    <dgm:cxn modelId="{2F967997-2F49-4A43-A771-094E1FBA8EF4}" type="presOf" srcId="{6B9A0624-481D-8140-9F89-2CD5AE61C2D6}" destId="{0749DE4B-88BC-5148-B34D-797E08F3767F}" srcOrd="0" destOrd="0" presId="urn:microsoft.com/office/officeart/2005/8/layout/chevron2"/>
    <dgm:cxn modelId="{06C50DA3-936A-7C41-8DA8-72356B418A50}" srcId="{B1AAEB1C-2B84-A449-9EEF-A87042F0398D}" destId="{F02441DE-6474-654E-9418-9309AE284CD4}" srcOrd="0" destOrd="0" parTransId="{71CB96D8-230C-A24E-887E-1E113D9CF272}" sibTransId="{3A15C4EF-7A3C-E448-A016-B45333D269DC}"/>
    <dgm:cxn modelId="{DC3A98A8-9C5E-5145-9508-D8027DF90763}" srcId="{5C2B71CF-E90D-9E49-AE44-FF8E2EB5FE2F}" destId="{7806D872-65EF-D548-A073-2F277E1068FC}" srcOrd="2" destOrd="0" parTransId="{CB47DC77-BCD2-8748-8CD8-D2521EE32D4E}" sibTransId="{E08995F7-4239-B24F-A43B-884DE6F5E6A1}"/>
    <dgm:cxn modelId="{EE1D56BC-AB58-7D4C-A9E7-E5CAA1BBC6E2}" type="presOf" srcId="{7B29F584-74F5-744B-8692-A08F57B3CE96}" destId="{A0AEB55D-F2A3-1646-8772-A2A1111AA645}" srcOrd="0" destOrd="1" presId="urn:microsoft.com/office/officeart/2005/8/layout/chevron2"/>
    <dgm:cxn modelId="{45C10AC6-1E1D-034F-891C-C91D70DDE16F}" type="presOf" srcId="{DB36A629-B5BC-0843-98A0-FAF53A57CDC0}" destId="{0749DE4B-88BC-5148-B34D-797E08F3767F}" srcOrd="0" destOrd="4" presId="urn:microsoft.com/office/officeart/2005/8/layout/chevron2"/>
    <dgm:cxn modelId="{A8A33ED4-E4A1-0545-BA74-C874FE905445}" srcId="{E46E3DF6-02C7-C349-8850-6E323E4433F4}" destId="{12CBF139-A44E-F740-B52D-283C6DFFC9AA}" srcOrd="0" destOrd="0" parTransId="{43F4E047-1128-8E4B-8FFA-BDF2BF307593}" sibTransId="{B347E917-B920-8D49-B978-59F5B306EA58}"/>
    <dgm:cxn modelId="{56FA04EE-587C-F146-BB60-CA288E4B957D}" type="presOf" srcId="{2D8C9982-2BA6-1D43-8D7A-EA9D7DDA16FD}" destId="{A0AEB55D-F2A3-1646-8772-A2A1111AA645}" srcOrd="0" destOrd="2" presId="urn:microsoft.com/office/officeart/2005/8/layout/chevron2"/>
    <dgm:cxn modelId="{A6588D24-C0C5-BD4F-8F21-5E9F41536C0B}" type="presParOf" srcId="{4772695C-1FFB-2843-AC50-E47FAACA7392}" destId="{51AB0CAC-5387-554E-99AF-5E9CD486F164}" srcOrd="0" destOrd="0" presId="urn:microsoft.com/office/officeart/2005/8/layout/chevron2"/>
    <dgm:cxn modelId="{E2DFBE03-9832-6043-A876-AC9A10758339}" type="presParOf" srcId="{51AB0CAC-5387-554E-99AF-5E9CD486F164}" destId="{CD785BED-432A-E340-9506-E48D1721EBA7}" srcOrd="0" destOrd="0" presId="urn:microsoft.com/office/officeart/2005/8/layout/chevron2"/>
    <dgm:cxn modelId="{FB700F64-9335-EA42-9CDA-7F6809AC93D9}" type="presParOf" srcId="{51AB0CAC-5387-554E-99AF-5E9CD486F164}" destId="{A0AEB55D-F2A3-1646-8772-A2A1111AA645}" srcOrd="1" destOrd="0" presId="urn:microsoft.com/office/officeart/2005/8/layout/chevron2"/>
    <dgm:cxn modelId="{5B82F5B4-3660-8545-BE85-540BF41133B3}" type="presParOf" srcId="{4772695C-1FFB-2843-AC50-E47FAACA7392}" destId="{B603649A-2446-5546-B450-A3684243208B}" srcOrd="1" destOrd="0" presId="urn:microsoft.com/office/officeart/2005/8/layout/chevron2"/>
    <dgm:cxn modelId="{9DC57A85-C21C-5346-844A-4DA0E129A1B2}" type="presParOf" srcId="{4772695C-1FFB-2843-AC50-E47FAACA7392}" destId="{6B8D2CC3-340D-924F-9D18-1A0A01A4A111}" srcOrd="2" destOrd="0" presId="urn:microsoft.com/office/officeart/2005/8/layout/chevron2"/>
    <dgm:cxn modelId="{DBD114C1-86BB-B24A-B28C-681FFFB9A0BA}" type="presParOf" srcId="{6B8D2CC3-340D-924F-9D18-1A0A01A4A111}" destId="{57CF4F42-8B6F-264D-8F90-3146C3CC1BCA}" srcOrd="0" destOrd="0" presId="urn:microsoft.com/office/officeart/2005/8/layout/chevron2"/>
    <dgm:cxn modelId="{F744D8DF-C0BD-2641-844D-DE9FACCFD675}" type="presParOf" srcId="{6B8D2CC3-340D-924F-9D18-1A0A01A4A111}" destId="{99345913-D459-0149-A0B5-18DE8B887F0F}" srcOrd="1" destOrd="0" presId="urn:microsoft.com/office/officeart/2005/8/layout/chevron2"/>
    <dgm:cxn modelId="{4E637414-D901-DF4E-BCDE-9F0B6CEA2088}" type="presParOf" srcId="{4772695C-1FFB-2843-AC50-E47FAACA7392}" destId="{D18C0DDA-1A5D-C448-A75D-0016CA756F80}" srcOrd="3" destOrd="0" presId="urn:microsoft.com/office/officeart/2005/8/layout/chevron2"/>
    <dgm:cxn modelId="{D94FC806-0627-034F-959F-544A2407A652}" type="presParOf" srcId="{4772695C-1FFB-2843-AC50-E47FAACA7392}" destId="{DB918746-BAE6-2E45-87BD-BFE987EB453A}" srcOrd="4" destOrd="0" presId="urn:microsoft.com/office/officeart/2005/8/layout/chevron2"/>
    <dgm:cxn modelId="{3FC92ECB-D66D-C046-835B-A011A0CEF28A}" type="presParOf" srcId="{DB918746-BAE6-2E45-87BD-BFE987EB453A}" destId="{31D6CE81-69CC-F94D-BC2A-0C3711B7657C}" srcOrd="0" destOrd="0" presId="urn:microsoft.com/office/officeart/2005/8/layout/chevron2"/>
    <dgm:cxn modelId="{AF1D1F12-7264-6248-8DC5-7D300A10666A}" type="presParOf" srcId="{DB918746-BAE6-2E45-87BD-BFE987EB453A}" destId="{0749DE4B-88BC-5148-B34D-797E08F3767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AE9B1F-0ECB-DC43-99CB-E381F44B6EB5}" type="doc">
      <dgm:prSet loTypeId="urn:microsoft.com/office/officeart/2005/8/layout/hList1" loCatId="icon" qsTypeId="urn:microsoft.com/office/officeart/2005/8/quickstyle/simple1" qsCatId="simple" csTypeId="urn:microsoft.com/office/officeart/2005/8/colors/colorful3" csCatId="colorful"/>
      <dgm:spPr/>
      <dgm:t>
        <a:bodyPr/>
        <a:lstStyle/>
        <a:p>
          <a:endParaRPr lang="en-US"/>
        </a:p>
      </dgm:t>
    </dgm:pt>
    <dgm:pt modelId="{38C11894-1B8C-B044-86D3-2E71E3ECE3A6}">
      <dgm:prSet/>
      <dgm:spPr/>
      <dgm:t>
        <a:bodyPr/>
        <a:lstStyle/>
        <a:p>
          <a:r>
            <a:rPr lang="en-US" baseline="0" dirty="0"/>
            <a:t>Consultation for surgery</a:t>
          </a:r>
          <a:endParaRPr lang="en-US" dirty="0"/>
        </a:p>
      </dgm:t>
    </dgm:pt>
    <dgm:pt modelId="{4FF6FC58-8CA5-7F40-8BE9-0BB1D9122978}" type="parTrans" cxnId="{05B39695-0FCF-CF46-8B46-A31E3690D83F}">
      <dgm:prSet/>
      <dgm:spPr/>
      <dgm:t>
        <a:bodyPr/>
        <a:lstStyle/>
        <a:p>
          <a:endParaRPr lang="en-US"/>
        </a:p>
      </dgm:t>
    </dgm:pt>
    <dgm:pt modelId="{87A3F19F-4C9F-6641-BF58-A0783BDD4491}" type="sibTrans" cxnId="{05B39695-0FCF-CF46-8B46-A31E3690D83F}">
      <dgm:prSet/>
      <dgm:spPr/>
      <dgm:t>
        <a:bodyPr/>
        <a:lstStyle/>
        <a:p>
          <a:endParaRPr lang="en-US"/>
        </a:p>
      </dgm:t>
    </dgm:pt>
    <dgm:pt modelId="{71B82AF7-9369-B14E-BB6A-E84A0F18A554}">
      <dgm:prSet/>
      <dgm:spPr/>
      <dgm:t>
        <a:bodyPr/>
        <a:lstStyle/>
        <a:p>
          <a:r>
            <a:rPr lang="en-US" baseline="0"/>
            <a:t>Indication for surgery</a:t>
          </a:r>
          <a:endParaRPr lang="en-US"/>
        </a:p>
      </dgm:t>
    </dgm:pt>
    <dgm:pt modelId="{2A1D7F20-3D54-4C4E-AA10-9FCA6171B3B0}" type="parTrans" cxnId="{DDC3384A-66D5-844D-8CB1-724C0CE1EF60}">
      <dgm:prSet/>
      <dgm:spPr/>
      <dgm:t>
        <a:bodyPr/>
        <a:lstStyle/>
        <a:p>
          <a:endParaRPr lang="en-US"/>
        </a:p>
      </dgm:t>
    </dgm:pt>
    <dgm:pt modelId="{0728D2B3-0312-E547-AAD5-292EF8C2317F}" type="sibTrans" cxnId="{DDC3384A-66D5-844D-8CB1-724C0CE1EF60}">
      <dgm:prSet/>
      <dgm:spPr/>
      <dgm:t>
        <a:bodyPr/>
        <a:lstStyle/>
        <a:p>
          <a:endParaRPr lang="en-US"/>
        </a:p>
      </dgm:t>
    </dgm:pt>
    <dgm:pt modelId="{F0455A2F-C776-5C47-A90D-287D07949163}">
      <dgm:prSet/>
      <dgm:spPr/>
      <dgm:t>
        <a:bodyPr/>
        <a:lstStyle/>
        <a:p>
          <a:r>
            <a:rPr lang="en-US" baseline="0" dirty="0"/>
            <a:t>Medical/Surgical history</a:t>
          </a:r>
          <a:endParaRPr lang="en-US" dirty="0"/>
        </a:p>
      </dgm:t>
    </dgm:pt>
    <dgm:pt modelId="{0D01E49E-3B7D-1B42-9D2F-672F71DA1084}" type="parTrans" cxnId="{4D892935-4C06-444B-935C-A85E16E4DC82}">
      <dgm:prSet/>
      <dgm:spPr/>
      <dgm:t>
        <a:bodyPr/>
        <a:lstStyle/>
        <a:p>
          <a:endParaRPr lang="en-US"/>
        </a:p>
      </dgm:t>
    </dgm:pt>
    <dgm:pt modelId="{C6B18381-5B4B-2149-B631-A263D3F6C696}" type="sibTrans" cxnId="{4D892935-4C06-444B-935C-A85E16E4DC82}">
      <dgm:prSet/>
      <dgm:spPr/>
      <dgm:t>
        <a:bodyPr/>
        <a:lstStyle/>
        <a:p>
          <a:endParaRPr lang="en-US"/>
        </a:p>
      </dgm:t>
    </dgm:pt>
    <dgm:pt modelId="{2A382901-CA4C-F344-89A2-D7CB98075B82}">
      <dgm:prSet/>
      <dgm:spPr/>
      <dgm:t>
        <a:bodyPr/>
        <a:lstStyle/>
        <a:p>
          <a:r>
            <a:rPr lang="en-US" baseline="0"/>
            <a:t>Medication review</a:t>
          </a:r>
          <a:endParaRPr lang="en-US"/>
        </a:p>
      </dgm:t>
    </dgm:pt>
    <dgm:pt modelId="{96A2380A-8EA5-0147-8399-24D9D7E6A442}" type="parTrans" cxnId="{4744969B-2738-FB4B-B1F2-942EE8726A45}">
      <dgm:prSet/>
      <dgm:spPr/>
      <dgm:t>
        <a:bodyPr/>
        <a:lstStyle/>
        <a:p>
          <a:endParaRPr lang="en-US"/>
        </a:p>
      </dgm:t>
    </dgm:pt>
    <dgm:pt modelId="{9C7AF291-2A11-1F47-82E1-E8A81BD96043}" type="sibTrans" cxnId="{4744969B-2738-FB4B-B1F2-942EE8726A45}">
      <dgm:prSet/>
      <dgm:spPr/>
      <dgm:t>
        <a:bodyPr/>
        <a:lstStyle/>
        <a:p>
          <a:endParaRPr lang="en-US"/>
        </a:p>
      </dgm:t>
    </dgm:pt>
    <dgm:pt modelId="{EB79F585-B56B-F142-9845-4C973C24C580}">
      <dgm:prSet/>
      <dgm:spPr/>
      <dgm:t>
        <a:bodyPr/>
        <a:lstStyle/>
        <a:p>
          <a:r>
            <a:rPr lang="en-US" baseline="0"/>
            <a:t>Laboratory evaluation</a:t>
          </a:r>
          <a:endParaRPr lang="en-US"/>
        </a:p>
      </dgm:t>
    </dgm:pt>
    <dgm:pt modelId="{70AE2A40-0B98-6E40-B935-01B675B1135D}" type="parTrans" cxnId="{90783428-D5F5-C448-A3E5-B02CA0E2E3D4}">
      <dgm:prSet/>
      <dgm:spPr/>
      <dgm:t>
        <a:bodyPr/>
        <a:lstStyle/>
        <a:p>
          <a:endParaRPr lang="en-US"/>
        </a:p>
      </dgm:t>
    </dgm:pt>
    <dgm:pt modelId="{F7889136-FB28-B24E-9066-7BA829A241AB}" type="sibTrans" cxnId="{90783428-D5F5-C448-A3E5-B02CA0E2E3D4}">
      <dgm:prSet/>
      <dgm:spPr/>
      <dgm:t>
        <a:bodyPr/>
        <a:lstStyle/>
        <a:p>
          <a:endParaRPr lang="en-US"/>
        </a:p>
      </dgm:t>
    </dgm:pt>
    <dgm:pt modelId="{AC92A1CF-DFDC-C244-9F07-E9A56908C5D1}">
      <dgm:prSet/>
      <dgm:spPr/>
      <dgm:t>
        <a:bodyPr/>
        <a:lstStyle/>
        <a:p>
          <a:r>
            <a:rPr lang="en-US" baseline="0"/>
            <a:t>Procedural selection</a:t>
          </a:r>
          <a:endParaRPr lang="en-US"/>
        </a:p>
      </dgm:t>
    </dgm:pt>
    <dgm:pt modelId="{3C43E7F0-C2E6-2645-B90B-F61E26EABB3F}" type="parTrans" cxnId="{EF0CBB02-F972-8B4A-8DB0-86479673A253}">
      <dgm:prSet/>
      <dgm:spPr/>
      <dgm:t>
        <a:bodyPr/>
        <a:lstStyle/>
        <a:p>
          <a:endParaRPr lang="en-US"/>
        </a:p>
      </dgm:t>
    </dgm:pt>
    <dgm:pt modelId="{4AD86044-FBE7-004C-BEDE-DE62010DAE94}" type="sibTrans" cxnId="{EF0CBB02-F972-8B4A-8DB0-86479673A253}">
      <dgm:prSet/>
      <dgm:spPr/>
      <dgm:t>
        <a:bodyPr/>
        <a:lstStyle/>
        <a:p>
          <a:endParaRPr lang="en-US"/>
        </a:p>
      </dgm:t>
    </dgm:pt>
    <dgm:pt modelId="{9C1CB069-F965-2C46-A511-805E8A5C2290}" type="pres">
      <dgm:prSet presAssocID="{85AE9B1F-0ECB-DC43-99CB-E381F44B6EB5}" presName="Name0" presStyleCnt="0">
        <dgm:presLayoutVars>
          <dgm:dir/>
          <dgm:animLvl val="lvl"/>
          <dgm:resizeHandles val="exact"/>
        </dgm:presLayoutVars>
      </dgm:prSet>
      <dgm:spPr/>
    </dgm:pt>
    <dgm:pt modelId="{08CA6BF7-0ECD-8A42-A2C5-AE31D5F21AA4}" type="pres">
      <dgm:prSet presAssocID="{38C11894-1B8C-B044-86D3-2E71E3ECE3A6}" presName="composite" presStyleCnt="0"/>
      <dgm:spPr/>
    </dgm:pt>
    <dgm:pt modelId="{EEBC9735-717F-FC48-BED9-DF86E513F9EC}" type="pres">
      <dgm:prSet presAssocID="{38C11894-1B8C-B044-86D3-2E71E3ECE3A6}" presName="parTx" presStyleLbl="alignNode1" presStyleIdx="0" presStyleCnt="1">
        <dgm:presLayoutVars>
          <dgm:chMax val="0"/>
          <dgm:chPref val="0"/>
          <dgm:bulletEnabled val="1"/>
        </dgm:presLayoutVars>
      </dgm:prSet>
      <dgm:spPr/>
    </dgm:pt>
    <dgm:pt modelId="{C885CB6E-A82A-B349-8DCA-C561D3A62C9B}" type="pres">
      <dgm:prSet presAssocID="{38C11894-1B8C-B044-86D3-2E71E3ECE3A6}" presName="desTx" presStyleLbl="alignAccFollowNode1" presStyleIdx="0" presStyleCnt="1">
        <dgm:presLayoutVars>
          <dgm:bulletEnabled val="1"/>
        </dgm:presLayoutVars>
      </dgm:prSet>
      <dgm:spPr/>
    </dgm:pt>
  </dgm:ptLst>
  <dgm:cxnLst>
    <dgm:cxn modelId="{EF0CBB02-F972-8B4A-8DB0-86479673A253}" srcId="{38C11894-1B8C-B044-86D3-2E71E3ECE3A6}" destId="{AC92A1CF-DFDC-C244-9F07-E9A56908C5D1}" srcOrd="4" destOrd="0" parTransId="{3C43E7F0-C2E6-2645-B90B-F61E26EABB3F}" sibTransId="{4AD86044-FBE7-004C-BEDE-DE62010DAE94}"/>
    <dgm:cxn modelId="{702FAC0C-85BC-0B43-93B7-9B41C8697A4D}" type="presOf" srcId="{85AE9B1F-0ECB-DC43-99CB-E381F44B6EB5}" destId="{9C1CB069-F965-2C46-A511-805E8A5C2290}" srcOrd="0" destOrd="0" presId="urn:microsoft.com/office/officeart/2005/8/layout/hList1"/>
    <dgm:cxn modelId="{90783428-D5F5-C448-A3E5-B02CA0E2E3D4}" srcId="{38C11894-1B8C-B044-86D3-2E71E3ECE3A6}" destId="{EB79F585-B56B-F142-9845-4C973C24C580}" srcOrd="3" destOrd="0" parTransId="{70AE2A40-0B98-6E40-B935-01B675B1135D}" sibTransId="{F7889136-FB28-B24E-9066-7BA829A241AB}"/>
    <dgm:cxn modelId="{4D892935-4C06-444B-935C-A85E16E4DC82}" srcId="{38C11894-1B8C-B044-86D3-2E71E3ECE3A6}" destId="{F0455A2F-C776-5C47-A90D-287D07949163}" srcOrd="1" destOrd="0" parTransId="{0D01E49E-3B7D-1B42-9D2F-672F71DA1084}" sibTransId="{C6B18381-5B4B-2149-B631-A263D3F6C696}"/>
    <dgm:cxn modelId="{DDC3384A-66D5-844D-8CB1-724C0CE1EF60}" srcId="{38C11894-1B8C-B044-86D3-2E71E3ECE3A6}" destId="{71B82AF7-9369-B14E-BB6A-E84A0F18A554}" srcOrd="0" destOrd="0" parTransId="{2A1D7F20-3D54-4C4E-AA10-9FCA6171B3B0}" sibTransId="{0728D2B3-0312-E547-AAD5-292EF8C2317F}"/>
    <dgm:cxn modelId="{B676ED5A-2A2E-9849-86EE-99CB850F0736}" type="presOf" srcId="{2A382901-CA4C-F344-89A2-D7CB98075B82}" destId="{C885CB6E-A82A-B349-8DCA-C561D3A62C9B}" srcOrd="0" destOrd="2" presId="urn:microsoft.com/office/officeart/2005/8/layout/hList1"/>
    <dgm:cxn modelId="{184CA270-0CF7-3B41-84C8-03403861FD2E}" type="presOf" srcId="{F0455A2F-C776-5C47-A90D-287D07949163}" destId="{C885CB6E-A82A-B349-8DCA-C561D3A62C9B}" srcOrd="0" destOrd="1" presId="urn:microsoft.com/office/officeart/2005/8/layout/hList1"/>
    <dgm:cxn modelId="{05B39695-0FCF-CF46-8B46-A31E3690D83F}" srcId="{85AE9B1F-0ECB-DC43-99CB-E381F44B6EB5}" destId="{38C11894-1B8C-B044-86D3-2E71E3ECE3A6}" srcOrd="0" destOrd="0" parTransId="{4FF6FC58-8CA5-7F40-8BE9-0BB1D9122978}" sibTransId="{87A3F19F-4C9F-6641-BF58-A0783BDD4491}"/>
    <dgm:cxn modelId="{4744969B-2738-FB4B-B1F2-942EE8726A45}" srcId="{38C11894-1B8C-B044-86D3-2E71E3ECE3A6}" destId="{2A382901-CA4C-F344-89A2-D7CB98075B82}" srcOrd="2" destOrd="0" parTransId="{96A2380A-8EA5-0147-8399-24D9D7E6A442}" sibTransId="{9C7AF291-2A11-1F47-82E1-E8A81BD96043}"/>
    <dgm:cxn modelId="{C82EF79B-4E3A-1042-901F-B632BD95D5B6}" type="presOf" srcId="{EB79F585-B56B-F142-9845-4C973C24C580}" destId="{C885CB6E-A82A-B349-8DCA-C561D3A62C9B}" srcOrd="0" destOrd="3" presId="urn:microsoft.com/office/officeart/2005/8/layout/hList1"/>
    <dgm:cxn modelId="{0774E7B3-3CAA-234B-AE8E-72BC9E724BBC}" type="presOf" srcId="{38C11894-1B8C-B044-86D3-2E71E3ECE3A6}" destId="{EEBC9735-717F-FC48-BED9-DF86E513F9EC}" srcOrd="0" destOrd="0" presId="urn:microsoft.com/office/officeart/2005/8/layout/hList1"/>
    <dgm:cxn modelId="{090A67E0-75BC-AA44-B147-5FEA261F7CD3}" type="presOf" srcId="{71B82AF7-9369-B14E-BB6A-E84A0F18A554}" destId="{C885CB6E-A82A-B349-8DCA-C561D3A62C9B}" srcOrd="0" destOrd="0" presId="urn:microsoft.com/office/officeart/2005/8/layout/hList1"/>
    <dgm:cxn modelId="{F791C4FA-92F4-0E4C-A9F8-FED51D4CBB9E}" type="presOf" srcId="{AC92A1CF-DFDC-C244-9F07-E9A56908C5D1}" destId="{C885CB6E-A82A-B349-8DCA-C561D3A62C9B}" srcOrd="0" destOrd="4" presId="urn:microsoft.com/office/officeart/2005/8/layout/hList1"/>
    <dgm:cxn modelId="{03F3BE5E-D525-5945-B8D9-DED93968133E}" type="presParOf" srcId="{9C1CB069-F965-2C46-A511-805E8A5C2290}" destId="{08CA6BF7-0ECD-8A42-A2C5-AE31D5F21AA4}" srcOrd="0" destOrd="0" presId="urn:microsoft.com/office/officeart/2005/8/layout/hList1"/>
    <dgm:cxn modelId="{96257357-296D-D644-ACC6-6DAE37DCF6D0}" type="presParOf" srcId="{08CA6BF7-0ECD-8A42-A2C5-AE31D5F21AA4}" destId="{EEBC9735-717F-FC48-BED9-DF86E513F9EC}" srcOrd="0" destOrd="0" presId="urn:microsoft.com/office/officeart/2005/8/layout/hList1"/>
    <dgm:cxn modelId="{7C6307A2-775A-194E-B43D-87FE073C7115}" type="presParOf" srcId="{08CA6BF7-0ECD-8A42-A2C5-AE31D5F21AA4}" destId="{C885CB6E-A82A-B349-8DCA-C561D3A62C9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85EB51-B1ED-2145-9AF3-044A8D844A8F}" type="doc">
      <dgm:prSet loTypeId="urn:microsoft.com/office/officeart/2005/8/layout/hList1" loCatId="icon" qsTypeId="urn:microsoft.com/office/officeart/2005/8/quickstyle/simple1" qsCatId="simple" csTypeId="urn:microsoft.com/office/officeart/2005/8/colors/colorful4" csCatId="colorful"/>
      <dgm:spPr/>
      <dgm:t>
        <a:bodyPr/>
        <a:lstStyle/>
        <a:p>
          <a:endParaRPr lang="en-US"/>
        </a:p>
      </dgm:t>
    </dgm:pt>
    <dgm:pt modelId="{7C357185-47CA-1940-B50C-9532E095944A}">
      <dgm:prSet/>
      <dgm:spPr/>
      <dgm:t>
        <a:bodyPr/>
        <a:lstStyle/>
        <a:p>
          <a:r>
            <a:rPr lang="en-US" baseline="0"/>
            <a:t>Preoperative visit</a:t>
          </a:r>
          <a:endParaRPr lang="en-US"/>
        </a:p>
      </dgm:t>
    </dgm:pt>
    <dgm:pt modelId="{9062524E-C05E-1949-96A4-41AB96DB134B}" type="parTrans" cxnId="{9792F6AE-7992-E14F-8DD1-C8E500A31A78}">
      <dgm:prSet/>
      <dgm:spPr/>
      <dgm:t>
        <a:bodyPr/>
        <a:lstStyle/>
        <a:p>
          <a:endParaRPr lang="en-US"/>
        </a:p>
      </dgm:t>
    </dgm:pt>
    <dgm:pt modelId="{DCCDD95F-1782-ED41-BBCB-4CCC1DC10DBE}" type="sibTrans" cxnId="{9792F6AE-7992-E14F-8DD1-C8E500A31A78}">
      <dgm:prSet/>
      <dgm:spPr/>
      <dgm:t>
        <a:bodyPr/>
        <a:lstStyle/>
        <a:p>
          <a:endParaRPr lang="en-US"/>
        </a:p>
      </dgm:t>
    </dgm:pt>
    <dgm:pt modelId="{590DB19E-CF4B-B346-A897-0F505F9DED13}">
      <dgm:prSet/>
      <dgm:spPr/>
      <dgm:t>
        <a:bodyPr/>
        <a:lstStyle/>
        <a:p>
          <a:r>
            <a:rPr lang="en-US" baseline="0" dirty="0"/>
            <a:t>Confirmation of safety and stability to proceed</a:t>
          </a:r>
          <a:endParaRPr lang="en-US" dirty="0"/>
        </a:p>
      </dgm:t>
    </dgm:pt>
    <dgm:pt modelId="{9AA5B18C-CB6C-C34D-8AAA-87BE6BD83D76}" type="parTrans" cxnId="{7056D6C1-651F-6940-9FB4-620BD0B325F7}">
      <dgm:prSet/>
      <dgm:spPr/>
      <dgm:t>
        <a:bodyPr/>
        <a:lstStyle/>
        <a:p>
          <a:endParaRPr lang="en-US"/>
        </a:p>
      </dgm:t>
    </dgm:pt>
    <dgm:pt modelId="{1CC49F89-5F18-414F-BB8C-A3D19F3B5F67}" type="sibTrans" cxnId="{7056D6C1-651F-6940-9FB4-620BD0B325F7}">
      <dgm:prSet/>
      <dgm:spPr/>
      <dgm:t>
        <a:bodyPr/>
        <a:lstStyle/>
        <a:p>
          <a:endParaRPr lang="en-US"/>
        </a:p>
      </dgm:t>
    </dgm:pt>
    <dgm:pt modelId="{65CF1C04-3997-F24A-B1FE-238BB386A06D}">
      <dgm:prSet/>
      <dgm:spPr/>
      <dgm:t>
        <a:bodyPr/>
        <a:lstStyle/>
        <a:p>
          <a:r>
            <a:rPr lang="en-US" baseline="0"/>
            <a:t>Informed consent</a:t>
          </a:r>
          <a:endParaRPr lang="en-US"/>
        </a:p>
      </dgm:t>
    </dgm:pt>
    <dgm:pt modelId="{6BAE38B7-2425-5F4C-A55D-2F43811B4FE9}" type="parTrans" cxnId="{AA9C5B09-FE07-9D4F-95A7-0A65E45F9882}">
      <dgm:prSet/>
      <dgm:spPr/>
      <dgm:t>
        <a:bodyPr/>
        <a:lstStyle/>
        <a:p>
          <a:endParaRPr lang="en-US"/>
        </a:p>
      </dgm:t>
    </dgm:pt>
    <dgm:pt modelId="{3B3CA35F-972E-0948-808D-EEEE9B7BE566}" type="sibTrans" cxnId="{AA9C5B09-FE07-9D4F-95A7-0A65E45F9882}">
      <dgm:prSet/>
      <dgm:spPr/>
      <dgm:t>
        <a:bodyPr/>
        <a:lstStyle/>
        <a:p>
          <a:endParaRPr lang="en-US"/>
        </a:p>
      </dgm:t>
    </dgm:pt>
    <dgm:pt modelId="{76CABA6A-6BBE-9E42-A1BF-B3C3F03B6257}">
      <dgm:prSet/>
      <dgm:spPr/>
      <dgm:t>
        <a:bodyPr/>
        <a:lstStyle/>
        <a:p>
          <a:r>
            <a:rPr lang="en-US" baseline="0"/>
            <a:t>Enhanced recovery protocol</a:t>
          </a:r>
          <a:endParaRPr lang="en-US"/>
        </a:p>
      </dgm:t>
    </dgm:pt>
    <dgm:pt modelId="{1E60E48F-721F-B349-B4B5-1E8BAC7125AC}" type="parTrans" cxnId="{4E6005A3-67BB-8A49-846A-DA54E8E607DF}">
      <dgm:prSet/>
      <dgm:spPr/>
      <dgm:t>
        <a:bodyPr/>
        <a:lstStyle/>
        <a:p>
          <a:endParaRPr lang="en-US"/>
        </a:p>
      </dgm:t>
    </dgm:pt>
    <dgm:pt modelId="{FCDC65A3-21E7-4044-AA88-31279E7C97FF}" type="sibTrans" cxnId="{4E6005A3-67BB-8A49-846A-DA54E8E607DF}">
      <dgm:prSet/>
      <dgm:spPr/>
      <dgm:t>
        <a:bodyPr/>
        <a:lstStyle/>
        <a:p>
          <a:endParaRPr lang="en-US"/>
        </a:p>
      </dgm:t>
    </dgm:pt>
    <dgm:pt modelId="{BED0D602-FD03-3442-B225-5B61743FEBE0}">
      <dgm:prSet/>
      <dgm:spPr/>
      <dgm:t>
        <a:bodyPr/>
        <a:lstStyle/>
        <a:p>
          <a:r>
            <a:rPr lang="en-US" baseline="0" dirty="0"/>
            <a:t>Postoperative expectations</a:t>
          </a:r>
          <a:endParaRPr lang="en-US" dirty="0"/>
        </a:p>
      </dgm:t>
    </dgm:pt>
    <dgm:pt modelId="{BC7EF23D-6F40-6E42-8F44-92E04B2FD00D}" type="parTrans" cxnId="{5DA94A39-CC07-B149-8940-8F84CADA0488}">
      <dgm:prSet/>
      <dgm:spPr/>
      <dgm:t>
        <a:bodyPr/>
        <a:lstStyle/>
        <a:p>
          <a:endParaRPr lang="en-US"/>
        </a:p>
      </dgm:t>
    </dgm:pt>
    <dgm:pt modelId="{1219633C-AD25-074C-88A5-F1CA9315B297}" type="sibTrans" cxnId="{5DA94A39-CC07-B149-8940-8F84CADA0488}">
      <dgm:prSet/>
      <dgm:spPr/>
      <dgm:t>
        <a:bodyPr/>
        <a:lstStyle/>
        <a:p>
          <a:endParaRPr lang="en-US"/>
        </a:p>
      </dgm:t>
    </dgm:pt>
    <dgm:pt modelId="{2E02098F-689F-0E48-A1B3-423084ACE635}" type="pres">
      <dgm:prSet presAssocID="{6585EB51-B1ED-2145-9AF3-044A8D844A8F}" presName="Name0" presStyleCnt="0">
        <dgm:presLayoutVars>
          <dgm:dir/>
          <dgm:animLvl val="lvl"/>
          <dgm:resizeHandles val="exact"/>
        </dgm:presLayoutVars>
      </dgm:prSet>
      <dgm:spPr/>
    </dgm:pt>
    <dgm:pt modelId="{C958AAD1-51A8-9544-954C-9D7868472FA4}" type="pres">
      <dgm:prSet presAssocID="{7C357185-47CA-1940-B50C-9532E095944A}" presName="composite" presStyleCnt="0"/>
      <dgm:spPr/>
    </dgm:pt>
    <dgm:pt modelId="{295B35C6-39F7-3A43-9465-0DE0B94E2188}" type="pres">
      <dgm:prSet presAssocID="{7C357185-47CA-1940-B50C-9532E095944A}" presName="parTx" presStyleLbl="alignNode1" presStyleIdx="0" presStyleCnt="1">
        <dgm:presLayoutVars>
          <dgm:chMax val="0"/>
          <dgm:chPref val="0"/>
          <dgm:bulletEnabled val="1"/>
        </dgm:presLayoutVars>
      </dgm:prSet>
      <dgm:spPr/>
    </dgm:pt>
    <dgm:pt modelId="{246996F3-DB8C-EA4D-AFB7-E42652BA4F74}" type="pres">
      <dgm:prSet presAssocID="{7C357185-47CA-1940-B50C-9532E095944A}" presName="desTx" presStyleLbl="alignAccFollowNode1" presStyleIdx="0" presStyleCnt="1">
        <dgm:presLayoutVars>
          <dgm:bulletEnabled val="1"/>
        </dgm:presLayoutVars>
      </dgm:prSet>
      <dgm:spPr/>
    </dgm:pt>
  </dgm:ptLst>
  <dgm:cxnLst>
    <dgm:cxn modelId="{AA9C5B09-FE07-9D4F-95A7-0A65E45F9882}" srcId="{7C357185-47CA-1940-B50C-9532E095944A}" destId="{65CF1C04-3997-F24A-B1FE-238BB386A06D}" srcOrd="1" destOrd="0" parTransId="{6BAE38B7-2425-5F4C-A55D-2F43811B4FE9}" sibTransId="{3B3CA35F-972E-0948-808D-EEEE9B7BE566}"/>
    <dgm:cxn modelId="{5DA94A39-CC07-B149-8940-8F84CADA0488}" srcId="{7C357185-47CA-1940-B50C-9532E095944A}" destId="{BED0D602-FD03-3442-B225-5B61743FEBE0}" srcOrd="3" destOrd="0" parTransId="{BC7EF23D-6F40-6E42-8F44-92E04B2FD00D}" sibTransId="{1219633C-AD25-074C-88A5-F1CA9315B297}"/>
    <dgm:cxn modelId="{CB6B7B5D-19BD-8044-90EC-7C8982602E4A}" type="presOf" srcId="{65CF1C04-3997-F24A-B1FE-238BB386A06D}" destId="{246996F3-DB8C-EA4D-AFB7-E42652BA4F74}" srcOrd="0" destOrd="1" presId="urn:microsoft.com/office/officeart/2005/8/layout/hList1"/>
    <dgm:cxn modelId="{F944ED77-65F4-904F-9D12-F567DB077CF3}" type="presOf" srcId="{590DB19E-CF4B-B346-A897-0F505F9DED13}" destId="{246996F3-DB8C-EA4D-AFB7-E42652BA4F74}" srcOrd="0" destOrd="0" presId="urn:microsoft.com/office/officeart/2005/8/layout/hList1"/>
    <dgm:cxn modelId="{92EE3981-62D3-3343-A2F0-CA3339417314}" type="presOf" srcId="{BED0D602-FD03-3442-B225-5B61743FEBE0}" destId="{246996F3-DB8C-EA4D-AFB7-E42652BA4F74}" srcOrd="0" destOrd="3" presId="urn:microsoft.com/office/officeart/2005/8/layout/hList1"/>
    <dgm:cxn modelId="{F4899F85-09E0-AD4C-8347-F441CDAC699E}" type="presOf" srcId="{6585EB51-B1ED-2145-9AF3-044A8D844A8F}" destId="{2E02098F-689F-0E48-A1B3-423084ACE635}" srcOrd="0" destOrd="0" presId="urn:microsoft.com/office/officeart/2005/8/layout/hList1"/>
    <dgm:cxn modelId="{4E6005A3-67BB-8A49-846A-DA54E8E607DF}" srcId="{7C357185-47CA-1940-B50C-9532E095944A}" destId="{76CABA6A-6BBE-9E42-A1BF-B3C3F03B6257}" srcOrd="2" destOrd="0" parTransId="{1E60E48F-721F-B349-B4B5-1E8BAC7125AC}" sibTransId="{FCDC65A3-21E7-4044-AA88-31279E7C97FF}"/>
    <dgm:cxn modelId="{9792F6AE-7992-E14F-8DD1-C8E500A31A78}" srcId="{6585EB51-B1ED-2145-9AF3-044A8D844A8F}" destId="{7C357185-47CA-1940-B50C-9532E095944A}" srcOrd="0" destOrd="0" parTransId="{9062524E-C05E-1949-96A4-41AB96DB134B}" sibTransId="{DCCDD95F-1782-ED41-BBCB-4CCC1DC10DBE}"/>
    <dgm:cxn modelId="{7056D6C1-651F-6940-9FB4-620BD0B325F7}" srcId="{7C357185-47CA-1940-B50C-9532E095944A}" destId="{590DB19E-CF4B-B346-A897-0F505F9DED13}" srcOrd="0" destOrd="0" parTransId="{9AA5B18C-CB6C-C34D-8AAA-87BE6BD83D76}" sibTransId="{1CC49F89-5F18-414F-BB8C-A3D19F3B5F67}"/>
    <dgm:cxn modelId="{B45313ED-A2D7-074D-8D1F-D4B2D84647D0}" type="presOf" srcId="{7C357185-47CA-1940-B50C-9532E095944A}" destId="{295B35C6-39F7-3A43-9465-0DE0B94E2188}" srcOrd="0" destOrd="0" presId="urn:microsoft.com/office/officeart/2005/8/layout/hList1"/>
    <dgm:cxn modelId="{7A1AE9EE-03D4-4841-8B40-FC0B83B4675B}" type="presOf" srcId="{76CABA6A-6BBE-9E42-A1BF-B3C3F03B6257}" destId="{246996F3-DB8C-EA4D-AFB7-E42652BA4F74}" srcOrd="0" destOrd="2" presId="urn:microsoft.com/office/officeart/2005/8/layout/hList1"/>
    <dgm:cxn modelId="{09B67F7C-EF64-B648-9313-86DC7F65C854}" type="presParOf" srcId="{2E02098F-689F-0E48-A1B3-423084ACE635}" destId="{C958AAD1-51A8-9544-954C-9D7868472FA4}" srcOrd="0" destOrd="0" presId="urn:microsoft.com/office/officeart/2005/8/layout/hList1"/>
    <dgm:cxn modelId="{BA78440E-EF25-C944-BC1F-DACBFA631B9A}" type="presParOf" srcId="{C958AAD1-51A8-9544-954C-9D7868472FA4}" destId="{295B35C6-39F7-3A43-9465-0DE0B94E2188}" srcOrd="0" destOrd="0" presId="urn:microsoft.com/office/officeart/2005/8/layout/hList1"/>
    <dgm:cxn modelId="{8A89D805-21D4-444B-A066-E44F92477705}" type="presParOf" srcId="{C958AAD1-51A8-9544-954C-9D7868472FA4}" destId="{246996F3-DB8C-EA4D-AFB7-E42652BA4F74}"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B790DA-05C4-1D41-A697-FFE6266365BA}" type="doc">
      <dgm:prSet loTypeId="urn:microsoft.com/office/officeart/2005/8/layout/hList1" loCatId="list" qsTypeId="urn:microsoft.com/office/officeart/2005/8/quickstyle/simple1" qsCatId="simple" csTypeId="urn:microsoft.com/office/officeart/2005/8/colors/colorful1" csCatId="colorful"/>
      <dgm:spPr/>
      <dgm:t>
        <a:bodyPr/>
        <a:lstStyle/>
        <a:p>
          <a:endParaRPr lang="en-US"/>
        </a:p>
      </dgm:t>
    </dgm:pt>
    <dgm:pt modelId="{94AA89F3-B6ED-394D-A0FE-1659D3AE49CB}">
      <dgm:prSet/>
      <dgm:spPr/>
      <dgm:t>
        <a:bodyPr/>
        <a:lstStyle/>
        <a:p>
          <a:r>
            <a:rPr lang="en-US" baseline="0"/>
            <a:t>Indication for surgery</a:t>
          </a:r>
          <a:endParaRPr lang="en-US"/>
        </a:p>
      </dgm:t>
    </dgm:pt>
    <dgm:pt modelId="{CEB1A5AC-B8F1-EB4B-8931-87ADA7DF3C3E}" type="parTrans" cxnId="{E99011FF-201C-3542-BDC2-7451281F519E}">
      <dgm:prSet/>
      <dgm:spPr/>
      <dgm:t>
        <a:bodyPr/>
        <a:lstStyle/>
        <a:p>
          <a:endParaRPr lang="en-US"/>
        </a:p>
      </dgm:t>
    </dgm:pt>
    <dgm:pt modelId="{D49E1957-D94C-124D-9287-A76211A045F9}" type="sibTrans" cxnId="{E99011FF-201C-3542-BDC2-7451281F519E}">
      <dgm:prSet/>
      <dgm:spPr/>
      <dgm:t>
        <a:bodyPr/>
        <a:lstStyle/>
        <a:p>
          <a:endParaRPr lang="en-US"/>
        </a:p>
      </dgm:t>
    </dgm:pt>
    <dgm:pt modelId="{CA9BA336-5523-2C45-A514-3512A1F1FB34}">
      <dgm:prSet/>
      <dgm:spPr/>
      <dgm:t>
        <a:bodyPr/>
        <a:lstStyle/>
        <a:p>
          <a:r>
            <a:rPr lang="en-US" baseline="0"/>
            <a:t>Necessary to offer surgery</a:t>
          </a:r>
          <a:endParaRPr lang="en-US"/>
        </a:p>
      </dgm:t>
    </dgm:pt>
    <dgm:pt modelId="{FAD13825-7CCC-564D-9C43-028E58FDC1C8}" type="parTrans" cxnId="{6AFB6D2E-9B68-9C44-8083-E482922538FC}">
      <dgm:prSet/>
      <dgm:spPr/>
      <dgm:t>
        <a:bodyPr/>
        <a:lstStyle/>
        <a:p>
          <a:endParaRPr lang="en-US"/>
        </a:p>
      </dgm:t>
    </dgm:pt>
    <dgm:pt modelId="{C8076195-9D3B-BE43-BE99-7D4065DFD4F9}" type="sibTrans" cxnId="{6AFB6D2E-9B68-9C44-8083-E482922538FC}">
      <dgm:prSet/>
      <dgm:spPr/>
      <dgm:t>
        <a:bodyPr/>
        <a:lstStyle/>
        <a:p>
          <a:endParaRPr lang="en-US"/>
        </a:p>
      </dgm:t>
    </dgm:pt>
    <dgm:pt modelId="{029DAC3A-64CC-F941-9908-7AC710D19BFD}">
      <dgm:prSet/>
      <dgm:spPr/>
      <dgm:t>
        <a:bodyPr/>
        <a:lstStyle/>
        <a:p>
          <a:r>
            <a:rPr lang="en-US" baseline="0"/>
            <a:t>Patients desiring surgery which is not indicated </a:t>
          </a:r>
          <a:r>
            <a:rPr lang="en-US" baseline="0">
              <a:sym typeface="Wingdings" pitchFamily="2" charset="2"/>
            </a:rPr>
            <a:t></a:t>
          </a:r>
          <a:r>
            <a:rPr lang="en-US" baseline="0"/>
            <a:t> unnecessary malpractice risk</a:t>
          </a:r>
          <a:endParaRPr lang="en-US"/>
        </a:p>
      </dgm:t>
    </dgm:pt>
    <dgm:pt modelId="{5660E60A-A2EF-5D41-80A0-EC9B733A0F03}" type="parTrans" cxnId="{EB3075A1-142B-EA4A-8DD2-5D79DB7C896E}">
      <dgm:prSet/>
      <dgm:spPr/>
      <dgm:t>
        <a:bodyPr/>
        <a:lstStyle/>
        <a:p>
          <a:endParaRPr lang="en-US"/>
        </a:p>
      </dgm:t>
    </dgm:pt>
    <dgm:pt modelId="{DB56349B-2000-A24F-8041-DFDB3D76F2FD}" type="sibTrans" cxnId="{EB3075A1-142B-EA4A-8DD2-5D79DB7C896E}">
      <dgm:prSet/>
      <dgm:spPr/>
      <dgm:t>
        <a:bodyPr/>
        <a:lstStyle/>
        <a:p>
          <a:endParaRPr lang="en-US"/>
        </a:p>
      </dgm:t>
    </dgm:pt>
    <dgm:pt modelId="{6C0FC746-DC48-EA4E-A05D-C79C20476E63}">
      <dgm:prSet/>
      <dgm:spPr/>
      <dgm:t>
        <a:bodyPr/>
        <a:lstStyle/>
        <a:p>
          <a:r>
            <a:rPr lang="en-US" baseline="0"/>
            <a:t>Medical/Surgical history</a:t>
          </a:r>
          <a:endParaRPr lang="en-US"/>
        </a:p>
      </dgm:t>
    </dgm:pt>
    <dgm:pt modelId="{E91D5020-9B4F-3749-9B2C-31A49E24279B}" type="parTrans" cxnId="{51A05892-C7E0-3D49-8DA7-DEECA8C13680}">
      <dgm:prSet/>
      <dgm:spPr/>
      <dgm:t>
        <a:bodyPr/>
        <a:lstStyle/>
        <a:p>
          <a:endParaRPr lang="en-US"/>
        </a:p>
      </dgm:t>
    </dgm:pt>
    <dgm:pt modelId="{F3B346FF-2B1A-0D4A-A651-ADFC9E05534F}" type="sibTrans" cxnId="{51A05892-C7E0-3D49-8DA7-DEECA8C13680}">
      <dgm:prSet/>
      <dgm:spPr/>
      <dgm:t>
        <a:bodyPr/>
        <a:lstStyle/>
        <a:p>
          <a:endParaRPr lang="en-US"/>
        </a:p>
      </dgm:t>
    </dgm:pt>
    <dgm:pt modelId="{68A85306-DF67-674E-A9B9-487976F65639}">
      <dgm:prSet/>
      <dgm:spPr/>
      <dgm:t>
        <a:bodyPr/>
        <a:lstStyle/>
        <a:p>
          <a:r>
            <a:rPr lang="en-US" baseline="0"/>
            <a:t>Review with patient to ensure accuracy</a:t>
          </a:r>
          <a:endParaRPr lang="en-US"/>
        </a:p>
      </dgm:t>
    </dgm:pt>
    <dgm:pt modelId="{7381F951-D5BB-3948-82B3-70F479606A79}" type="parTrans" cxnId="{4B4B68EB-F1DB-1D45-8B1C-B5AE0CF3B21F}">
      <dgm:prSet/>
      <dgm:spPr/>
      <dgm:t>
        <a:bodyPr/>
        <a:lstStyle/>
        <a:p>
          <a:endParaRPr lang="en-US"/>
        </a:p>
      </dgm:t>
    </dgm:pt>
    <dgm:pt modelId="{55D54A71-4A3E-4C4F-94E2-43F0342F8893}" type="sibTrans" cxnId="{4B4B68EB-F1DB-1D45-8B1C-B5AE0CF3B21F}">
      <dgm:prSet/>
      <dgm:spPr/>
      <dgm:t>
        <a:bodyPr/>
        <a:lstStyle/>
        <a:p>
          <a:endParaRPr lang="en-US"/>
        </a:p>
      </dgm:t>
    </dgm:pt>
    <dgm:pt modelId="{BC967378-7C6D-6742-AB56-3A0ED278C59E}">
      <dgm:prSet/>
      <dgm:spPr/>
      <dgm:t>
        <a:bodyPr/>
        <a:lstStyle/>
        <a:p>
          <a:r>
            <a:rPr lang="en-US" baseline="0"/>
            <a:t>Diagnoses are often missing or inaccurate in E-record</a:t>
          </a:r>
          <a:endParaRPr lang="en-US"/>
        </a:p>
      </dgm:t>
    </dgm:pt>
    <dgm:pt modelId="{51D65EC4-2C78-BA4A-9BAB-060E14675292}" type="parTrans" cxnId="{B1895777-2258-5E47-BE5D-9282D5F94A75}">
      <dgm:prSet/>
      <dgm:spPr/>
      <dgm:t>
        <a:bodyPr/>
        <a:lstStyle/>
        <a:p>
          <a:endParaRPr lang="en-US"/>
        </a:p>
      </dgm:t>
    </dgm:pt>
    <dgm:pt modelId="{36C30BE4-05E6-8144-AA16-3C225D520877}" type="sibTrans" cxnId="{B1895777-2258-5E47-BE5D-9282D5F94A75}">
      <dgm:prSet/>
      <dgm:spPr/>
      <dgm:t>
        <a:bodyPr/>
        <a:lstStyle/>
        <a:p>
          <a:endParaRPr lang="en-US"/>
        </a:p>
      </dgm:t>
    </dgm:pt>
    <dgm:pt modelId="{7992B7D1-C7B7-564C-836D-4281E9429E4E}">
      <dgm:prSet/>
      <dgm:spPr/>
      <dgm:t>
        <a:bodyPr/>
        <a:lstStyle/>
        <a:p>
          <a:r>
            <a:rPr lang="en-US" b="1" u="sng" baseline="0"/>
            <a:t>Your</a:t>
          </a:r>
          <a:r>
            <a:rPr lang="en-US" baseline="0"/>
            <a:t> responsibility to ensure this is correct</a:t>
          </a:r>
          <a:endParaRPr lang="en-US"/>
        </a:p>
      </dgm:t>
    </dgm:pt>
    <dgm:pt modelId="{1315DDC1-6061-9B4C-B902-4DFFF122092D}" type="parTrans" cxnId="{25BF4421-967C-2A4A-AE71-1D5BFB0106B7}">
      <dgm:prSet/>
      <dgm:spPr/>
      <dgm:t>
        <a:bodyPr/>
        <a:lstStyle/>
        <a:p>
          <a:endParaRPr lang="en-US"/>
        </a:p>
      </dgm:t>
    </dgm:pt>
    <dgm:pt modelId="{58FA5830-4308-3E4E-958B-DFF0B255F8D4}" type="sibTrans" cxnId="{25BF4421-967C-2A4A-AE71-1D5BFB0106B7}">
      <dgm:prSet/>
      <dgm:spPr/>
      <dgm:t>
        <a:bodyPr/>
        <a:lstStyle/>
        <a:p>
          <a:endParaRPr lang="en-US"/>
        </a:p>
      </dgm:t>
    </dgm:pt>
    <dgm:pt modelId="{A68DB0C8-0D8D-DB43-B69B-3F6AF0742110}">
      <dgm:prSet/>
      <dgm:spPr/>
      <dgm:t>
        <a:bodyPr/>
        <a:lstStyle/>
        <a:p>
          <a:r>
            <a:rPr lang="en-US" baseline="0"/>
            <a:t>Identify conditions requiring preoperative work up or need for additional intra -or post-operative management</a:t>
          </a:r>
          <a:endParaRPr lang="en-US"/>
        </a:p>
      </dgm:t>
    </dgm:pt>
    <dgm:pt modelId="{0D809B01-662F-D545-B50C-53C0F3A3B01A}" type="parTrans" cxnId="{A44903FB-1811-2445-BD13-880ED9652918}">
      <dgm:prSet/>
      <dgm:spPr/>
      <dgm:t>
        <a:bodyPr/>
        <a:lstStyle/>
        <a:p>
          <a:endParaRPr lang="en-US"/>
        </a:p>
      </dgm:t>
    </dgm:pt>
    <dgm:pt modelId="{82959864-BC58-AF4F-BD11-F7004A941893}" type="sibTrans" cxnId="{A44903FB-1811-2445-BD13-880ED9652918}">
      <dgm:prSet/>
      <dgm:spPr/>
      <dgm:t>
        <a:bodyPr/>
        <a:lstStyle/>
        <a:p>
          <a:endParaRPr lang="en-US"/>
        </a:p>
      </dgm:t>
    </dgm:pt>
    <dgm:pt modelId="{431825D4-0D8B-F34D-B2D7-E6EB5C329775}">
      <dgm:prSet/>
      <dgm:spPr/>
      <dgm:t>
        <a:bodyPr/>
        <a:lstStyle/>
        <a:p>
          <a:r>
            <a:rPr lang="en-US" baseline="0"/>
            <a:t>Exercise tolerance</a:t>
          </a:r>
          <a:endParaRPr lang="en-US"/>
        </a:p>
      </dgm:t>
    </dgm:pt>
    <dgm:pt modelId="{F6A0F5CF-4FA9-4748-A071-7EFE7C2E8005}" type="parTrans" cxnId="{0EC825E4-9E92-0746-A905-DD7F0BA556EC}">
      <dgm:prSet/>
      <dgm:spPr/>
      <dgm:t>
        <a:bodyPr/>
        <a:lstStyle/>
        <a:p>
          <a:endParaRPr lang="en-US"/>
        </a:p>
      </dgm:t>
    </dgm:pt>
    <dgm:pt modelId="{D06BE5CB-7596-3746-891A-C6B4D191D872}" type="sibTrans" cxnId="{0EC825E4-9E92-0746-A905-DD7F0BA556EC}">
      <dgm:prSet/>
      <dgm:spPr/>
      <dgm:t>
        <a:bodyPr/>
        <a:lstStyle/>
        <a:p>
          <a:endParaRPr lang="en-US"/>
        </a:p>
      </dgm:t>
    </dgm:pt>
    <dgm:pt modelId="{77243C2B-249B-6349-ACD0-77733CF4A08A}" type="pres">
      <dgm:prSet presAssocID="{E5B790DA-05C4-1D41-A697-FFE6266365BA}" presName="Name0" presStyleCnt="0">
        <dgm:presLayoutVars>
          <dgm:dir/>
          <dgm:animLvl val="lvl"/>
          <dgm:resizeHandles val="exact"/>
        </dgm:presLayoutVars>
      </dgm:prSet>
      <dgm:spPr/>
    </dgm:pt>
    <dgm:pt modelId="{D93197D6-B6DE-A549-9E06-F3A74BF70EE3}" type="pres">
      <dgm:prSet presAssocID="{94AA89F3-B6ED-394D-A0FE-1659D3AE49CB}" presName="composite" presStyleCnt="0"/>
      <dgm:spPr/>
    </dgm:pt>
    <dgm:pt modelId="{C69A1B75-5758-9248-A0AF-576EE725A4EA}" type="pres">
      <dgm:prSet presAssocID="{94AA89F3-B6ED-394D-A0FE-1659D3AE49CB}" presName="parTx" presStyleLbl="alignNode1" presStyleIdx="0" presStyleCnt="2">
        <dgm:presLayoutVars>
          <dgm:chMax val="0"/>
          <dgm:chPref val="0"/>
          <dgm:bulletEnabled val="1"/>
        </dgm:presLayoutVars>
      </dgm:prSet>
      <dgm:spPr/>
    </dgm:pt>
    <dgm:pt modelId="{8E57DC54-554F-FD46-A2F7-A6EAFB3F623F}" type="pres">
      <dgm:prSet presAssocID="{94AA89F3-B6ED-394D-A0FE-1659D3AE49CB}" presName="desTx" presStyleLbl="alignAccFollowNode1" presStyleIdx="0" presStyleCnt="2">
        <dgm:presLayoutVars>
          <dgm:bulletEnabled val="1"/>
        </dgm:presLayoutVars>
      </dgm:prSet>
      <dgm:spPr/>
    </dgm:pt>
    <dgm:pt modelId="{32986A0E-CBF5-A04A-828C-758B23498B00}" type="pres">
      <dgm:prSet presAssocID="{D49E1957-D94C-124D-9287-A76211A045F9}" presName="space" presStyleCnt="0"/>
      <dgm:spPr/>
    </dgm:pt>
    <dgm:pt modelId="{16070ED6-800C-754A-9319-05C04D856338}" type="pres">
      <dgm:prSet presAssocID="{6C0FC746-DC48-EA4E-A05D-C79C20476E63}" presName="composite" presStyleCnt="0"/>
      <dgm:spPr/>
    </dgm:pt>
    <dgm:pt modelId="{7455BC3B-B0AD-E340-BE6E-8C6D0BC33D6C}" type="pres">
      <dgm:prSet presAssocID="{6C0FC746-DC48-EA4E-A05D-C79C20476E63}" presName="parTx" presStyleLbl="alignNode1" presStyleIdx="1" presStyleCnt="2">
        <dgm:presLayoutVars>
          <dgm:chMax val="0"/>
          <dgm:chPref val="0"/>
          <dgm:bulletEnabled val="1"/>
        </dgm:presLayoutVars>
      </dgm:prSet>
      <dgm:spPr/>
    </dgm:pt>
    <dgm:pt modelId="{ECBAEB07-AB12-6344-941E-79AFF98F422F}" type="pres">
      <dgm:prSet presAssocID="{6C0FC746-DC48-EA4E-A05D-C79C20476E63}" presName="desTx" presStyleLbl="alignAccFollowNode1" presStyleIdx="1" presStyleCnt="2">
        <dgm:presLayoutVars>
          <dgm:bulletEnabled val="1"/>
        </dgm:presLayoutVars>
      </dgm:prSet>
      <dgm:spPr/>
    </dgm:pt>
  </dgm:ptLst>
  <dgm:cxnLst>
    <dgm:cxn modelId="{75185D00-57C2-7D48-A763-DF4FC5DFE947}" type="presOf" srcId="{A68DB0C8-0D8D-DB43-B69B-3F6AF0742110}" destId="{ECBAEB07-AB12-6344-941E-79AFF98F422F}" srcOrd="0" destOrd="3" presId="urn:microsoft.com/office/officeart/2005/8/layout/hList1"/>
    <dgm:cxn modelId="{25BF4421-967C-2A4A-AE71-1D5BFB0106B7}" srcId="{68A85306-DF67-674E-A9B9-487976F65639}" destId="{7992B7D1-C7B7-564C-836D-4281E9429E4E}" srcOrd="1" destOrd="0" parTransId="{1315DDC1-6061-9B4C-B902-4DFFF122092D}" sibTransId="{58FA5830-4308-3E4E-958B-DFF0B255F8D4}"/>
    <dgm:cxn modelId="{1BF29624-914B-1D41-B11E-B58780EC5CEC}" type="presOf" srcId="{6C0FC746-DC48-EA4E-A05D-C79C20476E63}" destId="{7455BC3B-B0AD-E340-BE6E-8C6D0BC33D6C}" srcOrd="0" destOrd="0" presId="urn:microsoft.com/office/officeart/2005/8/layout/hList1"/>
    <dgm:cxn modelId="{130A332A-6918-7A4F-A99B-632B65C8EA77}" type="presOf" srcId="{7992B7D1-C7B7-564C-836D-4281E9429E4E}" destId="{ECBAEB07-AB12-6344-941E-79AFF98F422F}" srcOrd="0" destOrd="2" presId="urn:microsoft.com/office/officeart/2005/8/layout/hList1"/>
    <dgm:cxn modelId="{6AFB6D2E-9B68-9C44-8083-E482922538FC}" srcId="{94AA89F3-B6ED-394D-A0FE-1659D3AE49CB}" destId="{CA9BA336-5523-2C45-A514-3512A1F1FB34}" srcOrd="0" destOrd="0" parTransId="{FAD13825-7CCC-564D-9C43-028E58FDC1C8}" sibTransId="{C8076195-9D3B-BE43-BE99-7D4065DFD4F9}"/>
    <dgm:cxn modelId="{E17F2D4C-8323-ED49-BC24-4A81AEDFFE22}" type="presOf" srcId="{E5B790DA-05C4-1D41-A697-FFE6266365BA}" destId="{77243C2B-249B-6349-ACD0-77733CF4A08A}" srcOrd="0" destOrd="0" presId="urn:microsoft.com/office/officeart/2005/8/layout/hList1"/>
    <dgm:cxn modelId="{B1895777-2258-5E47-BE5D-9282D5F94A75}" srcId="{68A85306-DF67-674E-A9B9-487976F65639}" destId="{BC967378-7C6D-6742-AB56-3A0ED278C59E}" srcOrd="0" destOrd="0" parTransId="{51D65EC4-2C78-BA4A-9BAB-060E14675292}" sibTransId="{36C30BE4-05E6-8144-AA16-3C225D520877}"/>
    <dgm:cxn modelId="{51A05892-C7E0-3D49-8DA7-DEECA8C13680}" srcId="{E5B790DA-05C4-1D41-A697-FFE6266365BA}" destId="{6C0FC746-DC48-EA4E-A05D-C79C20476E63}" srcOrd="1" destOrd="0" parTransId="{E91D5020-9B4F-3749-9B2C-31A49E24279B}" sibTransId="{F3B346FF-2B1A-0D4A-A651-ADFC9E05534F}"/>
    <dgm:cxn modelId="{EB3075A1-142B-EA4A-8DD2-5D79DB7C896E}" srcId="{94AA89F3-B6ED-394D-A0FE-1659D3AE49CB}" destId="{029DAC3A-64CC-F941-9908-7AC710D19BFD}" srcOrd="1" destOrd="0" parTransId="{5660E60A-A2EF-5D41-80A0-EC9B733A0F03}" sibTransId="{DB56349B-2000-A24F-8041-DFDB3D76F2FD}"/>
    <dgm:cxn modelId="{62A5EDA4-B64A-0641-A015-A1208D49C77C}" type="presOf" srcId="{BC967378-7C6D-6742-AB56-3A0ED278C59E}" destId="{ECBAEB07-AB12-6344-941E-79AFF98F422F}" srcOrd="0" destOrd="1" presId="urn:microsoft.com/office/officeart/2005/8/layout/hList1"/>
    <dgm:cxn modelId="{1705BBD3-36CA-DA4C-B9AF-BE706C81AFE6}" type="presOf" srcId="{029DAC3A-64CC-F941-9908-7AC710D19BFD}" destId="{8E57DC54-554F-FD46-A2F7-A6EAFB3F623F}" srcOrd="0" destOrd="1" presId="urn:microsoft.com/office/officeart/2005/8/layout/hList1"/>
    <dgm:cxn modelId="{CFE149D5-4D9F-CB43-919B-96B3B23F19BD}" type="presOf" srcId="{94AA89F3-B6ED-394D-A0FE-1659D3AE49CB}" destId="{C69A1B75-5758-9248-A0AF-576EE725A4EA}" srcOrd="0" destOrd="0" presId="urn:microsoft.com/office/officeart/2005/8/layout/hList1"/>
    <dgm:cxn modelId="{255DDDD5-A2E4-0949-9E4C-334D76D06445}" type="presOf" srcId="{CA9BA336-5523-2C45-A514-3512A1F1FB34}" destId="{8E57DC54-554F-FD46-A2F7-A6EAFB3F623F}" srcOrd="0" destOrd="0" presId="urn:microsoft.com/office/officeart/2005/8/layout/hList1"/>
    <dgm:cxn modelId="{AD7A6EDD-2BEF-0348-BE71-F0802AC19150}" type="presOf" srcId="{431825D4-0D8B-F34D-B2D7-E6EB5C329775}" destId="{ECBAEB07-AB12-6344-941E-79AFF98F422F}" srcOrd="0" destOrd="4" presId="urn:microsoft.com/office/officeart/2005/8/layout/hList1"/>
    <dgm:cxn modelId="{0EC825E4-9E92-0746-A905-DD7F0BA556EC}" srcId="{6C0FC746-DC48-EA4E-A05D-C79C20476E63}" destId="{431825D4-0D8B-F34D-B2D7-E6EB5C329775}" srcOrd="2" destOrd="0" parTransId="{F6A0F5CF-4FA9-4748-A071-7EFE7C2E8005}" sibTransId="{D06BE5CB-7596-3746-891A-C6B4D191D872}"/>
    <dgm:cxn modelId="{F69532EA-C3B9-644C-82B3-BBCC9C4AB547}" type="presOf" srcId="{68A85306-DF67-674E-A9B9-487976F65639}" destId="{ECBAEB07-AB12-6344-941E-79AFF98F422F}" srcOrd="0" destOrd="0" presId="urn:microsoft.com/office/officeart/2005/8/layout/hList1"/>
    <dgm:cxn modelId="{4B4B68EB-F1DB-1D45-8B1C-B5AE0CF3B21F}" srcId="{6C0FC746-DC48-EA4E-A05D-C79C20476E63}" destId="{68A85306-DF67-674E-A9B9-487976F65639}" srcOrd="0" destOrd="0" parTransId="{7381F951-D5BB-3948-82B3-70F479606A79}" sibTransId="{55D54A71-4A3E-4C4F-94E2-43F0342F8893}"/>
    <dgm:cxn modelId="{A44903FB-1811-2445-BD13-880ED9652918}" srcId="{6C0FC746-DC48-EA4E-A05D-C79C20476E63}" destId="{A68DB0C8-0D8D-DB43-B69B-3F6AF0742110}" srcOrd="1" destOrd="0" parTransId="{0D809B01-662F-D545-B50C-53C0F3A3B01A}" sibTransId="{82959864-BC58-AF4F-BD11-F7004A941893}"/>
    <dgm:cxn modelId="{E99011FF-201C-3542-BDC2-7451281F519E}" srcId="{E5B790DA-05C4-1D41-A697-FFE6266365BA}" destId="{94AA89F3-B6ED-394D-A0FE-1659D3AE49CB}" srcOrd="0" destOrd="0" parTransId="{CEB1A5AC-B8F1-EB4B-8931-87ADA7DF3C3E}" sibTransId="{D49E1957-D94C-124D-9287-A76211A045F9}"/>
    <dgm:cxn modelId="{FB2C7111-B86E-1040-94CB-1BE30DAEC054}" type="presParOf" srcId="{77243C2B-249B-6349-ACD0-77733CF4A08A}" destId="{D93197D6-B6DE-A549-9E06-F3A74BF70EE3}" srcOrd="0" destOrd="0" presId="urn:microsoft.com/office/officeart/2005/8/layout/hList1"/>
    <dgm:cxn modelId="{0F2B7947-FFAB-4144-830A-3957063CBFDE}" type="presParOf" srcId="{D93197D6-B6DE-A549-9E06-F3A74BF70EE3}" destId="{C69A1B75-5758-9248-A0AF-576EE725A4EA}" srcOrd="0" destOrd="0" presId="urn:microsoft.com/office/officeart/2005/8/layout/hList1"/>
    <dgm:cxn modelId="{A8AD6FF2-0EF1-FA41-8871-EA5A3F3DFF00}" type="presParOf" srcId="{D93197D6-B6DE-A549-9E06-F3A74BF70EE3}" destId="{8E57DC54-554F-FD46-A2F7-A6EAFB3F623F}" srcOrd="1" destOrd="0" presId="urn:microsoft.com/office/officeart/2005/8/layout/hList1"/>
    <dgm:cxn modelId="{3C903D73-9026-BC41-8469-8AE727FA5A06}" type="presParOf" srcId="{77243C2B-249B-6349-ACD0-77733CF4A08A}" destId="{32986A0E-CBF5-A04A-828C-758B23498B00}" srcOrd="1" destOrd="0" presId="urn:microsoft.com/office/officeart/2005/8/layout/hList1"/>
    <dgm:cxn modelId="{E598C115-5BAF-594B-A50D-233F4E71C634}" type="presParOf" srcId="{77243C2B-249B-6349-ACD0-77733CF4A08A}" destId="{16070ED6-800C-754A-9319-05C04D856338}" srcOrd="2" destOrd="0" presId="urn:microsoft.com/office/officeart/2005/8/layout/hList1"/>
    <dgm:cxn modelId="{D80A38C0-C0F6-5E40-8873-251877FBB520}" type="presParOf" srcId="{16070ED6-800C-754A-9319-05C04D856338}" destId="{7455BC3B-B0AD-E340-BE6E-8C6D0BC33D6C}" srcOrd="0" destOrd="0" presId="urn:microsoft.com/office/officeart/2005/8/layout/hList1"/>
    <dgm:cxn modelId="{A63C0F64-E170-0D4A-9153-029AE4EAECBD}" type="presParOf" srcId="{16070ED6-800C-754A-9319-05C04D856338}" destId="{ECBAEB07-AB12-6344-941E-79AFF98F422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F2606B-B0A6-E747-9481-82B452D4556C}" type="doc">
      <dgm:prSet loTypeId="urn:microsoft.com/office/officeart/2005/8/layout/hList1" loCatId="icon" qsTypeId="urn:microsoft.com/office/officeart/2005/8/quickstyle/simple1" qsCatId="simple" csTypeId="urn:microsoft.com/office/officeart/2005/8/colors/colorful1" csCatId="colorful"/>
      <dgm:spPr/>
      <dgm:t>
        <a:bodyPr/>
        <a:lstStyle/>
        <a:p>
          <a:endParaRPr lang="en-US"/>
        </a:p>
      </dgm:t>
    </dgm:pt>
    <dgm:pt modelId="{CCE16F02-46A8-D547-9640-545BB222F6AA}">
      <dgm:prSet/>
      <dgm:spPr/>
      <dgm:t>
        <a:bodyPr/>
        <a:lstStyle/>
        <a:p>
          <a:r>
            <a:rPr lang="en-US" baseline="0"/>
            <a:t>Medication review</a:t>
          </a:r>
          <a:endParaRPr lang="en-US"/>
        </a:p>
      </dgm:t>
    </dgm:pt>
    <dgm:pt modelId="{0E43001C-5885-B84B-8621-35741FE879AA}" type="parTrans" cxnId="{33B99F65-CE69-B946-AC63-D9DCDDAA24DE}">
      <dgm:prSet/>
      <dgm:spPr/>
      <dgm:t>
        <a:bodyPr/>
        <a:lstStyle/>
        <a:p>
          <a:endParaRPr lang="en-US"/>
        </a:p>
      </dgm:t>
    </dgm:pt>
    <dgm:pt modelId="{6BD067E1-CA21-1C47-B27D-7429A8B5A237}" type="sibTrans" cxnId="{33B99F65-CE69-B946-AC63-D9DCDDAA24DE}">
      <dgm:prSet/>
      <dgm:spPr/>
      <dgm:t>
        <a:bodyPr/>
        <a:lstStyle/>
        <a:p>
          <a:endParaRPr lang="en-US"/>
        </a:p>
      </dgm:t>
    </dgm:pt>
    <dgm:pt modelId="{434575D2-9BE1-C342-B536-E1287428A91F}">
      <dgm:prSet/>
      <dgm:spPr/>
      <dgm:t>
        <a:bodyPr/>
        <a:lstStyle/>
        <a:p>
          <a:r>
            <a:rPr lang="en-US" baseline="0"/>
            <a:t>Suggest diagnoses patient hasn’t disclosed?</a:t>
          </a:r>
          <a:endParaRPr lang="en-US"/>
        </a:p>
      </dgm:t>
    </dgm:pt>
    <dgm:pt modelId="{73299FDE-4247-C94B-930D-E99CEDACBBB8}" type="parTrans" cxnId="{FB68D45B-BB27-974F-860D-6E6F628B53E9}">
      <dgm:prSet/>
      <dgm:spPr/>
      <dgm:t>
        <a:bodyPr/>
        <a:lstStyle/>
        <a:p>
          <a:endParaRPr lang="en-US"/>
        </a:p>
      </dgm:t>
    </dgm:pt>
    <dgm:pt modelId="{2E326858-A634-9549-95F3-F19F70C76E1C}" type="sibTrans" cxnId="{FB68D45B-BB27-974F-860D-6E6F628B53E9}">
      <dgm:prSet/>
      <dgm:spPr/>
      <dgm:t>
        <a:bodyPr/>
        <a:lstStyle/>
        <a:p>
          <a:endParaRPr lang="en-US"/>
        </a:p>
      </dgm:t>
    </dgm:pt>
    <dgm:pt modelId="{9F69617D-3202-0042-AB70-23EDEB5A209B}">
      <dgm:prSet/>
      <dgm:spPr/>
      <dgm:t>
        <a:bodyPr/>
        <a:lstStyle/>
        <a:p>
          <a:r>
            <a:rPr lang="en-US" baseline="0"/>
            <a:t>Require perioperative adjustment?</a:t>
          </a:r>
          <a:endParaRPr lang="en-US"/>
        </a:p>
      </dgm:t>
    </dgm:pt>
    <dgm:pt modelId="{7EB36F01-8186-E74D-973B-54B6784B2373}" type="parTrans" cxnId="{B9F4747B-AC9E-AB41-B315-85C4BC212134}">
      <dgm:prSet/>
      <dgm:spPr/>
      <dgm:t>
        <a:bodyPr/>
        <a:lstStyle/>
        <a:p>
          <a:endParaRPr lang="en-US"/>
        </a:p>
      </dgm:t>
    </dgm:pt>
    <dgm:pt modelId="{60DA463C-21FA-8C46-A027-C845F5648726}" type="sibTrans" cxnId="{B9F4747B-AC9E-AB41-B315-85C4BC212134}">
      <dgm:prSet/>
      <dgm:spPr/>
      <dgm:t>
        <a:bodyPr/>
        <a:lstStyle/>
        <a:p>
          <a:endParaRPr lang="en-US"/>
        </a:p>
      </dgm:t>
    </dgm:pt>
    <dgm:pt modelId="{2FEBA87E-4787-6647-87FB-C6190FEAD306}">
      <dgm:prSet/>
      <dgm:spPr/>
      <dgm:t>
        <a:bodyPr/>
        <a:lstStyle/>
        <a:p>
          <a:r>
            <a:rPr lang="en-US" baseline="0"/>
            <a:t>Increase risk of complications?</a:t>
          </a:r>
          <a:endParaRPr lang="en-US"/>
        </a:p>
      </dgm:t>
    </dgm:pt>
    <dgm:pt modelId="{7D311E5B-92D6-5043-AC8D-74EE01091590}" type="parTrans" cxnId="{7D24DE30-5622-3A4D-8B87-9A4475457B68}">
      <dgm:prSet/>
      <dgm:spPr/>
      <dgm:t>
        <a:bodyPr/>
        <a:lstStyle/>
        <a:p>
          <a:endParaRPr lang="en-US"/>
        </a:p>
      </dgm:t>
    </dgm:pt>
    <dgm:pt modelId="{1197FCB3-174B-D540-A5A5-D2B3C08D2EDE}" type="sibTrans" cxnId="{7D24DE30-5622-3A4D-8B87-9A4475457B68}">
      <dgm:prSet/>
      <dgm:spPr/>
      <dgm:t>
        <a:bodyPr/>
        <a:lstStyle/>
        <a:p>
          <a:endParaRPr lang="en-US"/>
        </a:p>
      </dgm:t>
    </dgm:pt>
    <dgm:pt modelId="{06E86396-4377-D64E-AD11-E41420561339}">
      <dgm:prSet/>
      <dgm:spPr/>
      <dgm:t>
        <a:bodyPr/>
        <a:lstStyle/>
        <a:p>
          <a:r>
            <a:rPr lang="en-US" baseline="0"/>
            <a:t>Laboratory/Imaging evaluation</a:t>
          </a:r>
          <a:endParaRPr lang="en-US"/>
        </a:p>
      </dgm:t>
    </dgm:pt>
    <dgm:pt modelId="{7085576A-E1A6-C445-A4EF-09D6A9B35D44}" type="parTrans" cxnId="{1D83C572-C399-924E-9B89-F8D3F7E6ED6E}">
      <dgm:prSet/>
      <dgm:spPr/>
      <dgm:t>
        <a:bodyPr/>
        <a:lstStyle/>
        <a:p>
          <a:endParaRPr lang="en-US"/>
        </a:p>
      </dgm:t>
    </dgm:pt>
    <dgm:pt modelId="{18D371EA-1F8F-E14F-BDDC-25B7A2376F2A}" type="sibTrans" cxnId="{1D83C572-C399-924E-9B89-F8D3F7E6ED6E}">
      <dgm:prSet/>
      <dgm:spPr/>
      <dgm:t>
        <a:bodyPr/>
        <a:lstStyle/>
        <a:p>
          <a:endParaRPr lang="en-US"/>
        </a:p>
      </dgm:t>
    </dgm:pt>
    <dgm:pt modelId="{7E115A9C-FEA2-C040-8B2C-0AC0ABFEC273}">
      <dgm:prSet/>
      <dgm:spPr/>
      <dgm:t>
        <a:bodyPr/>
        <a:lstStyle/>
        <a:p>
          <a:r>
            <a:rPr lang="en-US" baseline="0"/>
            <a:t>Detect issues prior to immediate preoperative time frame</a:t>
          </a:r>
          <a:endParaRPr lang="en-US"/>
        </a:p>
      </dgm:t>
    </dgm:pt>
    <dgm:pt modelId="{72F4B66A-7BFC-AB4B-97FC-B45A59B77060}" type="parTrans" cxnId="{B9CE3961-9FF5-0B4F-8557-D4C0B1725AB4}">
      <dgm:prSet/>
      <dgm:spPr/>
      <dgm:t>
        <a:bodyPr/>
        <a:lstStyle/>
        <a:p>
          <a:endParaRPr lang="en-US"/>
        </a:p>
      </dgm:t>
    </dgm:pt>
    <dgm:pt modelId="{2C9942C2-4342-3742-A082-CE23D47B3933}" type="sibTrans" cxnId="{B9CE3961-9FF5-0B4F-8557-D4C0B1725AB4}">
      <dgm:prSet/>
      <dgm:spPr/>
      <dgm:t>
        <a:bodyPr/>
        <a:lstStyle/>
        <a:p>
          <a:endParaRPr lang="en-US"/>
        </a:p>
      </dgm:t>
    </dgm:pt>
    <dgm:pt modelId="{7F9656B0-53B1-644A-9174-779079DE36B9}">
      <dgm:prSet/>
      <dgm:spPr/>
      <dgm:t>
        <a:bodyPr/>
        <a:lstStyle/>
        <a:p>
          <a:r>
            <a:rPr lang="en-US" baseline="0"/>
            <a:t>Diabetic control, severe anemia etc</a:t>
          </a:r>
          <a:endParaRPr lang="en-US"/>
        </a:p>
      </dgm:t>
    </dgm:pt>
    <dgm:pt modelId="{20F83518-1C81-8E42-BCF9-4858EA91614C}" type="parTrans" cxnId="{06DEBB94-1F84-1742-995B-4A83853E42A6}">
      <dgm:prSet/>
      <dgm:spPr/>
      <dgm:t>
        <a:bodyPr/>
        <a:lstStyle/>
        <a:p>
          <a:endParaRPr lang="en-US"/>
        </a:p>
      </dgm:t>
    </dgm:pt>
    <dgm:pt modelId="{3C6603A6-6FF8-8346-9E4B-84CCA90EDEE4}" type="sibTrans" cxnId="{06DEBB94-1F84-1742-995B-4A83853E42A6}">
      <dgm:prSet/>
      <dgm:spPr/>
      <dgm:t>
        <a:bodyPr/>
        <a:lstStyle/>
        <a:p>
          <a:endParaRPr lang="en-US"/>
        </a:p>
      </dgm:t>
    </dgm:pt>
    <dgm:pt modelId="{3CA22186-7762-C547-8EF6-750006C7248E}">
      <dgm:prSet/>
      <dgm:spPr/>
      <dgm:t>
        <a:bodyPr/>
        <a:lstStyle/>
        <a:p>
          <a:r>
            <a:rPr lang="en-US" baseline="0"/>
            <a:t>Gather further information to guide decision making</a:t>
          </a:r>
          <a:endParaRPr lang="en-US"/>
        </a:p>
      </dgm:t>
    </dgm:pt>
    <dgm:pt modelId="{55A23FCC-E89C-0947-B9EE-AE9405F25094}" type="parTrans" cxnId="{7808859A-0ED5-5544-A6F0-14C1AEB91C0F}">
      <dgm:prSet/>
      <dgm:spPr/>
      <dgm:t>
        <a:bodyPr/>
        <a:lstStyle/>
        <a:p>
          <a:endParaRPr lang="en-US"/>
        </a:p>
      </dgm:t>
    </dgm:pt>
    <dgm:pt modelId="{5D9CA4E3-ED31-1848-B94C-28C06CD8563A}" type="sibTrans" cxnId="{7808859A-0ED5-5544-A6F0-14C1AEB91C0F}">
      <dgm:prSet/>
      <dgm:spPr/>
      <dgm:t>
        <a:bodyPr/>
        <a:lstStyle/>
        <a:p>
          <a:endParaRPr lang="en-US"/>
        </a:p>
      </dgm:t>
    </dgm:pt>
    <dgm:pt modelId="{5BD18359-DBF3-3341-BD38-FD268F698CDD}">
      <dgm:prSet/>
      <dgm:spPr/>
      <dgm:t>
        <a:bodyPr/>
        <a:lstStyle/>
        <a:p>
          <a:r>
            <a:rPr lang="en-US" baseline="0"/>
            <a:t>Procedural selection</a:t>
          </a:r>
          <a:endParaRPr lang="en-US"/>
        </a:p>
      </dgm:t>
    </dgm:pt>
    <dgm:pt modelId="{69D40321-3D78-1240-9934-EF7E8AB86229}" type="parTrans" cxnId="{B80616C1-AC4E-9547-B6CE-E8DE87CA4C4E}">
      <dgm:prSet/>
      <dgm:spPr/>
      <dgm:t>
        <a:bodyPr/>
        <a:lstStyle/>
        <a:p>
          <a:endParaRPr lang="en-US"/>
        </a:p>
      </dgm:t>
    </dgm:pt>
    <dgm:pt modelId="{A14A10A9-5C73-F043-A6E3-7399B33F8AEE}" type="sibTrans" cxnId="{B80616C1-AC4E-9547-B6CE-E8DE87CA4C4E}">
      <dgm:prSet/>
      <dgm:spPr/>
      <dgm:t>
        <a:bodyPr/>
        <a:lstStyle/>
        <a:p>
          <a:endParaRPr lang="en-US"/>
        </a:p>
      </dgm:t>
    </dgm:pt>
    <dgm:pt modelId="{CC3A73D1-1C6B-2A43-A1C2-787A87C30AA6}">
      <dgm:prSet/>
      <dgm:spPr/>
      <dgm:t>
        <a:bodyPr/>
        <a:lstStyle/>
        <a:p>
          <a:r>
            <a:rPr lang="en-US" baseline="0"/>
            <a:t>Determine best route of procedure </a:t>
          </a:r>
          <a:endParaRPr lang="en-US"/>
        </a:p>
      </dgm:t>
    </dgm:pt>
    <dgm:pt modelId="{2616D8D2-D42A-5D4A-B28E-81337F12F517}" type="parTrans" cxnId="{F23FAC67-8475-704B-B0FC-FC26E4FE93AC}">
      <dgm:prSet/>
      <dgm:spPr/>
      <dgm:t>
        <a:bodyPr/>
        <a:lstStyle/>
        <a:p>
          <a:endParaRPr lang="en-US"/>
        </a:p>
      </dgm:t>
    </dgm:pt>
    <dgm:pt modelId="{B24E3CD9-CC27-414E-91A2-AF462D36561D}" type="sibTrans" cxnId="{F23FAC67-8475-704B-B0FC-FC26E4FE93AC}">
      <dgm:prSet/>
      <dgm:spPr/>
      <dgm:t>
        <a:bodyPr/>
        <a:lstStyle/>
        <a:p>
          <a:endParaRPr lang="en-US"/>
        </a:p>
      </dgm:t>
    </dgm:pt>
    <dgm:pt modelId="{22282CAF-BFDE-8E4C-8BD0-974FD50157F9}" type="pres">
      <dgm:prSet presAssocID="{35F2606B-B0A6-E747-9481-82B452D4556C}" presName="Name0" presStyleCnt="0">
        <dgm:presLayoutVars>
          <dgm:dir/>
          <dgm:animLvl val="lvl"/>
          <dgm:resizeHandles val="exact"/>
        </dgm:presLayoutVars>
      </dgm:prSet>
      <dgm:spPr/>
    </dgm:pt>
    <dgm:pt modelId="{9482AF23-6AB0-874B-8F9B-09601BC47F88}" type="pres">
      <dgm:prSet presAssocID="{CCE16F02-46A8-D547-9640-545BB222F6AA}" presName="composite" presStyleCnt="0"/>
      <dgm:spPr/>
    </dgm:pt>
    <dgm:pt modelId="{88CED2C0-5658-1241-822A-1E8ECF52D7A1}" type="pres">
      <dgm:prSet presAssocID="{CCE16F02-46A8-D547-9640-545BB222F6AA}" presName="parTx" presStyleLbl="alignNode1" presStyleIdx="0" presStyleCnt="3">
        <dgm:presLayoutVars>
          <dgm:chMax val="0"/>
          <dgm:chPref val="0"/>
          <dgm:bulletEnabled val="1"/>
        </dgm:presLayoutVars>
      </dgm:prSet>
      <dgm:spPr/>
    </dgm:pt>
    <dgm:pt modelId="{7079F1AA-B42B-DD47-BA6A-5F2A61EBD6E7}" type="pres">
      <dgm:prSet presAssocID="{CCE16F02-46A8-D547-9640-545BB222F6AA}" presName="desTx" presStyleLbl="alignAccFollowNode1" presStyleIdx="0" presStyleCnt="3">
        <dgm:presLayoutVars>
          <dgm:bulletEnabled val="1"/>
        </dgm:presLayoutVars>
      </dgm:prSet>
      <dgm:spPr/>
    </dgm:pt>
    <dgm:pt modelId="{467DE709-68DD-D247-9F57-222C91D1047C}" type="pres">
      <dgm:prSet presAssocID="{6BD067E1-CA21-1C47-B27D-7429A8B5A237}" presName="space" presStyleCnt="0"/>
      <dgm:spPr/>
    </dgm:pt>
    <dgm:pt modelId="{742D1266-86E2-DC49-9294-22CDCEEC12A6}" type="pres">
      <dgm:prSet presAssocID="{06E86396-4377-D64E-AD11-E41420561339}" presName="composite" presStyleCnt="0"/>
      <dgm:spPr/>
    </dgm:pt>
    <dgm:pt modelId="{4474FF36-7BBA-AB47-A391-41AAB6C539D2}" type="pres">
      <dgm:prSet presAssocID="{06E86396-4377-D64E-AD11-E41420561339}" presName="parTx" presStyleLbl="alignNode1" presStyleIdx="1" presStyleCnt="3">
        <dgm:presLayoutVars>
          <dgm:chMax val="0"/>
          <dgm:chPref val="0"/>
          <dgm:bulletEnabled val="1"/>
        </dgm:presLayoutVars>
      </dgm:prSet>
      <dgm:spPr/>
    </dgm:pt>
    <dgm:pt modelId="{359B7C91-AFFB-824B-B5F0-40DA34210FB3}" type="pres">
      <dgm:prSet presAssocID="{06E86396-4377-D64E-AD11-E41420561339}" presName="desTx" presStyleLbl="alignAccFollowNode1" presStyleIdx="1" presStyleCnt="3">
        <dgm:presLayoutVars>
          <dgm:bulletEnabled val="1"/>
        </dgm:presLayoutVars>
      </dgm:prSet>
      <dgm:spPr/>
    </dgm:pt>
    <dgm:pt modelId="{7FC2053B-2D72-B44C-A19D-215D942DF6F7}" type="pres">
      <dgm:prSet presAssocID="{18D371EA-1F8F-E14F-BDDC-25B7A2376F2A}" presName="space" presStyleCnt="0"/>
      <dgm:spPr/>
    </dgm:pt>
    <dgm:pt modelId="{814F0FFD-7B3B-D645-88E0-4F1CF1A4CC59}" type="pres">
      <dgm:prSet presAssocID="{5BD18359-DBF3-3341-BD38-FD268F698CDD}" presName="composite" presStyleCnt="0"/>
      <dgm:spPr/>
    </dgm:pt>
    <dgm:pt modelId="{1CF4CAFE-9C20-1C40-BD01-26E463640BE9}" type="pres">
      <dgm:prSet presAssocID="{5BD18359-DBF3-3341-BD38-FD268F698CDD}" presName="parTx" presStyleLbl="alignNode1" presStyleIdx="2" presStyleCnt="3">
        <dgm:presLayoutVars>
          <dgm:chMax val="0"/>
          <dgm:chPref val="0"/>
          <dgm:bulletEnabled val="1"/>
        </dgm:presLayoutVars>
      </dgm:prSet>
      <dgm:spPr/>
    </dgm:pt>
    <dgm:pt modelId="{623C48DE-C41F-B74E-8AD4-F40EA417CC40}" type="pres">
      <dgm:prSet presAssocID="{5BD18359-DBF3-3341-BD38-FD268F698CDD}" presName="desTx" presStyleLbl="alignAccFollowNode1" presStyleIdx="2" presStyleCnt="3">
        <dgm:presLayoutVars>
          <dgm:bulletEnabled val="1"/>
        </dgm:presLayoutVars>
      </dgm:prSet>
      <dgm:spPr/>
    </dgm:pt>
  </dgm:ptLst>
  <dgm:cxnLst>
    <dgm:cxn modelId="{7D24DE30-5622-3A4D-8B87-9A4475457B68}" srcId="{CCE16F02-46A8-D547-9640-545BB222F6AA}" destId="{2FEBA87E-4787-6647-87FB-C6190FEAD306}" srcOrd="2" destOrd="0" parTransId="{7D311E5B-92D6-5043-AC8D-74EE01091590}" sibTransId="{1197FCB3-174B-D540-A5A5-D2B3C08D2EDE}"/>
    <dgm:cxn modelId="{F6F8B532-B1CD-CE45-84AB-23F1B1800EAF}" type="presOf" srcId="{3CA22186-7762-C547-8EF6-750006C7248E}" destId="{359B7C91-AFFB-824B-B5F0-40DA34210FB3}" srcOrd="0" destOrd="2" presId="urn:microsoft.com/office/officeart/2005/8/layout/hList1"/>
    <dgm:cxn modelId="{4B0B2351-8F09-5547-A8AC-B17AE19B8BC8}" type="presOf" srcId="{CC3A73D1-1C6B-2A43-A1C2-787A87C30AA6}" destId="{623C48DE-C41F-B74E-8AD4-F40EA417CC40}" srcOrd="0" destOrd="0" presId="urn:microsoft.com/office/officeart/2005/8/layout/hList1"/>
    <dgm:cxn modelId="{FB68D45B-BB27-974F-860D-6E6F628B53E9}" srcId="{CCE16F02-46A8-D547-9640-545BB222F6AA}" destId="{434575D2-9BE1-C342-B536-E1287428A91F}" srcOrd="0" destOrd="0" parTransId="{73299FDE-4247-C94B-930D-E99CEDACBBB8}" sibTransId="{2E326858-A634-9549-95F3-F19F70C76E1C}"/>
    <dgm:cxn modelId="{6F85D05E-ADB8-A14F-9ADD-8B16D952EDE3}" type="presOf" srcId="{CCE16F02-46A8-D547-9640-545BB222F6AA}" destId="{88CED2C0-5658-1241-822A-1E8ECF52D7A1}" srcOrd="0" destOrd="0" presId="urn:microsoft.com/office/officeart/2005/8/layout/hList1"/>
    <dgm:cxn modelId="{B9CE3961-9FF5-0B4F-8557-D4C0B1725AB4}" srcId="{06E86396-4377-D64E-AD11-E41420561339}" destId="{7E115A9C-FEA2-C040-8B2C-0AC0ABFEC273}" srcOrd="0" destOrd="0" parTransId="{72F4B66A-7BFC-AB4B-97FC-B45A59B77060}" sibTransId="{2C9942C2-4342-3742-A082-CE23D47B3933}"/>
    <dgm:cxn modelId="{33B99F65-CE69-B946-AC63-D9DCDDAA24DE}" srcId="{35F2606B-B0A6-E747-9481-82B452D4556C}" destId="{CCE16F02-46A8-D547-9640-545BB222F6AA}" srcOrd="0" destOrd="0" parTransId="{0E43001C-5885-B84B-8621-35741FE879AA}" sibTransId="{6BD067E1-CA21-1C47-B27D-7429A8B5A237}"/>
    <dgm:cxn modelId="{22463666-827E-714A-8F79-0F9957B693C1}" type="presOf" srcId="{2FEBA87E-4787-6647-87FB-C6190FEAD306}" destId="{7079F1AA-B42B-DD47-BA6A-5F2A61EBD6E7}" srcOrd="0" destOrd="2" presId="urn:microsoft.com/office/officeart/2005/8/layout/hList1"/>
    <dgm:cxn modelId="{F23FAC67-8475-704B-B0FC-FC26E4FE93AC}" srcId="{5BD18359-DBF3-3341-BD38-FD268F698CDD}" destId="{CC3A73D1-1C6B-2A43-A1C2-787A87C30AA6}" srcOrd="0" destOrd="0" parTransId="{2616D8D2-D42A-5D4A-B28E-81337F12F517}" sibTransId="{B24E3CD9-CC27-414E-91A2-AF462D36561D}"/>
    <dgm:cxn modelId="{1D83C572-C399-924E-9B89-F8D3F7E6ED6E}" srcId="{35F2606B-B0A6-E747-9481-82B452D4556C}" destId="{06E86396-4377-D64E-AD11-E41420561339}" srcOrd="1" destOrd="0" parTransId="{7085576A-E1A6-C445-A4EF-09D6A9B35D44}" sibTransId="{18D371EA-1F8F-E14F-BDDC-25B7A2376F2A}"/>
    <dgm:cxn modelId="{B9F4747B-AC9E-AB41-B315-85C4BC212134}" srcId="{CCE16F02-46A8-D547-9640-545BB222F6AA}" destId="{9F69617D-3202-0042-AB70-23EDEB5A209B}" srcOrd="1" destOrd="0" parTransId="{7EB36F01-8186-E74D-973B-54B6784B2373}" sibTransId="{60DA463C-21FA-8C46-A027-C845F5648726}"/>
    <dgm:cxn modelId="{24E9747C-9D53-B84B-A96E-6E6CE5F1D64E}" type="presOf" srcId="{5BD18359-DBF3-3341-BD38-FD268F698CDD}" destId="{1CF4CAFE-9C20-1C40-BD01-26E463640BE9}" srcOrd="0" destOrd="0" presId="urn:microsoft.com/office/officeart/2005/8/layout/hList1"/>
    <dgm:cxn modelId="{AFF6397E-1CF3-5543-8A3E-164CFBCDB595}" type="presOf" srcId="{7F9656B0-53B1-644A-9174-779079DE36B9}" destId="{359B7C91-AFFB-824B-B5F0-40DA34210FB3}" srcOrd="0" destOrd="1" presId="urn:microsoft.com/office/officeart/2005/8/layout/hList1"/>
    <dgm:cxn modelId="{E326D093-16D2-3940-BA8E-51D65ED874AF}" type="presOf" srcId="{434575D2-9BE1-C342-B536-E1287428A91F}" destId="{7079F1AA-B42B-DD47-BA6A-5F2A61EBD6E7}" srcOrd="0" destOrd="0" presId="urn:microsoft.com/office/officeart/2005/8/layout/hList1"/>
    <dgm:cxn modelId="{06DEBB94-1F84-1742-995B-4A83853E42A6}" srcId="{06E86396-4377-D64E-AD11-E41420561339}" destId="{7F9656B0-53B1-644A-9174-779079DE36B9}" srcOrd="1" destOrd="0" parTransId="{20F83518-1C81-8E42-BCF9-4858EA91614C}" sibTransId="{3C6603A6-6FF8-8346-9E4B-84CCA90EDEE4}"/>
    <dgm:cxn modelId="{7808859A-0ED5-5544-A6F0-14C1AEB91C0F}" srcId="{06E86396-4377-D64E-AD11-E41420561339}" destId="{3CA22186-7762-C547-8EF6-750006C7248E}" srcOrd="2" destOrd="0" parTransId="{55A23FCC-E89C-0947-B9EE-AE9405F25094}" sibTransId="{5D9CA4E3-ED31-1848-B94C-28C06CD8563A}"/>
    <dgm:cxn modelId="{D5D81D9F-6C63-6840-8C6D-931000D63873}" type="presOf" srcId="{9F69617D-3202-0042-AB70-23EDEB5A209B}" destId="{7079F1AA-B42B-DD47-BA6A-5F2A61EBD6E7}" srcOrd="0" destOrd="1" presId="urn:microsoft.com/office/officeart/2005/8/layout/hList1"/>
    <dgm:cxn modelId="{B80616C1-AC4E-9547-B6CE-E8DE87CA4C4E}" srcId="{35F2606B-B0A6-E747-9481-82B452D4556C}" destId="{5BD18359-DBF3-3341-BD38-FD268F698CDD}" srcOrd="2" destOrd="0" parTransId="{69D40321-3D78-1240-9934-EF7E8AB86229}" sibTransId="{A14A10A9-5C73-F043-A6E3-7399B33F8AEE}"/>
    <dgm:cxn modelId="{DAD70EDC-42C5-EF42-9324-1A10911E059E}" type="presOf" srcId="{06E86396-4377-D64E-AD11-E41420561339}" destId="{4474FF36-7BBA-AB47-A391-41AAB6C539D2}" srcOrd="0" destOrd="0" presId="urn:microsoft.com/office/officeart/2005/8/layout/hList1"/>
    <dgm:cxn modelId="{B53A53EC-0CA4-6A46-A721-23FC152D77E0}" type="presOf" srcId="{7E115A9C-FEA2-C040-8B2C-0AC0ABFEC273}" destId="{359B7C91-AFFB-824B-B5F0-40DA34210FB3}" srcOrd="0" destOrd="0" presId="urn:microsoft.com/office/officeart/2005/8/layout/hList1"/>
    <dgm:cxn modelId="{E4FEB4F4-8235-6349-BFEC-75A229EB7693}" type="presOf" srcId="{35F2606B-B0A6-E747-9481-82B452D4556C}" destId="{22282CAF-BFDE-8E4C-8BD0-974FD50157F9}" srcOrd="0" destOrd="0" presId="urn:microsoft.com/office/officeart/2005/8/layout/hList1"/>
    <dgm:cxn modelId="{574EEB7E-1268-4046-AF65-2713EC8D87A4}" type="presParOf" srcId="{22282CAF-BFDE-8E4C-8BD0-974FD50157F9}" destId="{9482AF23-6AB0-874B-8F9B-09601BC47F88}" srcOrd="0" destOrd="0" presId="urn:microsoft.com/office/officeart/2005/8/layout/hList1"/>
    <dgm:cxn modelId="{1D9FE6CD-694E-4E47-9EBF-337A2097165B}" type="presParOf" srcId="{9482AF23-6AB0-874B-8F9B-09601BC47F88}" destId="{88CED2C0-5658-1241-822A-1E8ECF52D7A1}" srcOrd="0" destOrd="0" presId="urn:microsoft.com/office/officeart/2005/8/layout/hList1"/>
    <dgm:cxn modelId="{D0DD1634-50DC-6545-A04C-1E89CF8D0257}" type="presParOf" srcId="{9482AF23-6AB0-874B-8F9B-09601BC47F88}" destId="{7079F1AA-B42B-DD47-BA6A-5F2A61EBD6E7}" srcOrd="1" destOrd="0" presId="urn:microsoft.com/office/officeart/2005/8/layout/hList1"/>
    <dgm:cxn modelId="{94E8EAAB-F4CD-CD4D-82AD-CD84082458BC}" type="presParOf" srcId="{22282CAF-BFDE-8E4C-8BD0-974FD50157F9}" destId="{467DE709-68DD-D247-9F57-222C91D1047C}" srcOrd="1" destOrd="0" presId="urn:microsoft.com/office/officeart/2005/8/layout/hList1"/>
    <dgm:cxn modelId="{D1765EC2-F179-5746-B659-6E0D55148EBA}" type="presParOf" srcId="{22282CAF-BFDE-8E4C-8BD0-974FD50157F9}" destId="{742D1266-86E2-DC49-9294-22CDCEEC12A6}" srcOrd="2" destOrd="0" presId="urn:microsoft.com/office/officeart/2005/8/layout/hList1"/>
    <dgm:cxn modelId="{D9965A15-C266-CB4A-9804-5B56CC13DFD4}" type="presParOf" srcId="{742D1266-86E2-DC49-9294-22CDCEEC12A6}" destId="{4474FF36-7BBA-AB47-A391-41AAB6C539D2}" srcOrd="0" destOrd="0" presId="urn:microsoft.com/office/officeart/2005/8/layout/hList1"/>
    <dgm:cxn modelId="{C2AB8AB9-C0C8-8349-AE62-980516956C35}" type="presParOf" srcId="{742D1266-86E2-DC49-9294-22CDCEEC12A6}" destId="{359B7C91-AFFB-824B-B5F0-40DA34210FB3}" srcOrd="1" destOrd="0" presId="urn:microsoft.com/office/officeart/2005/8/layout/hList1"/>
    <dgm:cxn modelId="{1640BEA0-E4C5-DB4C-8B24-5B35D7EFA970}" type="presParOf" srcId="{22282CAF-BFDE-8E4C-8BD0-974FD50157F9}" destId="{7FC2053B-2D72-B44C-A19D-215D942DF6F7}" srcOrd="3" destOrd="0" presId="urn:microsoft.com/office/officeart/2005/8/layout/hList1"/>
    <dgm:cxn modelId="{DA2F2E21-FE11-4148-B1FA-A037CACD78D4}" type="presParOf" srcId="{22282CAF-BFDE-8E4C-8BD0-974FD50157F9}" destId="{814F0FFD-7B3B-D645-88E0-4F1CF1A4CC59}" srcOrd="4" destOrd="0" presId="urn:microsoft.com/office/officeart/2005/8/layout/hList1"/>
    <dgm:cxn modelId="{779A9870-6301-634F-8CC3-96AE0805C5D4}" type="presParOf" srcId="{814F0FFD-7B3B-D645-88E0-4F1CF1A4CC59}" destId="{1CF4CAFE-9C20-1C40-BD01-26E463640BE9}" srcOrd="0" destOrd="0" presId="urn:microsoft.com/office/officeart/2005/8/layout/hList1"/>
    <dgm:cxn modelId="{5EF3484E-8494-D04B-AD93-4A6A38CD9FCF}" type="presParOf" srcId="{814F0FFD-7B3B-D645-88E0-4F1CF1A4CC59}" destId="{623C48DE-C41F-B74E-8AD4-F40EA417CC4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A2B2EB-F625-9E4F-9785-9C638D91A41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E7600F7-DBF0-014F-B1E3-2761B81FE822}">
      <dgm:prSet/>
      <dgm:spPr/>
      <dgm:t>
        <a:bodyPr/>
        <a:lstStyle/>
        <a:p>
          <a:r>
            <a:rPr lang="en-US" baseline="0" dirty="0"/>
            <a:t>Education</a:t>
          </a:r>
          <a:endParaRPr lang="en-US" dirty="0"/>
        </a:p>
      </dgm:t>
    </dgm:pt>
    <dgm:pt modelId="{82E82C64-9AB8-5D42-93CC-0EE4FE9EF794}" type="parTrans" cxnId="{06329979-2A31-8B40-97F4-154DE781EBCE}">
      <dgm:prSet/>
      <dgm:spPr/>
      <dgm:t>
        <a:bodyPr/>
        <a:lstStyle/>
        <a:p>
          <a:endParaRPr lang="en-US"/>
        </a:p>
      </dgm:t>
    </dgm:pt>
    <dgm:pt modelId="{806B2C18-A301-1B4D-ABD3-290E6F51F68D}" type="sibTrans" cxnId="{06329979-2A31-8B40-97F4-154DE781EBCE}">
      <dgm:prSet/>
      <dgm:spPr/>
      <dgm:t>
        <a:bodyPr/>
        <a:lstStyle/>
        <a:p>
          <a:endParaRPr lang="en-US"/>
        </a:p>
      </dgm:t>
    </dgm:pt>
    <dgm:pt modelId="{F05D472F-9247-6D45-9C79-5ABF2B73C565}">
      <dgm:prSet/>
      <dgm:spPr/>
      <dgm:t>
        <a:bodyPr/>
        <a:lstStyle/>
        <a:p>
          <a:r>
            <a:rPr lang="en-US" baseline="0" dirty="0"/>
            <a:t>Preoperative expectations</a:t>
          </a:r>
          <a:endParaRPr lang="en-US" dirty="0"/>
        </a:p>
      </dgm:t>
    </dgm:pt>
    <dgm:pt modelId="{7E9127BC-CB11-CE4C-9AF0-495FE57BB710}" type="parTrans" cxnId="{24092A31-FFA1-CD4F-A8B7-14928E43CAA3}">
      <dgm:prSet/>
      <dgm:spPr/>
      <dgm:t>
        <a:bodyPr/>
        <a:lstStyle/>
        <a:p>
          <a:endParaRPr lang="en-US"/>
        </a:p>
      </dgm:t>
    </dgm:pt>
    <dgm:pt modelId="{CA43D175-4449-EE43-BE41-5D111769C911}" type="sibTrans" cxnId="{24092A31-FFA1-CD4F-A8B7-14928E43CAA3}">
      <dgm:prSet/>
      <dgm:spPr/>
      <dgm:t>
        <a:bodyPr/>
        <a:lstStyle/>
        <a:p>
          <a:endParaRPr lang="en-US"/>
        </a:p>
      </dgm:t>
    </dgm:pt>
    <dgm:pt modelId="{13B17B64-7CE7-C449-96D2-A1B79DB9E579}">
      <dgm:prSet/>
      <dgm:spPr/>
      <dgm:t>
        <a:bodyPr/>
        <a:lstStyle/>
        <a:p>
          <a:r>
            <a:rPr lang="en-US" baseline="0" dirty="0"/>
            <a:t>Nutrition instructions</a:t>
          </a:r>
          <a:endParaRPr lang="en-US" dirty="0"/>
        </a:p>
      </dgm:t>
    </dgm:pt>
    <dgm:pt modelId="{019C5493-50BA-F646-9C93-455120577FC9}" type="parTrans" cxnId="{09777542-EE51-144F-8502-78C8A3685F84}">
      <dgm:prSet/>
      <dgm:spPr/>
      <dgm:t>
        <a:bodyPr/>
        <a:lstStyle/>
        <a:p>
          <a:endParaRPr lang="en-US"/>
        </a:p>
      </dgm:t>
    </dgm:pt>
    <dgm:pt modelId="{376F3FCF-13DC-684A-BB35-639D48420C16}" type="sibTrans" cxnId="{09777542-EE51-144F-8502-78C8A3685F84}">
      <dgm:prSet/>
      <dgm:spPr/>
      <dgm:t>
        <a:bodyPr/>
        <a:lstStyle/>
        <a:p>
          <a:endParaRPr lang="en-US"/>
        </a:p>
      </dgm:t>
    </dgm:pt>
    <dgm:pt modelId="{154BACC9-28A5-2940-A674-00FFB9C36BED}">
      <dgm:prSet/>
      <dgm:spPr/>
      <dgm:t>
        <a:bodyPr/>
        <a:lstStyle/>
        <a:p>
          <a:r>
            <a:rPr lang="en-US" baseline="0" dirty="0"/>
            <a:t>Prophylactic pain management plans</a:t>
          </a:r>
          <a:endParaRPr lang="en-US" dirty="0"/>
        </a:p>
      </dgm:t>
    </dgm:pt>
    <dgm:pt modelId="{DB754A0C-9985-BC4A-B6E7-EDE7C7504611}" type="parTrans" cxnId="{0F2E9A6C-E550-214A-8CD0-3D0108BB13A6}">
      <dgm:prSet/>
      <dgm:spPr/>
      <dgm:t>
        <a:bodyPr/>
        <a:lstStyle/>
        <a:p>
          <a:endParaRPr lang="en-US"/>
        </a:p>
      </dgm:t>
    </dgm:pt>
    <dgm:pt modelId="{F7772281-514F-4643-A89A-5D8D5FB493C3}" type="sibTrans" cxnId="{0F2E9A6C-E550-214A-8CD0-3D0108BB13A6}">
      <dgm:prSet/>
      <dgm:spPr/>
      <dgm:t>
        <a:bodyPr/>
        <a:lstStyle/>
        <a:p>
          <a:endParaRPr lang="en-US"/>
        </a:p>
      </dgm:t>
    </dgm:pt>
    <dgm:pt modelId="{4E5170D6-E649-2449-9640-8F39F135675C}">
      <dgm:prSet/>
      <dgm:spPr/>
      <dgm:t>
        <a:bodyPr/>
        <a:lstStyle/>
        <a:p>
          <a:r>
            <a:rPr lang="en-US" baseline="0" dirty="0"/>
            <a:t>Smoking cessation</a:t>
          </a:r>
          <a:endParaRPr lang="en-US" dirty="0"/>
        </a:p>
      </dgm:t>
    </dgm:pt>
    <dgm:pt modelId="{EC02B43A-A8FF-4940-B276-B025D2BB070E}" type="parTrans" cxnId="{208B11F1-0E1B-824E-A7D3-F3D52B0A1229}">
      <dgm:prSet/>
      <dgm:spPr/>
      <dgm:t>
        <a:bodyPr/>
        <a:lstStyle/>
        <a:p>
          <a:endParaRPr lang="en-US"/>
        </a:p>
      </dgm:t>
    </dgm:pt>
    <dgm:pt modelId="{68317417-E448-F642-B2D2-5E3B6B400F62}" type="sibTrans" cxnId="{208B11F1-0E1B-824E-A7D3-F3D52B0A1229}">
      <dgm:prSet/>
      <dgm:spPr/>
      <dgm:t>
        <a:bodyPr/>
        <a:lstStyle/>
        <a:p>
          <a:endParaRPr lang="en-US"/>
        </a:p>
      </dgm:t>
    </dgm:pt>
    <dgm:pt modelId="{5AEA2849-C1EC-A444-A3BC-187597D4B89E}">
      <dgm:prSet/>
      <dgm:spPr/>
      <dgm:t>
        <a:bodyPr/>
        <a:lstStyle/>
        <a:p>
          <a:r>
            <a:rPr lang="en-US" baseline="0" dirty="0"/>
            <a:t>Laboratory testing</a:t>
          </a:r>
          <a:endParaRPr lang="en-US" dirty="0"/>
        </a:p>
      </dgm:t>
    </dgm:pt>
    <dgm:pt modelId="{17F45D14-305E-5C40-9F0D-3B72CA9AF1BF}" type="parTrans" cxnId="{3A6BB93D-C6E5-4849-8A59-7D4EFED8D602}">
      <dgm:prSet/>
      <dgm:spPr/>
      <dgm:t>
        <a:bodyPr/>
        <a:lstStyle/>
        <a:p>
          <a:endParaRPr lang="en-US"/>
        </a:p>
      </dgm:t>
    </dgm:pt>
    <dgm:pt modelId="{E50C2E00-8B51-6641-AC97-0686A415A0DC}" type="sibTrans" cxnId="{3A6BB93D-C6E5-4849-8A59-7D4EFED8D602}">
      <dgm:prSet/>
      <dgm:spPr/>
      <dgm:t>
        <a:bodyPr/>
        <a:lstStyle/>
        <a:p>
          <a:endParaRPr lang="en-US"/>
        </a:p>
      </dgm:t>
    </dgm:pt>
    <dgm:pt modelId="{93118255-85DD-0C49-8EA0-6EDACE62D939}">
      <dgm:prSet/>
      <dgm:spPr/>
      <dgm:t>
        <a:bodyPr/>
        <a:lstStyle/>
        <a:p>
          <a:r>
            <a:rPr lang="en-US" baseline="0" dirty="0"/>
            <a:t>Relay postoperative expectations</a:t>
          </a:r>
          <a:endParaRPr lang="en-US" dirty="0"/>
        </a:p>
      </dgm:t>
    </dgm:pt>
    <dgm:pt modelId="{553F1C6C-7E18-6642-9362-06F0A6AC3B75}" type="parTrans" cxnId="{E224FDAB-DABD-E849-B337-56C147DDE9D6}">
      <dgm:prSet/>
      <dgm:spPr/>
      <dgm:t>
        <a:bodyPr/>
        <a:lstStyle/>
        <a:p>
          <a:endParaRPr lang="en-US"/>
        </a:p>
      </dgm:t>
    </dgm:pt>
    <dgm:pt modelId="{2987315C-B6BF-124A-ABDC-1842D2BC2C9E}" type="sibTrans" cxnId="{E224FDAB-DABD-E849-B337-56C147DDE9D6}">
      <dgm:prSet/>
      <dgm:spPr/>
      <dgm:t>
        <a:bodyPr/>
        <a:lstStyle/>
        <a:p>
          <a:endParaRPr lang="en-US"/>
        </a:p>
      </dgm:t>
    </dgm:pt>
    <dgm:pt modelId="{D3544C3B-7FBF-DD40-AB39-CBAF6876D34B}">
      <dgm:prSet/>
      <dgm:spPr/>
      <dgm:t>
        <a:bodyPr/>
        <a:lstStyle/>
        <a:p>
          <a:r>
            <a:rPr lang="en-US" baseline="0"/>
            <a:t>Anticipated recovery process</a:t>
          </a:r>
          <a:endParaRPr lang="en-US"/>
        </a:p>
      </dgm:t>
    </dgm:pt>
    <dgm:pt modelId="{F84BF50C-28F3-C748-94FC-5EDA0DB0704B}" type="parTrans" cxnId="{6D968AC0-9210-EC43-998B-63E441173AFE}">
      <dgm:prSet/>
      <dgm:spPr/>
      <dgm:t>
        <a:bodyPr/>
        <a:lstStyle/>
        <a:p>
          <a:endParaRPr lang="en-US"/>
        </a:p>
      </dgm:t>
    </dgm:pt>
    <dgm:pt modelId="{6D8050D0-D83A-C14F-840E-85F744FABE62}" type="sibTrans" cxnId="{6D968AC0-9210-EC43-998B-63E441173AFE}">
      <dgm:prSet/>
      <dgm:spPr/>
      <dgm:t>
        <a:bodyPr/>
        <a:lstStyle/>
        <a:p>
          <a:endParaRPr lang="en-US"/>
        </a:p>
      </dgm:t>
    </dgm:pt>
    <dgm:pt modelId="{36D0E48B-374D-7A45-899F-51DCEDD423C3}">
      <dgm:prSet/>
      <dgm:spPr/>
      <dgm:t>
        <a:bodyPr/>
        <a:lstStyle/>
        <a:p>
          <a:r>
            <a:rPr lang="en-US" baseline="0"/>
            <a:t>Postop pain management plans</a:t>
          </a:r>
          <a:endParaRPr lang="en-US"/>
        </a:p>
      </dgm:t>
    </dgm:pt>
    <dgm:pt modelId="{5A433D86-0B85-DD41-B37B-3BD4E9AE2470}" type="parTrans" cxnId="{C844800B-9FD7-C441-A140-E83CFCE79876}">
      <dgm:prSet/>
      <dgm:spPr/>
      <dgm:t>
        <a:bodyPr/>
        <a:lstStyle/>
        <a:p>
          <a:endParaRPr lang="en-US"/>
        </a:p>
      </dgm:t>
    </dgm:pt>
    <dgm:pt modelId="{5ED18331-CC99-EC4D-B95D-544E0D1A678E}" type="sibTrans" cxnId="{C844800B-9FD7-C441-A140-E83CFCE79876}">
      <dgm:prSet/>
      <dgm:spPr/>
      <dgm:t>
        <a:bodyPr/>
        <a:lstStyle/>
        <a:p>
          <a:endParaRPr lang="en-US"/>
        </a:p>
      </dgm:t>
    </dgm:pt>
    <dgm:pt modelId="{9FC6AC7C-21CF-1B46-9B5F-3E81D21C5FDD}">
      <dgm:prSet/>
      <dgm:spPr/>
      <dgm:t>
        <a:bodyPr/>
        <a:lstStyle/>
        <a:p>
          <a:r>
            <a:rPr lang="en-US" baseline="0"/>
            <a:t>Activity instructions/restrictions</a:t>
          </a:r>
          <a:endParaRPr lang="en-US"/>
        </a:p>
      </dgm:t>
    </dgm:pt>
    <dgm:pt modelId="{1C6BD5B0-4AD3-8449-842A-8FCA9B0D1BC2}" type="parTrans" cxnId="{E573C54E-BD20-9841-AEA3-35C26B8F644A}">
      <dgm:prSet/>
      <dgm:spPr/>
      <dgm:t>
        <a:bodyPr/>
        <a:lstStyle/>
        <a:p>
          <a:endParaRPr lang="en-US"/>
        </a:p>
      </dgm:t>
    </dgm:pt>
    <dgm:pt modelId="{40F85E36-3DCC-2C4E-80AB-CF8320E21B39}" type="sibTrans" cxnId="{E573C54E-BD20-9841-AEA3-35C26B8F644A}">
      <dgm:prSet/>
      <dgm:spPr/>
      <dgm:t>
        <a:bodyPr/>
        <a:lstStyle/>
        <a:p>
          <a:endParaRPr lang="en-US"/>
        </a:p>
      </dgm:t>
    </dgm:pt>
    <dgm:pt modelId="{8F05CABF-AF53-F142-B6BC-B41FB762D55F}">
      <dgm:prSet/>
      <dgm:spPr/>
      <dgm:t>
        <a:bodyPr/>
        <a:lstStyle/>
        <a:p>
          <a:r>
            <a:rPr lang="en-US" baseline="0"/>
            <a:t>Follow up plan and return precautions</a:t>
          </a:r>
          <a:endParaRPr lang="en-US"/>
        </a:p>
      </dgm:t>
    </dgm:pt>
    <dgm:pt modelId="{F11C3543-0ECC-4E4D-A002-AC9204B56D1E}" type="parTrans" cxnId="{601ACB6B-B6D0-A548-8500-3C08E21DE9C1}">
      <dgm:prSet/>
      <dgm:spPr/>
      <dgm:t>
        <a:bodyPr/>
        <a:lstStyle/>
        <a:p>
          <a:endParaRPr lang="en-US"/>
        </a:p>
      </dgm:t>
    </dgm:pt>
    <dgm:pt modelId="{A403A119-5EE0-9949-9FAD-21E54F37A4CE}" type="sibTrans" cxnId="{601ACB6B-B6D0-A548-8500-3C08E21DE9C1}">
      <dgm:prSet/>
      <dgm:spPr/>
      <dgm:t>
        <a:bodyPr/>
        <a:lstStyle/>
        <a:p>
          <a:endParaRPr lang="en-US"/>
        </a:p>
      </dgm:t>
    </dgm:pt>
    <dgm:pt modelId="{BDAD9A65-A9D7-CA44-9445-4DBCA1F70A9F}" type="pres">
      <dgm:prSet presAssocID="{42A2B2EB-F625-9E4F-9785-9C638D91A410}" presName="linear" presStyleCnt="0">
        <dgm:presLayoutVars>
          <dgm:animLvl val="lvl"/>
          <dgm:resizeHandles val="exact"/>
        </dgm:presLayoutVars>
      </dgm:prSet>
      <dgm:spPr/>
    </dgm:pt>
    <dgm:pt modelId="{11F6CDF1-C067-0243-BC1B-CFB716974CFA}" type="pres">
      <dgm:prSet presAssocID="{FE7600F7-DBF0-014F-B1E3-2761B81FE822}" presName="parentText" presStyleLbl="node1" presStyleIdx="0" presStyleCnt="3">
        <dgm:presLayoutVars>
          <dgm:chMax val="0"/>
          <dgm:bulletEnabled val="1"/>
        </dgm:presLayoutVars>
      </dgm:prSet>
      <dgm:spPr/>
    </dgm:pt>
    <dgm:pt modelId="{7E796536-D18A-D246-A5D8-D46770BE3CBB}" type="pres">
      <dgm:prSet presAssocID="{806B2C18-A301-1B4D-ABD3-290E6F51F68D}" presName="spacer" presStyleCnt="0"/>
      <dgm:spPr/>
    </dgm:pt>
    <dgm:pt modelId="{EF6225DB-416D-9241-B6B9-628150167934}" type="pres">
      <dgm:prSet presAssocID="{F05D472F-9247-6D45-9C79-5ABF2B73C565}" presName="parentText" presStyleLbl="node1" presStyleIdx="1" presStyleCnt="3">
        <dgm:presLayoutVars>
          <dgm:chMax val="0"/>
          <dgm:bulletEnabled val="1"/>
        </dgm:presLayoutVars>
      </dgm:prSet>
      <dgm:spPr/>
    </dgm:pt>
    <dgm:pt modelId="{1EB97408-8C43-7D40-8826-AD3AAEB94AB0}" type="pres">
      <dgm:prSet presAssocID="{F05D472F-9247-6D45-9C79-5ABF2B73C565}" presName="childText" presStyleLbl="revTx" presStyleIdx="0" presStyleCnt="2">
        <dgm:presLayoutVars>
          <dgm:bulletEnabled val="1"/>
        </dgm:presLayoutVars>
      </dgm:prSet>
      <dgm:spPr/>
    </dgm:pt>
    <dgm:pt modelId="{8516D542-60B3-EC44-9843-474086CC1117}" type="pres">
      <dgm:prSet presAssocID="{93118255-85DD-0C49-8EA0-6EDACE62D939}" presName="parentText" presStyleLbl="node1" presStyleIdx="2" presStyleCnt="3">
        <dgm:presLayoutVars>
          <dgm:chMax val="0"/>
          <dgm:bulletEnabled val="1"/>
        </dgm:presLayoutVars>
      </dgm:prSet>
      <dgm:spPr/>
    </dgm:pt>
    <dgm:pt modelId="{F67249E0-82EB-984F-A1AD-95103B239C3E}" type="pres">
      <dgm:prSet presAssocID="{93118255-85DD-0C49-8EA0-6EDACE62D939}" presName="childText" presStyleLbl="revTx" presStyleIdx="1" presStyleCnt="2">
        <dgm:presLayoutVars>
          <dgm:bulletEnabled val="1"/>
        </dgm:presLayoutVars>
      </dgm:prSet>
      <dgm:spPr/>
    </dgm:pt>
  </dgm:ptLst>
  <dgm:cxnLst>
    <dgm:cxn modelId="{3675C809-387C-AC46-903A-A3A2CBAF5C0E}" type="presOf" srcId="{42A2B2EB-F625-9E4F-9785-9C638D91A410}" destId="{BDAD9A65-A9D7-CA44-9445-4DBCA1F70A9F}" srcOrd="0" destOrd="0" presId="urn:microsoft.com/office/officeart/2005/8/layout/vList2"/>
    <dgm:cxn modelId="{C844800B-9FD7-C441-A140-E83CFCE79876}" srcId="{93118255-85DD-0C49-8EA0-6EDACE62D939}" destId="{36D0E48B-374D-7A45-899F-51DCEDD423C3}" srcOrd="1" destOrd="0" parTransId="{5A433D86-0B85-DD41-B37B-3BD4E9AE2470}" sibTransId="{5ED18331-CC99-EC4D-B95D-544E0D1A678E}"/>
    <dgm:cxn modelId="{05680321-4741-1544-B221-51BA7167708B}" type="presOf" srcId="{154BACC9-28A5-2940-A674-00FFB9C36BED}" destId="{1EB97408-8C43-7D40-8826-AD3AAEB94AB0}" srcOrd="0" destOrd="1" presId="urn:microsoft.com/office/officeart/2005/8/layout/vList2"/>
    <dgm:cxn modelId="{24092A31-FFA1-CD4F-A8B7-14928E43CAA3}" srcId="{42A2B2EB-F625-9E4F-9785-9C638D91A410}" destId="{F05D472F-9247-6D45-9C79-5ABF2B73C565}" srcOrd="1" destOrd="0" parTransId="{7E9127BC-CB11-CE4C-9AF0-495FE57BB710}" sibTransId="{CA43D175-4449-EE43-BE41-5D111769C911}"/>
    <dgm:cxn modelId="{EE5E5935-DA9A-EC4E-98C6-8CA4CE873A9E}" type="presOf" srcId="{8F05CABF-AF53-F142-B6BC-B41FB762D55F}" destId="{F67249E0-82EB-984F-A1AD-95103B239C3E}" srcOrd="0" destOrd="3" presId="urn:microsoft.com/office/officeart/2005/8/layout/vList2"/>
    <dgm:cxn modelId="{3A6BB93D-C6E5-4849-8A59-7D4EFED8D602}" srcId="{F05D472F-9247-6D45-9C79-5ABF2B73C565}" destId="{5AEA2849-C1EC-A444-A3BC-187597D4B89E}" srcOrd="3" destOrd="0" parTransId="{17F45D14-305E-5C40-9F0D-3B72CA9AF1BF}" sibTransId="{E50C2E00-8B51-6641-AC97-0686A415A0DC}"/>
    <dgm:cxn modelId="{09777542-EE51-144F-8502-78C8A3685F84}" srcId="{F05D472F-9247-6D45-9C79-5ABF2B73C565}" destId="{13B17B64-7CE7-C449-96D2-A1B79DB9E579}" srcOrd="0" destOrd="0" parTransId="{019C5493-50BA-F646-9C93-455120577FC9}" sibTransId="{376F3FCF-13DC-684A-BB35-639D48420C16}"/>
    <dgm:cxn modelId="{E8D32449-2D7C-2E46-A322-D4A65B94E634}" type="presOf" srcId="{9FC6AC7C-21CF-1B46-9B5F-3E81D21C5FDD}" destId="{F67249E0-82EB-984F-A1AD-95103B239C3E}" srcOrd="0" destOrd="2" presId="urn:microsoft.com/office/officeart/2005/8/layout/vList2"/>
    <dgm:cxn modelId="{90CAC949-C2BF-824D-9861-C8437A5CA19C}" type="presOf" srcId="{13B17B64-7CE7-C449-96D2-A1B79DB9E579}" destId="{1EB97408-8C43-7D40-8826-AD3AAEB94AB0}" srcOrd="0" destOrd="0" presId="urn:microsoft.com/office/officeart/2005/8/layout/vList2"/>
    <dgm:cxn modelId="{E573C54E-BD20-9841-AEA3-35C26B8F644A}" srcId="{93118255-85DD-0C49-8EA0-6EDACE62D939}" destId="{9FC6AC7C-21CF-1B46-9B5F-3E81D21C5FDD}" srcOrd="2" destOrd="0" parTransId="{1C6BD5B0-4AD3-8449-842A-8FCA9B0D1BC2}" sibTransId="{40F85E36-3DCC-2C4E-80AB-CF8320E21B39}"/>
    <dgm:cxn modelId="{9B101352-7E89-B943-A961-7ECE37DDFE92}" type="presOf" srcId="{F05D472F-9247-6D45-9C79-5ABF2B73C565}" destId="{EF6225DB-416D-9241-B6B9-628150167934}" srcOrd="0" destOrd="0" presId="urn:microsoft.com/office/officeart/2005/8/layout/vList2"/>
    <dgm:cxn modelId="{601ACB6B-B6D0-A548-8500-3C08E21DE9C1}" srcId="{93118255-85DD-0C49-8EA0-6EDACE62D939}" destId="{8F05CABF-AF53-F142-B6BC-B41FB762D55F}" srcOrd="3" destOrd="0" parTransId="{F11C3543-0ECC-4E4D-A002-AC9204B56D1E}" sibTransId="{A403A119-5EE0-9949-9FAD-21E54F37A4CE}"/>
    <dgm:cxn modelId="{0F2E9A6C-E550-214A-8CD0-3D0108BB13A6}" srcId="{F05D472F-9247-6D45-9C79-5ABF2B73C565}" destId="{154BACC9-28A5-2940-A674-00FFB9C36BED}" srcOrd="1" destOrd="0" parTransId="{DB754A0C-9985-BC4A-B6E7-EDE7C7504611}" sibTransId="{F7772281-514F-4643-A89A-5D8D5FB493C3}"/>
    <dgm:cxn modelId="{06329979-2A31-8B40-97F4-154DE781EBCE}" srcId="{42A2B2EB-F625-9E4F-9785-9C638D91A410}" destId="{FE7600F7-DBF0-014F-B1E3-2761B81FE822}" srcOrd="0" destOrd="0" parTransId="{82E82C64-9AB8-5D42-93CC-0EE4FE9EF794}" sibTransId="{806B2C18-A301-1B4D-ABD3-290E6F51F68D}"/>
    <dgm:cxn modelId="{D40AA181-8105-494B-B232-209734182D55}" type="presOf" srcId="{93118255-85DD-0C49-8EA0-6EDACE62D939}" destId="{8516D542-60B3-EC44-9843-474086CC1117}" srcOrd="0" destOrd="0" presId="urn:microsoft.com/office/officeart/2005/8/layout/vList2"/>
    <dgm:cxn modelId="{1517889C-04ED-C546-93A4-3A553332C894}" type="presOf" srcId="{FE7600F7-DBF0-014F-B1E3-2761B81FE822}" destId="{11F6CDF1-C067-0243-BC1B-CFB716974CFA}" srcOrd="0" destOrd="0" presId="urn:microsoft.com/office/officeart/2005/8/layout/vList2"/>
    <dgm:cxn modelId="{CA4255A8-3318-2E4F-93B7-E4A908F199C2}" type="presOf" srcId="{D3544C3B-7FBF-DD40-AB39-CBAF6876D34B}" destId="{F67249E0-82EB-984F-A1AD-95103B239C3E}" srcOrd="0" destOrd="0" presId="urn:microsoft.com/office/officeart/2005/8/layout/vList2"/>
    <dgm:cxn modelId="{E224FDAB-DABD-E849-B337-56C147DDE9D6}" srcId="{42A2B2EB-F625-9E4F-9785-9C638D91A410}" destId="{93118255-85DD-0C49-8EA0-6EDACE62D939}" srcOrd="2" destOrd="0" parTransId="{553F1C6C-7E18-6642-9362-06F0A6AC3B75}" sibTransId="{2987315C-B6BF-124A-ABDC-1842D2BC2C9E}"/>
    <dgm:cxn modelId="{6D968AC0-9210-EC43-998B-63E441173AFE}" srcId="{93118255-85DD-0C49-8EA0-6EDACE62D939}" destId="{D3544C3B-7FBF-DD40-AB39-CBAF6876D34B}" srcOrd="0" destOrd="0" parTransId="{F84BF50C-28F3-C748-94FC-5EDA0DB0704B}" sibTransId="{6D8050D0-D83A-C14F-840E-85F744FABE62}"/>
    <dgm:cxn modelId="{3DEEB5D6-BEFF-6044-B1BF-185E9677ACD3}" type="presOf" srcId="{36D0E48B-374D-7A45-899F-51DCEDD423C3}" destId="{F67249E0-82EB-984F-A1AD-95103B239C3E}" srcOrd="0" destOrd="1" presId="urn:microsoft.com/office/officeart/2005/8/layout/vList2"/>
    <dgm:cxn modelId="{919DD1EA-2D1D-2C47-AF1B-D48F45BCA899}" type="presOf" srcId="{5AEA2849-C1EC-A444-A3BC-187597D4B89E}" destId="{1EB97408-8C43-7D40-8826-AD3AAEB94AB0}" srcOrd="0" destOrd="3" presId="urn:microsoft.com/office/officeart/2005/8/layout/vList2"/>
    <dgm:cxn modelId="{7C6EF8F0-B118-C246-B169-DDE4B1D7DBD3}" type="presOf" srcId="{4E5170D6-E649-2449-9640-8F39F135675C}" destId="{1EB97408-8C43-7D40-8826-AD3AAEB94AB0}" srcOrd="0" destOrd="2" presId="urn:microsoft.com/office/officeart/2005/8/layout/vList2"/>
    <dgm:cxn modelId="{208B11F1-0E1B-824E-A7D3-F3D52B0A1229}" srcId="{F05D472F-9247-6D45-9C79-5ABF2B73C565}" destId="{4E5170D6-E649-2449-9640-8F39F135675C}" srcOrd="2" destOrd="0" parTransId="{EC02B43A-A8FF-4940-B276-B025D2BB070E}" sibTransId="{68317417-E448-F642-B2D2-5E3B6B400F62}"/>
    <dgm:cxn modelId="{7E5E45A4-534D-AE47-A7AB-9FE08973AF9B}" type="presParOf" srcId="{BDAD9A65-A9D7-CA44-9445-4DBCA1F70A9F}" destId="{11F6CDF1-C067-0243-BC1B-CFB716974CFA}" srcOrd="0" destOrd="0" presId="urn:microsoft.com/office/officeart/2005/8/layout/vList2"/>
    <dgm:cxn modelId="{095B15F8-3C4A-6E48-AFB6-BA64B687F11B}" type="presParOf" srcId="{BDAD9A65-A9D7-CA44-9445-4DBCA1F70A9F}" destId="{7E796536-D18A-D246-A5D8-D46770BE3CBB}" srcOrd="1" destOrd="0" presId="urn:microsoft.com/office/officeart/2005/8/layout/vList2"/>
    <dgm:cxn modelId="{85326ABA-D4E1-7A4E-AB15-AB3B5828DB3A}" type="presParOf" srcId="{BDAD9A65-A9D7-CA44-9445-4DBCA1F70A9F}" destId="{EF6225DB-416D-9241-B6B9-628150167934}" srcOrd="2" destOrd="0" presId="urn:microsoft.com/office/officeart/2005/8/layout/vList2"/>
    <dgm:cxn modelId="{83DEABE7-31D1-4645-80B3-F16CEBD9FA04}" type="presParOf" srcId="{BDAD9A65-A9D7-CA44-9445-4DBCA1F70A9F}" destId="{1EB97408-8C43-7D40-8826-AD3AAEB94AB0}" srcOrd="3" destOrd="0" presId="urn:microsoft.com/office/officeart/2005/8/layout/vList2"/>
    <dgm:cxn modelId="{69D5436A-7807-AC49-9C38-0BA6CB98DD44}" type="presParOf" srcId="{BDAD9A65-A9D7-CA44-9445-4DBCA1F70A9F}" destId="{8516D542-60B3-EC44-9843-474086CC1117}" srcOrd="4" destOrd="0" presId="urn:microsoft.com/office/officeart/2005/8/layout/vList2"/>
    <dgm:cxn modelId="{1A948680-09DA-1643-91C1-A21C434B360C}" type="presParOf" srcId="{BDAD9A65-A9D7-CA44-9445-4DBCA1F70A9F}" destId="{F67249E0-82EB-984F-A1AD-95103B239C3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EA4D558-E0C3-9A40-9006-B3D99F513387}"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69765A7C-F591-5C4A-BDA6-198A0345B634}">
      <dgm:prSet/>
      <dgm:spPr/>
      <dgm:t>
        <a:bodyPr/>
        <a:lstStyle/>
        <a:p>
          <a:r>
            <a:rPr lang="en-US" baseline="0" dirty="0"/>
            <a:t>Perioperative nutrition</a:t>
          </a:r>
          <a:endParaRPr lang="en-US" dirty="0"/>
        </a:p>
      </dgm:t>
    </dgm:pt>
    <dgm:pt modelId="{E1FC8474-2F55-3543-8054-2A44C6EFF42A}" type="parTrans" cxnId="{B454BCE4-E1EB-684E-A32E-C82EA7CB2E8E}">
      <dgm:prSet/>
      <dgm:spPr/>
      <dgm:t>
        <a:bodyPr/>
        <a:lstStyle/>
        <a:p>
          <a:endParaRPr lang="en-US"/>
        </a:p>
      </dgm:t>
    </dgm:pt>
    <dgm:pt modelId="{FADD9DF8-C8F9-5647-AC01-19EA365D2706}" type="sibTrans" cxnId="{B454BCE4-E1EB-684E-A32E-C82EA7CB2E8E}">
      <dgm:prSet/>
      <dgm:spPr/>
      <dgm:t>
        <a:bodyPr/>
        <a:lstStyle/>
        <a:p>
          <a:endParaRPr lang="en-US"/>
        </a:p>
      </dgm:t>
    </dgm:pt>
    <dgm:pt modelId="{DD2D9760-82CD-704A-9023-1D025D287AA3}">
      <dgm:prSet/>
      <dgm:spPr/>
      <dgm:t>
        <a:bodyPr/>
        <a:lstStyle/>
        <a:p>
          <a:r>
            <a:rPr lang="en-US" baseline="0"/>
            <a:t>Clear fluids up to 2 hours and light meals up to 6 hours before elective procedures requiring GA</a:t>
          </a:r>
          <a:endParaRPr lang="en-US"/>
        </a:p>
      </dgm:t>
    </dgm:pt>
    <dgm:pt modelId="{5B165F09-99B3-C549-8968-8FE93C62826A}" type="parTrans" cxnId="{5DB6E6F2-796B-6147-9499-66F7328BBC95}">
      <dgm:prSet/>
      <dgm:spPr/>
      <dgm:t>
        <a:bodyPr/>
        <a:lstStyle/>
        <a:p>
          <a:endParaRPr lang="en-US"/>
        </a:p>
      </dgm:t>
    </dgm:pt>
    <dgm:pt modelId="{8C964CDC-FBE5-C44C-9152-8A728B87873A}" type="sibTrans" cxnId="{5DB6E6F2-796B-6147-9499-66F7328BBC95}">
      <dgm:prSet/>
      <dgm:spPr/>
      <dgm:t>
        <a:bodyPr/>
        <a:lstStyle/>
        <a:p>
          <a:endParaRPr lang="en-US"/>
        </a:p>
      </dgm:t>
    </dgm:pt>
    <dgm:pt modelId="{56BC9DB3-A222-E647-84D2-2B526EEC7F03}">
      <dgm:prSet/>
      <dgm:spPr/>
      <dgm:t>
        <a:bodyPr/>
        <a:lstStyle/>
        <a:p>
          <a:r>
            <a:rPr lang="en-US" baseline="0"/>
            <a:t>Preoperative carbohydrate load (50g)  2-3 hours before induction of anesthesia </a:t>
          </a:r>
          <a:endParaRPr lang="en-US"/>
        </a:p>
      </dgm:t>
    </dgm:pt>
    <dgm:pt modelId="{18DFC549-42E6-284C-9C01-F8496EA0BFE5}" type="parTrans" cxnId="{60819512-4653-6D40-BD09-693F06F531B5}">
      <dgm:prSet/>
      <dgm:spPr/>
      <dgm:t>
        <a:bodyPr/>
        <a:lstStyle/>
        <a:p>
          <a:endParaRPr lang="en-US"/>
        </a:p>
      </dgm:t>
    </dgm:pt>
    <dgm:pt modelId="{F486FC02-95E3-DB46-B631-5899ABDADBE2}" type="sibTrans" cxnId="{60819512-4653-6D40-BD09-693F06F531B5}">
      <dgm:prSet/>
      <dgm:spPr/>
      <dgm:t>
        <a:bodyPr/>
        <a:lstStyle/>
        <a:p>
          <a:endParaRPr lang="en-US"/>
        </a:p>
      </dgm:t>
    </dgm:pt>
    <dgm:pt modelId="{5937BD12-B08B-334C-A3B2-4EF2BDBE5CE7}">
      <dgm:prSet/>
      <dgm:spPr/>
      <dgm:t>
        <a:bodyPr/>
        <a:lstStyle/>
        <a:p>
          <a:r>
            <a:rPr lang="en-US" baseline="0"/>
            <a:t>Clearfast</a:t>
          </a:r>
          <a:endParaRPr lang="en-US"/>
        </a:p>
      </dgm:t>
    </dgm:pt>
    <dgm:pt modelId="{D988B52F-C4BC-3448-BA1A-CA0B86509FE0}" type="parTrans" cxnId="{FEBEF566-77F0-7643-B092-DE3346FBE249}">
      <dgm:prSet/>
      <dgm:spPr/>
      <dgm:t>
        <a:bodyPr/>
        <a:lstStyle/>
        <a:p>
          <a:endParaRPr lang="en-US"/>
        </a:p>
      </dgm:t>
    </dgm:pt>
    <dgm:pt modelId="{D53E7CB7-787C-1349-A09E-3AC1F0FCC045}" type="sibTrans" cxnId="{FEBEF566-77F0-7643-B092-DE3346FBE249}">
      <dgm:prSet/>
      <dgm:spPr/>
      <dgm:t>
        <a:bodyPr/>
        <a:lstStyle/>
        <a:p>
          <a:endParaRPr lang="en-US"/>
        </a:p>
      </dgm:t>
    </dgm:pt>
    <dgm:pt modelId="{B30D8BB9-7906-894F-8D85-B73E1C1B8660}">
      <dgm:prSet/>
      <dgm:spPr/>
      <dgm:t>
        <a:bodyPr/>
        <a:lstStyle/>
        <a:p>
          <a:r>
            <a:rPr lang="en-US" baseline="0"/>
            <a:t>Ensure Clear</a:t>
          </a:r>
          <a:endParaRPr lang="en-US"/>
        </a:p>
      </dgm:t>
    </dgm:pt>
    <dgm:pt modelId="{EFEDC18F-C572-2245-A739-6599C62CFB75}" type="parTrans" cxnId="{59D30833-58CD-E94E-9AE4-BE7CFDA527FC}">
      <dgm:prSet/>
      <dgm:spPr/>
      <dgm:t>
        <a:bodyPr/>
        <a:lstStyle/>
        <a:p>
          <a:endParaRPr lang="en-US"/>
        </a:p>
      </dgm:t>
    </dgm:pt>
    <dgm:pt modelId="{4C50BFE3-85E5-1941-BD84-B76AEDA48A6E}" type="sibTrans" cxnId="{59D30833-58CD-E94E-9AE4-BE7CFDA527FC}">
      <dgm:prSet/>
      <dgm:spPr/>
      <dgm:t>
        <a:bodyPr/>
        <a:lstStyle/>
        <a:p>
          <a:endParaRPr lang="en-US"/>
        </a:p>
      </dgm:t>
    </dgm:pt>
    <dgm:pt modelId="{E83BF340-92CC-F846-8A47-B0751398DD0E}">
      <dgm:prSet/>
      <dgm:spPr/>
      <dgm:t>
        <a:bodyPr/>
        <a:lstStyle/>
        <a:p>
          <a:r>
            <a:rPr lang="en-US" baseline="0"/>
            <a:t>Pedialyte</a:t>
          </a:r>
          <a:endParaRPr lang="en-US"/>
        </a:p>
      </dgm:t>
    </dgm:pt>
    <dgm:pt modelId="{91144A61-8C35-6B48-A5B5-12A9E784D3A4}" type="parTrans" cxnId="{FC189ACC-7118-1148-B9AB-8D874EFBA6D6}">
      <dgm:prSet/>
      <dgm:spPr/>
      <dgm:t>
        <a:bodyPr/>
        <a:lstStyle/>
        <a:p>
          <a:endParaRPr lang="en-US"/>
        </a:p>
      </dgm:t>
    </dgm:pt>
    <dgm:pt modelId="{CEF707DE-C626-D44D-A147-A59811606CA4}" type="sibTrans" cxnId="{FC189ACC-7118-1148-B9AB-8D874EFBA6D6}">
      <dgm:prSet/>
      <dgm:spPr/>
      <dgm:t>
        <a:bodyPr/>
        <a:lstStyle/>
        <a:p>
          <a:endParaRPr lang="en-US"/>
        </a:p>
      </dgm:t>
    </dgm:pt>
    <dgm:pt modelId="{213093A0-61EC-B140-B7A2-B80F92B6205A}">
      <dgm:prSet/>
      <dgm:spPr/>
      <dgm:t>
        <a:bodyPr/>
        <a:lstStyle/>
        <a:p>
          <a:r>
            <a:rPr lang="en-US" baseline="0"/>
            <a:t>Gatorade thirst quencher</a:t>
          </a:r>
          <a:endParaRPr lang="en-US"/>
        </a:p>
      </dgm:t>
    </dgm:pt>
    <dgm:pt modelId="{08D5C915-C2F3-9747-9B19-E45EB362CBFC}" type="parTrans" cxnId="{F4E2501D-1723-AB4D-823F-6264A9704500}">
      <dgm:prSet/>
      <dgm:spPr/>
      <dgm:t>
        <a:bodyPr/>
        <a:lstStyle/>
        <a:p>
          <a:endParaRPr lang="en-US"/>
        </a:p>
      </dgm:t>
    </dgm:pt>
    <dgm:pt modelId="{7F6971A0-7988-5D4C-B066-0F1F9DFC6DD1}" type="sibTrans" cxnId="{F4E2501D-1723-AB4D-823F-6264A9704500}">
      <dgm:prSet/>
      <dgm:spPr/>
      <dgm:t>
        <a:bodyPr/>
        <a:lstStyle/>
        <a:p>
          <a:endParaRPr lang="en-US"/>
        </a:p>
      </dgm:t>
    </dgm:pt>
    <dgm:pt modelId="{1596C8A9-0958-A24E-BA56-9503828692D2}" type="pres">
      <dgm:prSet presAssocID="{4EA4D558-E0C3-9A40-9006-B3D99F513387}" presName="linear" presStyleCnt="0">
        <dgm:presLayoutVars>
          <dgm:animLvl val="lvl"/>
          <dgm:resizeHandles val="exact"/>
        </dgm:presLayoutVars>
      </dgm:prSet>
      <dgm:spPr/>
    </dgm:pt>
    <dgm:pt modelId="{60A1362F-1D97-3F4D-A689-E7D6D8B34A25}" type="pres">
      <dgm:prSet presAssocID="{69765A7C-F591-5C4A-BDA6-198A0345B634}" presName="parentText" presStyleLbl="node1" presStyleIdx="0" presStyleCnt="1">
        <dgm:presLayoutVars>
          <dgm:chMax val="0"/>
          <dgm:bulletEnabled val="1"/>
        </dgm:presLayoutVars>
      </dgm:prSet>
      <dgm:spPr/>
    </dgm:pt>
    <dgm:pt modelId="{05BDF37D-D0BA-2C44-AF61-7E6CD187E30C}" type="pres">
      <dgm:prSet presAssocID="{69765A7C-F591-5C4A-BDA6-198A0345B634}" presName="childText" presStyleLbl="revTx" presStyleIdx="0" presStyleCnt="1">
        <dgm:presLayoutVars>
          <dgm:bulletEnabled val="1"/>
        </dgm:presLayoutVars>
      </dgm:prSet>
      <dgm:spPr/>
    </dgm:pt>
  </dgm:ptLst>
  <dgm:cxnLst>
    <dgm:cxn modelId="{60819512-4653-6D40-BD09-693F06F531B5}" srcId="{69765A7C-F591-5C4A-BDA6-198A0345B634}" destId="{56BC9DB3-A222-E647-84D2-2B526EEC7F03}" srcOrd="1" destOrd="0" parTransId="{18DFC549-42E6-284C-9C01-F8496EA0BFE5}" sibTransId="{F486FC02-95E3-DB46-B631-5899ABDADBE2}"/>
    <dgm:cxn modelId="{F4E2501D-1723-AB4D-823F-6264A9704500}" srcId="{56BC9DB3-A222-E647-84D2-2B526EEC7F03}" destId="{213093A0-61EC-B140-B7A2-B80F92B6205A}" srcOrd="3" destOrd="0" parTransId="{08D5C915-C2F3-9747-9B19-E45EB362CBFC}" sibTransId="{7F6971A0-7988-5D4C-B066-0F1F9DFC6DD1}"/>
    <dgm:cxn modelId="{59D30833-58CD-E94E-9AE4-BE7CFDA527FC}" srcId="{56BC9DB3-A222-E647-84D2-2B526EEC7F03}" destId="{B30D8BB9-7906-894F-8D85-B73E1C1B8660}" srcOrd="1" destOrd="0" parTransId="{EFEDC18F-C572-2245-A739-6599C62CFB75}" sibTransId="{4C50BFE3-85E5-1941-BD84-B76AEDA48A6E}"/>
    <dgm:cxn modelId="{FEBEF566-77F0-7643-B092-DE3346FBE249}" srcId="{56BC9DB3-A222-E647-84D2-2B526EEC7F03}" destId="{5937BD12-B08B-334C-A3B2-4EF2BDBE5CE7}" srcOrd="0" destOrd="0" parTransId="{D988B52F-C4BC-3448-BA1A-CA0B86509FE0}" sibTransId="{D53E7CB7-787C-1349-A09E-3AC1F0FCC045}"/>
    <dgm:cxn modelId="{2B813180-B7FD-8B40-B6C2-80A66DD6D8D1}" type="presOf" srcId="{56BC9DB3-A222-E647-84D2-2B526EEC7F03}" destId="{05BDF37D-D0BA-2C44-AF61-7E6CD187E30C}" srcOrd="0" destOrd="1" presId="urn:microsoft.com/office/officeart/2005/8/layout/vList2"/>
    <dgm:cxn modelId="{DF9A1BA5-D7B1-8749-8715-7B2B7D4C6128}" type="presOf" srcId="{4EA4D558-E0C3-9A40-9006-B3D99F513387}" destId="{1596C8A9-0958-A24E-BA56-9503828692D2}" srcOrd="0" destOrd="0" presId="urn:microsoft.com/office/officeart/2005/8/layout/vList2"/>
    <dgm:cxn modelId="{A33C87AB-6AE8-4945-9A27-F03235AE44F5}" type="presOf" srcId="{5937BD12-B08B-334C-A3B2-4EF2BDBE5CE7}" destId="{05BDF37D-D0BA-2C44-AF61-7E6CD187E30C}" srcOrd="0" destOrd="2" presId="urn:microsoft.com/office/officeart/2005/8/layout/vList2"/>
    <dgm:cxn modelId="{6773B3BA-AE43-9843-AC86-E3C9E97DE87C}" type="presOf" srcId="{213093A0-61EC-B140-B7A2-B80F92B6205A}" destId="{05BDF37D-D0BA-2C44-AF61-7E6CD187E30C}" srcOrd="0" destOrd="5" presId="urn:microsoft.com/office/officeart/2005/8/layout/vList2"/>
    <dgm:cxn modelId="{4454D1C6-CD81-1347-9838-7561505EC54C}" type="presOf" srcId="{B30D8BB9-7906-894F-8D85-B73E1C1B8660}" destId="{05BDF37D-D0BA-2C44-AF61-7E6CD187E30C}" srcOrd="0" destOrd="3" presId="urn:microsoft.com/office/officeart/2005/8/layout/vList2"/>
    <dgm:cxn modelId="{FC189ACC-7118-1148-B9AB-8D874EFBA6D6}" srcId="{56BC9DB3-A222-E647-84D2-2B526EEC7F03}" destId="{E83BF340-92CC-F846-8A47-B0751398DD0E}" srcOrd="2" destOrd="0" parTransId="{91144A61-8C35-6B48-A5B5-12A9E784D3A4}" sibTransId="{CEF707DE-C626-D44D-A147-A59811606CA4}"/>
    <dgm:cxn modelId="{BE4DD4CF-36E4-C64E-A8A9-A8EE8D1AAE2A}" type="presOf" srcId="{DD2D9760-82CD-704A-9023-1D025D287AA3}" destId="{05BDF37D-D0BA-2C44-AF61-7E6CD187E30C}" srcOrd="0" destOrd="0" presId="urn:microsoft.com/office/officeart/2005/8/layout/vList2"/>
    <dgm:cxn modelId="{B454BCE4-E1EB-684E-A32E-C82EA7CB2E8E}" srcId="{4EA4D558-E0C3-9A40-9006-B3D99F513387}" destId="{69765A7C-F591-5C4A-BDA6-198A0345B634}" srcOrd="0" destOrd="0" parTransId="{E1FC8474-2F55-3543-8054-2A44C6EFF42A}" sibTransId="{FADD9DF8-C8F9-5647-AC01-19EA365D2706}"/>
    <dgm:cxn modelId="{B90D1EE6-E7E4-DB4B-A74D-E14B456B6A86}" type="presOf" srcId="{69765A7C-F591-5C4A-BDA6-198A0345B634}" destId="{60A1362F-1D97-3F4D-A689-E7D6D8B34A25}" srcOrd="0" destOrd="0" presId="urn:microsoft.com/office/officeart/2005/8/layout/vList2"/>
    <dgm:cxn modelId="{536819E9-F81E-4E49-9C04-0490A2278314}" type="presOf" srcId="{E83BF340-92CC-F846-8A47-B0751398DD0E}" destId="{05BDF37D-D0BA-2C44-AF61-7E6CD187E30C}" srcOrd="0" destOrd="4" presId="urn:microsoft.com/office/officeart/2005/8/layout/vList2"/>
    <dgm:cxn modelId="{5DB6E6F2-796B-6147-9499-66F7328BBC95}" srcId="{69765A7C-F591-5C4A-BDA6-198A0345B634}" destId="{DD2D9760-82CD-704A-9023-1D025D287AA3}" srcOrd="0" destOrd="0" parTransId="{5B165F09-99B3-C549-8968-8FE93C62826A}" sibTransId="{8C964CDC-FBE5-C44C-9152-8A728B87873A}"/>
    <dgm:cxn modelId="{0CA86031-E6D7-B644-A17C-C410D8B7D903}" type="presParOf" srcId="{1596C8A9-0958-A24E-BA56-9503828692D2}" destId="{60A1362F-1D97-3F4D-A689-E7D6D8B34A25}" srcOrd="0" destOrd="0" presId="urn:microsoft.com/office/officeart/2005/8/layout/vList2"/>
    <dgm:cxn modelId="{EC8DA288-83AF-A144-9D03-05439799B943}" type="presParOf" srcId="{1596C8A9-0958-A24E-BA56-9503828692D2}" destId="{05BDF37D-D0BA-2C44-AF61-7E6CD187E30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F0C692-049F-F24D-9D89-CD81532F7CA0}"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44828A3F-3599-3540-812B-4FA6F5DDBEDA}">
      <dgm:prSet/>
      <dgm:spPr/>
      <dgm:t>
        <a:bodyPr/>
        <a:lstStyle/>
        <a:p>
          <a:r>
            <a:rPr lang="en-US" baseline="0"/>
            <a:t>Prophylactic pain management </a:t>
          </a:r>
          <a:endParaRPr lang="en-US"/>
        </a:p>
      </dgm:t>
    </dgm:pt>
    <dgm:pt modelId="{01186604-B61C-8244-9215-0A43C7EFB0AD}" type="parTrans" cxnId="{EC483E68-30AD-8648-8E45-165D2CECED78}">
      <dgm:prSet/>
      <dgm:spPr/>
      <dgm:t>
        <a:bodyPr/>
        <a:lstStyle/>
        <a:p>
          <a:endParaRPr lang="en-US"/>
        </a:p>
      </dgm:t>
    </dgm:pt>
    <dgm:pt modelId="{6CAFB79B-B21A-EB48-AEB3-07DAB61D1F54}" type="sibTrans" cxnId="{EC483E68-30AD-8648-8E45-165D2CECED78}">
      <dgm:prSet/>
      <dgm:spPr/>
      <dgm:t>
        <a:bodyPr/>
        <a:lstStyle/>
        <a:p>
          <a:endParaRPr lang="en-US"/>
        </a:p>
      </dgm:t>
    </dgm:pt>
    <dgm:pt modelId="{B0616129-A90E-7D41-8452-BFB2665064C2}">
      <dgm:prSet/>
      <dgm:spPr/>
      <dgm:t>
        <a:bodyPr/>
        <a:lstStyle/>
        <a:p>
          <a:r>
            <a:rPr lang="en-US" baseline="0" dirty="0"/>
            <a:t>Perioperative gabapentin or pregabalin</a:t>
          </a:r>
          <a:endParaRPr lang="en-US" dirty="0"/>
        </a:p>
      </dgm:t>
    </dgm:pt>
    <dgm:pt modelId="{A8E5F6FE-C3A4-A749-BC7C-059F574B383C}" type="parTrans" cxnId="{AE115B92-F8E8-684E-9AE3-5EF3CB0A4365}">
      <dgm:prSet/>
      <dgm:spPr/>
      <dgm:t>
        <a:bodyPr/>
        <a:lstStyle/>
        <a:p>
          <a:endParaRPr lang="en-US"/>
        </a:p>
      </dgm:t>
    </dgm:pt>
    <dgm:pt modelId="{4F6C1B99-841E-F541-A3A9-A8B54EFE0C2F}" type="sibTrans" cxnId="{AE115B92-F8E8-684E-9AE3-5EF3CB0A4365}">
      <dgm:prSet/>
      <dgm:spPr/>
      <dgm:t>
        <a:bodyPr/>
        <a:lstStyle/>
        <a:p>
          <a:endParaRPr lang="en-US"/>
        </a:p>
      </dgm:t>
    </dgm:pt>
    <dgm:pt modelId="{8BB67681-3A61-B442-A09D-F3C0E0DDDBF3}">
      <dgm:prSet/>
      <dgm:spPr/>
      <dgm:t>
        <a:bodyPr/>
        <a:lstStyle/>
        <a:p>
          <a:r>
            <a:rPr lang="en-US" baseline="0"/>
            <a:t>Preop TLC regiment (Tylenol, Lyrica, Celebrex)</a:t>
          </a:r>
          <a:endParaRPr lang="en-US"/>
        </a:p>
      </dgm:t>
    </dgm:pt>
    <dgm:pt modelId="{D9747493-02D7-F542-9554-E10718C033E7}" type="parTrans" cxnId="{5BA6B35D-6093-AE42-98A4-A05EA71BBEE6}">
      <dgm:prSet/>
      <dgm:spPr/>
      <dgm:t>
        <a:bodyPr/>
        <a:lstStyle/>
        <a:p>
          <a:endParaRPr lang="en-US"/>
        </a:p>
      </dgm:t>
    </dgm:pt>
    <dgm:pt modelId="{F4C39AD7-D489-5340-AC26-C1EEA7477F10}" type="sibTrans" cxnId="{5BA6B35D-6093-AE42-98A4-A05EA71BBEE6}">
      <dgm:prSet/>
      <dgm:spPr/>
      <dgm:t>
        <a:bodyPr/>
        <a:lstStyle/>
        <a:p>
          <a:endParaRPr lang="en-US"/>
        </a:p>
      </dgm:t>
    </dgm:pt>
    <dgm:pt modelId="{EDD803BE-5F36-994E-8863-679BAFCC4569}" type="pres">
      <dgm:prSet presAssocID="{34F0C692-049F-F24D-9D89-CD81532F7CA0}" presName="linear" presStyleCnt="0">
        <dgm:presLayoutVars>
          <dgm:animLvl val="lvl"/>
          <dgm:resizeHandles val="exact"/>
        </dgm:presLayoutVars>
      </dgm:prSet>
      <dgm:spPr/>
    </dgm:pt>
    <dgm:pt modelId="{7CD978E1-EA32-354D-9F18-9D422D034DDA}" type="pres">
      <dgm:prSet presAssocID="{44828A3F-3599-3540-812B-4FA6F5DDBEDA}" presName="parentText" presStyleLbl="node1" presStyleIdx="0" presStyleCnt="1">
        <dgm:presLayoutVars>
          <dgm:chMax val="0"/>
          <dgm:bulletEnabled val="1"/>
        </dgm:presLayoutVars>
      </dgm:prSet>
      <dgm:spPr/>
    </dgm:pt>
    <dgm:pt modelId="{C8C8C87B-09DE-3547-8A41-902D428D0C9B}" type="pres">
      <dgm:prSet presAssocID="{44828A3F-3599-3540-812B-4FA6F5DDBEDA}" presName="childText" presStyleLbl="revTx" presStyleIdx="0" presStyleCnt="1">
        <dgm:presLayoutVars>
          <dgm:bulletEnabled val="1"/>
        </dgm:presLayoutVars>
      </dgm:prSet>
      <dgm:spPr/>
    </dgm:pt>
  </dgm:ptLst>
  <dgm:cxnLst>
    <dgm:cxn modelId="{3ABB8A36-AC1E-4340-B1A6-08C321FED36D}" type="presOf" srcId="{34F0C692-049F-F24D-9D89-CD81532F7CA0}" destId="{EDD803BE-5F36-994E-8863-679BAFCC4569}" srcOrd="0" destOrd="0" presId="urn:microsoft.com/office/officeart/2005/8/layout/vList2"/>
    <dgm:cxn modelId="{6C001854-6DED-0D44-B528-E1E2E3838BEA}" type="presOf" srcId="{44828A3F-3599-3540-812B-4FA6F5DDBEDA}" destId="{7CD978E1-EA32-354D-9F18-9D422D034DDA}" srcOrd="0" destOrd="0" presId="urn:microsoft.com/office/officeart/2005/8/layout/vList2"/>
    <dgm:cxn modelId="{5BA6B35D-6093-AE42-98A4-A05EA71BBEE6}" srcId="{44828A3F-3599-3540-812B-4FA6F5DDBEDA}" destId="{8BB67681-3A61-B442-A09D-F3C0E0DDDBF3}" srcOrd="1" destOrd="0" parTransId="{D9747493-02D7-F542-9554-E10718C033E7}" sibTransId="{F4C39AD7-D489-5340-AC26-C1EEA7477F10}"/>
    <dgm:cxn modelId="{EC483E68-30AD-8648-8E45-165D2CECED78}" srcId="{34F0C692-049F-F24D-9D89-CD81532F7CA0}" destId="{44828A3F-3599-3540-812B-4FA6F5DDBEDA}" srcOrd="0" destOrd="0" parTransId="{01186604-B61C-8244-9215-0A43C7EFB0AD}" sibTransId="{6CAFB79B-B21A-EB48-AEB3-07DAB61D1F54}"/>
    <dgm:cxn modelId="{B2F11369-0338-7A45-BF12-B621C21E0C8C}" type="presOf" srcId="{8BB67681-3A61-B442-A09D-F3C0E0DDDBF3}" destId="{C8C8C87B-09DE-3547-8A41-902D428D0C9B}" srcOrd="0" destOrd="1" presId="urn:microsoft.com/office/officeart/2005/8/layout/vList2"/>
    <dgm:cxn modelId="{AE115B92-F8E8-684E-9AE3-5EF3CB0A4365}" srcId="{44828A3F-3599-3540-812B-4FA6F5DDBEDA}" destId="{B0616129-A90E-7D41-8452-BFB2665064C2}" srcOrd="0" destOrd="0" parTransId="{A8E5F6FE-C3A4-A749-BC7C-059F574B383C}" sibTransId="{4F6C1B99-841E-F541-A3A9-A8B54EFE0C2F}"/>
    <dgm:cxn modelId="{04AB77E8-CFA5-9244-B99A-F2803EA2BAE2}" type="presOf" srcId="{B0616129-A90E-7D41-8452-BFB2665064C2}" destId="{C8C8C87B-09DE-3547-8A41-902D428D0C9B}" srcOrd="0" destOrd="0" presId="urn:microsoft.com/office/officeart/2005/8/layout/vList2"/>
    <dgm:cxn modelId="{68239653-5803-7B43-8519-6BC2AB2FF5A0}" type="presParOf" srcId="{EDD803BE-5F36-994E-8863-679BAFCC4569}" destId="{7CD978E1-EA32-354D-9F18-9D422D034DDA}" srcOrd="0" destOrd="0" presId="urn:microsoft.com/office/officeart/2005/8/layout/vList2"/>
    <dgm:cxn modelId="{C1142B5C-EE29-7E45-8933-246C0AF4E314}" type="presParOf" srcId="{EDD803BE-5F36-994E-8863-679BAFCC4569}" destId="{C8C8C87B-09DE-3547-8A41-902D428D0C9B}"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4BBF316-1899-4FD0-AA75-E49B71E84804}" type="doc">
      <dgm:prSet loTypeId="urn:microsoft.com/office/officeart/2005/8/layout/list1" loCatId="icon" qsTypeId="urn:microsoft.com/office/officeart/2005/8/quickstyle/simple1" qsCatId="simple" csTypeId="urn:microsoft.com/office/officeart/2005/8/colors/colorful5" csCatId="colorful" phldr="1"/>
      <dgm:spPr/>
      <dgm:t>
        <a:bodyPr/>
        <a:lstStyle/>
        <a:p>
          <a:endParaRPr lang="en-US"/>
        </a:p>
      </dgm:t>
    </dgm:pt>
    <dgm:pt modelId="{C6C63E21-9D61-49E6-9CFE-AF021E5D44EB}">
      <dgm:prSet/>
      <dgm:spPr/>
      <dgm:t>
        <a:bodyPr/>
        <a:lstStyle/>
        <a:p>
          <a:r>
            <a:rPr lang="en-US" dirty="0"/>
            <a:t>Laboratory evaluation</a:t>
          </a:r>
        </a:p>
      </dgm:t>
    </dgm:pt>
    <dgm:pt modelId="{DFBAC648-93F1-46B8-A6F4-5C15C72DCF6A}" type="parTrans" cxnId="{D498E98F-9EF0-444E-9419-D1E593AD6420}">
      <dgm:prSet/>
      <dgm:spPr/>
      <dgm:t>
        <a:bodyPr/>
        <a:lstStyle/>
        <a:p>
          <a:endParaRPr lang="en-US"/>
        </a:p>
      </dgm:t>
    </dgm:pt>
    <dgm:pt modelId="{C901AF66-A235-415F-B165-0A8D3E1344D1}" type="sibTrans" cxnId="{D498E98F-9EF0-444E-9419-D1E593AD6420}">
      <dgm:prSet/>
      <dgm:spPr/>
      <dgm:t>
        <a:bodyPr/>
        <a:lstStyle/>
        <a:p>
          <a:endParaRPr lang="en-US"/>
        </a:p>
      </dgm:t>
    </dgm:pt>
    <dgm:pt modelId="{977F0F35-4B76-4BF3-8680-B31B0C8F4626}">
      <dgm:prSet/>
      <dgm:spPr/>
      <dgm:t>
        <a:bodyPr/>
        <a:lstStyle/>
        <a:p>
          <a:r>
            <a:rPr lang="en-US" dirty="0"/>
            <a:t>Antibiotic prophylaxis</a:t>
          </a:r>
        </a:p>
      </dgm:t>
    </dgm:pt>
    <dgm:pt modelId="{C176C473-52C4-472B-B2B0-177E269975BF}" type="parTrans" cxnId="{257A815B-D920-4739-9CE0-46742C83ACA4}">
      <dgm:prSet/>
      <dgm:spPr/>
      <dgm:t>
        <a:bodyPr/>
        <a:lstStyle/>
        <a:p>
          <a:endParaRPr lang="en-US"/>
        </a:p>
      </dgm:t>
    </dgm:pt>
    <dgm:pt modelId="{D8A4F3E6-985E-4CFF-93A6-1FF93839393A}" type="sibTrans" cxnId="{257A815B-D920-4739-9CE0-46742C83ACA4}">
      <dgm:prSet/>
      <dgm:spPr/>
      <dgm:t>
        <a:bodyPr/>
        <a:lstStyle/>
        <a:p>
          <a:endParaRPr lang="en-US"/>
        </a:p>
      </dgm:t>
    </dgm:pt>
    <dgm:pt modelId="{0259FBAB-B0CD-4A73-8EC3-F83BC91F80AD}">
      <dgm:prSet/>
      <dgm:spPr/>
      <dgm:t>
        <a:bodyPr/>
        <a:lstStyle/>
        <a:p>
          <a:r>
            <a:rPr lang="en-US" dirty="0"/>
            <a:t>Thromboprophylaxis</a:t>
          </a:r>
        </a:p>
      </dgm:t>
    </dgm:pt>
    <dgm:pt modelId="{2F84CF0A-EE65-4F11-8A52-0408107084A7}" type="parTrans" cxnId="{6AA67780-8D56-4D07-9D82-D74E3BC8417C}">
      <dgm:prSet/>
      <dgm:spPr/>
      <dgm:t>
        <a:bodyPr/>
        <a:lstStyle/>
        <a:p>
          <a:endParaRPr lang="en-US"/>
        </a:p>
      </dgm:t>
    </dgm:pt>
    <dgm:pt modelId="{6BEA8EB9-6AD1-41B8-BA87-CA7D0633BF6A}" type="sibTrans" cxnId="{6AA67780-8D56-4D07-9D82-D74E3BC8417C}">
      <dgm:prSet/>
      <dgm:spPr/>
      <dgm:t>
        <a:bodyPr/>
        <a:lstStyle/>
        <a:p>
          <a:endParaRPr lang="en-US"/>
        </a:p>
      </dgm:t>
    </dgm:pt>
    <dgm:pt modelId="{4AE3AB70-383A-4322-8ACA-2408DAA1DFD9}">
      <dgm:prSet/>
      <dgm:spPr/>
      <dgm:t>
        <a:bodyPr/>
        <a:lstStyle/>
        <a:p>
          <a:r>
            <a:rPr lang="en-US" dirty="0"/>
            <a:t>Pain control</a:t>
          </a:r>
        </a:p>
      </dgm:t>
    </dgm:pt>
    <dgm:pt modelId="{51CB50C4-EA38-4DCF-B262-2304CCF10A60}" type="parTrans" cxnId="{F0AEC547-DA17-4F6F-BE7F-12C75561928F}">
      <dgm:prSet/>
      <dgm:spPr/>
      <dgm:t>
        <a:bodyPr/>
        <a:lstStyle/>
        <a:p>
          <a:endParaRPr lang="en-US"/>
        </a:p>
      </dgm:t>
    </dgm:pt>
    <dgm:pt modelId="{6EAA5456-DF22-4DCB-8F43-57A165BE0BF7}" type="sibTrans" cxnId="{F0AEC547-DA17-4F6F-BE7F-12C75561928F}">
      <dgm:prSet/>
      <dgm:spPr/>
      <dgm:t>
        <a:bodyPr/>
        <a:lstStyle/>
        <a:p>
          <a:endParaRPr lang="en-US"/>
        </a:p>
      </dgm:t>
    </dgm:pt>
    <dgm:pt modelId="{9631D6C4-6B4F-4C02-9900-6FFBF7DD6138}">
      <dgm:prSet/>
      <dgm:spPr/>
      <dgm:t>
        <a:bodyPr/>
        <a:lstStyle/>
        <a:p>
          <a:r>
            <a:rPr lang="en-US" dirty="0"/>
            <a:t>Temperature control </a:t>
          </a:r>
        </a:p>
      </dgm:t>
    </dgm:pt>
    <dgm:pt modelId="{04D89F5C-338F-4284-98C3-286070D6F8B5}" type="parTrans" cxnId="{5EF0FD57-4685-4449-9B9A-9CB61653D361}">
      <dgm:prSet/>
      <dgm:spPr/>
      <dgm:t>
        <a:bodyPr/>
        <a:lstStyle/>
        <a:p>
          <a:endParaRPr lang="en-US"/>
        </a:p>
      </dgm:t>
    </dgm:pt>
    <dgm:pt modelId="{8EE2FA47-4F24-428C-B1C1-182DD4F71B52}" type="sibTrans" cxnId="{5EF0FD57-4685-4449-9B9A-9CB61653D361}">
      <dgm:prSet/>
      <dgm:spPr/>
      <dgm:t>
        <a:bodyPr/>
        <a:lstStyle/>
        <a:p>
          <a:endParaRPr lang="en-US"/>
        </a:p>
      </dgm:t>
    </dgm:pt>
    <dgm:pt modelId="{E4D79D82-30F1-424F-955D-823DA3E2F28A}">
      <dgm:prSet/>
      <dgm:spPr/>
      <dgm:t>
        <a:bodyPr/>
        <a:lstStyle/>
        <a:p>
          <a:r>
            <a:rPr lang="en-US" dirty="0"/>
            <a:t>Nausea management</a:t>
          </a:r>
        </a:p>
      </dgm:t>
    </dgm:pt>
    <dgm:pt modelId="{AE2FA048-DCE9-47B6-AD7E-3C133690AD0E}" type="parTrans" cxnId="{66C5E285-6B6A-4EEE-AECD-1AC71A858049}">
      <dgm:prSet/>
      <dgm:spPr/>
      <dgm:t>
        <a:bodyPr/>
        <a:lstStyle/>
        <a:p>
          <a:endParaRPr lang="en-US"/>
        </a:p>
      </dgm:t>
    </dgm:pt>
    <dgm:pt modelId="{36357F95-555F-4FE1-AFD6-61250AC5E7A2}" type="sibTrans" cxnId="{66C5E285-6B6A-4EEE-AECD-1AC71A858049}">
      <dgm:prSet/>
      <dgm:spPr/>
      <dgm:t>
        <a:bodyPr/>
        <a:lstStyle/>
        <a:p>
          <a:endParaRPr lang="en-US"/>
        </a:p>
      </dgm:t>
    </dgm:pt>
    <dgm:pt modelId="{8CEBAA55-ECD3-4C19-A7BE-D8B9A338C5A8}">
      <dgm:prSet/>
      <dgm:spPr/>
      <dgm:t>
        <a:bodyPr/>
        <a:lstStyle/>
        <a:p>
          <a:r>
            <a:rPr lang="en-US" dirty="0"/>
            <a:t>Time out/Patient safety</a:t>
          </a:r>
        </a:p>
      </dgm:t>
    </dgm:pt>
    <dgm:pt modelId="{D78C593A-051A-4D7D-94F4-024A471E2BD0}" type="parTrans" cxnId="{2517C258-3A76-4CA3-A7B5-FE98734F75EA}">
      <dgm:prSet/>
      <dgm:spPr/>
      <dgm:t>
        <a:bodyPr/>
        <a:lstStyle/>
        <a:p>
          <a:endParaRPr lang="en-US"/>
        </a:p>
      </dgm:t>
    </dgm:pt>
    <dgm:pt modelId="{414571FF-9B41-44C9-A9AB-467CC0A574AB}" type="sibTrans" cxnId="{2517C258-3A76-4CA3-A7B5-FE98734F75EA}">
      <dgm:prSet/>
      <dgm:spPr/>
      <dgm:t>
        <a:bodyPr/>
        <a:lstStyle/>
        <a:p>
          <a:endParaRPr lang="en-US"/>
        </a:p>
      </dgm:t>
    </dgm:pt>
    <dgm:pt modelId="{F14618E6-6E5B-554D-B428-2674A89CC9FC}">
      <dgm:prSet custT="1"/>
      <dgm:spPr/>
      <dgm:t>
        <a:bodyPr/>
        <a:lstStyle/>
        <a:p>
          <a:r>
            <a:rPr lang="en-US" sz="4400" dirty="0"/>
            <a:t>Tasks</a:t>
          </a:r>
        </a:p>
      </dgm:t>
    </dgm:pt>
    <dgm:pt modelId="{8D1BCE74-53E9-1343-91D5-7827062CCD4D}" type="parTrans" cxnId="{D836506F-69A3-F345-A0BA-54ED991A2B0B}">
      <dgm:prSet/>
      <dgm:spPr/>
      <dgm:t>
        <a:bodyPr/>
        <a:lstStyle/>
        <a:p>
          <a:endParaRPr lang="en-US"/>
        </a:p>
      </dgm:t>
    </dgm:pt>
    <dgm:pt modelId="{89A2B268-DC69-0C4E-BD30-CB7D75C9081A}" type="sibTrans" cxnId="{D836506F-69A3-F345-A0BA-54ED991A2B0B}">
      <dgm:prSet/>
      <dgm:spPr/>
      <dgm:t>
        <a:bodyPr/>
        <a:lstStyle/>
        <a:p>
          <a:endParaRPr lang="en-US"/>
        </a:p>
      </dgm:t>
    </dgm:pt>
    <dgm:pt modelId="{9A6AA857-9EC7-944E-9069-4E3051DB1203}" type="pres">
      <dgm:prSet presAssocID="{84BBF316-1899-4FD0-AA75-E49B71E84804}" presName="linear" presStyleCnt="0">
        <dgm:presLayoutVars>
          <dgm:dir/>
          <dgm:animLvl val="lvl"/>
          <dgm:resizeHandles val="exact"/>
        </dgm:presLayoutVars>
      </dgm:prSet>
      <dgm:spPr/>
    </dgm:pt>
    <dgm:pt modelId="{0A801DD3-FD0A-4E43-AA41-1816D2AD5B7D}" type="pres">
      <dgm:prSet presAssocID="{F14618E6-6E5B-554D-B428-2674A89CC9FC}" presName="parentLin" presStyleCnt="0"/>
      <dgm:spPr/>
    </dgm:pt>
    <dgm:pt modelId="{1DED6BF6-EAFC-C649-B28A-19E18632794D}" type="pres">
      <dgm:prSet presAssocID="{F14618E6-6E5B-554D-B428-2674A89CC9FC}" presName="parentLeftMargin" presStyleLbl="node1" presStyleIdx="0" presStyleCnt="1"/>
      <dgm:spPr/>
    </dgm:pt>
    <dgm:pt modelId="{DDC9D591-1908-7646-ADE6-4328D0062BF7}" type="pres">
      <dgm:prSet presAssocID="{F14618E6-6E5B-554D-B428-2674A89CC9FC}" presName="parentText" presStyleLbl="node1" presStyleIdx="0" presStyleCnt="1">
        <dgm:presLayoutVars>
          <dgm:chMax val="0"/>
          <dgm:bulletEnabled val="1"/>
        </dgm:presLayoutVars>
      </dgm:prSet>
      <dgm:spPr/>
    </dgm:pt>
    <dgm:pt modelId="{5826E6B7-DDBB-1B41-8788-D452BE937900}" type="pres">
      <dgm:prSet presAssocID="{F14618E6-6E5B-554D-B428-2674A89CC9FC}" presName="negativeSpace" presStyleCnt="0"/>
      <dgm:spPr/>
    </dgm:pt>
    <dgm:pt modelId="{AECD1E2D-503C-D440-9D74-CA7422CC29DF}" type="pres">
      <dgm:prSet presAssocID="{F14618E6-6E5B-554D-B428-2674A89CC9FC}" presName="childText" presStyleLbl="conFgAcc1" presStyleIdx="0" presStyleCnt="1">
        <dgm:presLayoutVars>
          <dgm:bulletEnabled val="1"/>
        </dgm:presLayoutVars>
      </dgm:prSet>
      <dgm:spPr/>
    </dgm:pt>
  </dgm:ptLst>
  <dgm:cxnLst>
    <dgm:cxn modelId="{B71D8319-2FC7-A74B-B734-90E8DF81169D}" type="presOf" srcId="{977F0F35-4B76-4BF3-8680-B31B0C8F4626}" destId="{AECD1E2D-503C-D440-9D74-CA7422CC29DF}" srcOrd="0" destOrd="1" presId="urn:microsoft.com/office/officeart/2005/8/layout/list1"/>
    <dgm:cxn modelId="{CE80D936-8093-2749-9918-13AA7A6680E9}" type="presOf" srcId="{0259FBAB-B0CD-4A73-8EC3-F83BC91F80AD}" destId="{AECD1E2D-503C-D440-9D74-CA7422CC29DF}" srcOrd="0" destOrd="2" presId="urn:microsoft.com/office/officeart/2005/8/layout/list1"/>
    <dgm:cxn modelId="{F0AEC547-DA17-4F6F-BE7F-12C75561928F}" srcId="{F14618E6-6E5B-554D-B428-2674A89CC9FC}" destId="{4AE3AB70-383A-4322-8ACA-2408DAA1DFD9}" srcOrd="3" destOrd="0" parTransId="{51CB50C4-EA38-4DCF-B262-2304CCF10A60}" sibTransId="{6EAA5456-DF22-4DCB-8F43-57A165BE0BF7}"/>
    <dgm:cxn modelId="{ED2EFA50-4590-C148-83A2-D21C5162F55B}" type="presOf" srcId="{C6C63E21-9D61-49E6-9CFE-AF021E5D44EB}" destId="{AECD1E2D-503C-D440-9D74-CA7422CC29DF}" srcOrd="0" destOrd="0" presId="urn:microsoft.com/office/officeart/2005/8/layout/list1"/>
    <dgm:cxn modelId="{5EF0FD57-4685-4449-9B9A-9CB61653D361}" srcId="{F14618E6-6E5B-554D-B428-2674A89CC9FC}" destId="{9631D6C4-6B4F-4C02-9900-6FFBF7DD6138}" srcOrd="4" destOrd="0" parTransId="{04D89F5C-338F-4284-98C3-286070D6F8B5}" sibTransId="{8EE2FA47-4F24-428C-B1C1-182DD4F71B52}"/>
    <dgm:cxn modelId="{2517C258-3A76-4CA3-A7B5-FE98734F75EA}" srcId="{F14618E6-6E5B-554D-B428-2674A89CC9FC}" destId="{8CEBAA55-ECD3-4C19-A7BE-D8B9A338C5A8}" srcOrd="6" destOrd="0" parTransId="{D78C593A-051A-4D7D-94F4-024A471E2BD0}" sibTransId="{414571FF-9B41-44C9-A9AB-467CC0A574AB}"/>
    <dgm:cxn modelId="{257A815B-D920-4739-9CE0-46742C83ACA4}" srcId="{F14618E6-6E5B-554D-B428-2674A89CC9FC}" destId="{977F0F35-4B76-4BF3-8680-B31B0C8F4626}" srcOrd="1" destOrd="0" parTransId="{C176C473-52C4-472B-B2B0-177E269975BF}" sibTransId="{D8A4F3E6-985E-4CFF-93A6-1FF93839393A}"/>
    <dgm:cxn modelId="{F5B7F568-D629-D545-AF02-EA80E25280B9}" type="presOf" srcId="{84BBF316-1899-4FD0-AA75-E49B71E84804}" destId="{9A6AA857-9EC7-944E-9069-4E3051DB1203}" srcOrd="0" destOrd="0" presId="urn:microsoft.com/office/officeart/2005/8/layout/list1"/>
    <dgm:cxn modelId="{D836506F-69A3-F345-A0BA-54ED991A2B0B}" srcId="{84BBF316-1899-4FD0-AA75-E49B71E84804}" destId="{F14618E6-6E5B-554D-B428-2674A89CC9FC}" srcOrd="0" destOrd="0" parTransId="{8D1BCE74-53E9-1343-91D5-7827062CCD4D}" sibTransId="{89A2B268-DC69-0C4E-BD30-CB7D75C9081A}"/>
    <dgm:cxn modelId="{1ECAE96F-BBE4-8140-8C4E-023A26EFAB6A}" type="presOf" srcId="{4AE3AB70-383A-4322-8ACA-2408DAA1DFD9}" destId="{AECD1E2D-503C-D440-9D74-CA7422CC29DF}" srcOrd="0" destOrd="3" presId="urn:microsoft.com/office/officeart/2005/8/layout/list1"/>
    <dgm:cxn modelId="{6AA67780-8D56-4D07-9D82-D74E3BC8417C}" srcId="{F14618E6-6E5B-554D-B428-2674A89CC9FC}" destId="{0259FBAB-B0CD-4A73-8EC3-F83BC91F80AD}" srcOrd="2" destOrd="0" parTransId="{2F84CF0A-EE65-4F11-8A52-0408107084A7}" sibTransId="{6BEA8EB9-6AD1-41B8-BA87-CA7D0633BF6A}"/>
    <dgm:cxn modelId="{858E9483-481A-AC49-BFA1-ADE1E5E07A26}" type="presOf" srcId="{E4D79D82-30F1-424F-955D-823DA3E2F28A}" destId="{AECD1E2D-503C-D440-9D74-CA7422CC29DF}" srcOrd="0" destOrd="5" presId="urn:microsoft.com/office/officeart/2005/8/layout/list1"/>
    <dgm:cxn modelId="{66C5E285-6B6A-4EEE-AECD-1AC71A858049}" srcId="{F14618E6-6E5B-554D-B428-2674A89CC9FC}" destId="{E4D79D82-30F1-424F-955D-823DA3E2F28A}" srcOrd="5" destOrd="0" parTransId="{AE2FA048-DCE9-47B6-AD7E-3C133690AD0E}" sibTransId="{36357F95-555F-4FE1-AFD6-61250AC5E7A2}"/>
    <dgm:cxn modelId="{D498E98F-9EF0-444E-9419-D1E593AD6420}" srcId="{F14618E6-6E5B-554D-B428-2674A89CC9FC}" destId="{C6C63E21-9D61-49E6-9CFE-AF021E5D44EB}" srcOrd="0" destOrd="0" parTransId="{DFBAC648-93F1-46B8-A6F4-5C15C72DCF6A}" sibTransId="{C901AF66-A235-415F-B165-0A8D3E1344D1}"/>
    <dgm:cxn modelId="{C2C6C198-935F-6546-9B85-B3598C7DB009}" type="presOf" srcId="{F14618E6-6E5B-554D-B428-2674A89CC9FC}" destId="{DDC9D591-1908-7646-ADE6-4328D0062BF7}" srcOrd="1" destOrd="0" presId="urn:microsoft.com/office/officeart/2005/8/layout/list1"/>
    <dgm:cxn modelId="{D2E878B4-C306-A748-9F15-B7F63034E6EA}" type="presOf" srcId="{8CEBAA55-ECD3-4C19-A7BE-D8B9A338C5A8}" destId="{AECD1E2D-503C-D440-9D74-CA7422CC29DF}" srcOrd="0" destOrd="6" presId="urn:microsoft.com/office/officeart/2005/8/layout/list1"/>
    <dgm:cxn modelId="{BBF7C3BB-B09B-204F-89BC-DB77F2D8BDA8}" type="presOf" srcId="{9631D6C4-6B4F-4C02-9900-6FFBF7DD6138}" destId="{AECD1E2D-503C-D440-9D74-CA7422CC29DF}" srcOrd="0" destOrd="4" presId="urn:microsoft.com/office/officeart/2005/8/layout/list1"/>
    <dgm:cxn modelId="{C325EBBC-1340-E746-B93F-BE3B8359083D}" type="presOf" srcId="{F14618E6-6E5B-554D-B428-2674A89CC9FC}" destId="{1DED6BF6-EAFC-C649-B28A-19E18632794D}" srcOrd="0" destOrd="0" presId="urn:microsoft.com/office/officeart/2005/8/layout/list1"/>
    <dgm:cxn modelId="{DCF35DA5-EE8E-BA42-9585-8359499CE303}" type="presParOf" srcId="{9A6AA857-9EC7-944E-9069-4E3051DB1203}" destId="{0A801DD3-FD0A-4E43-AA41-1816D2AD5B7D}" srcOrd="0" destOrd="0" presId="urn:microsoft.com/office/officeart/2005/8/layout/list1"/>
    <dgm:cxn modelId="{50282B31-FF14-D74C-94DA-C854A0563858}" type="presParOf" srcId="{0A801DD3-FD0A-4E43-AA41-1816D2AD5B7D}" destId="{1DED6BF6-EAFC-C649-B28A-19E18632794D}" srcOrd="0" destOrd="0" presId="urn:microsoft.com/office/officeart/2005/8/layout/list1"/>
    <dgm:cxn modelId="{4980F60A-22C6-D840-9D26-0CB25487FBCD}" type="presParOf" srcId="{0A801DD3-FD0A-4E43-AA41-1816D2AD5B7D}" destId="{DDC9D591-1908-7646-ADE6-4328D0062BF7}" srcOrd="1" destOrd="0" presId="urn:microsoft.com/office/officeart/2005/8/layout/list1"/>
    <dgm:cxn modelId="{674C985D-77FC-F948-B530-871ACD4890E4}" type="presParOf" srcId="{9A6AA857-9EC7-944E-9069-4E3051DB1203}" destId="{5826E6B7-DDBB-1B41-8788-D452BE937900}" srcOrd="1" destOrd="0" presId="urn:microsoft.com/office/officeart/2005/8/layout/list1"/>
    <dgm:cxn modelId="{54F3FA15-AE37-664E-8E15-5D5915EAC9F3}" type="presParOf" srcId="{9A6AA857-9EC7-944E-9069-4E3051DB1203}" destId="{AECD1E2D-503C-D440-9D74-CA7422CC29DF}"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DDA3D-3969-5F4F-9B92-30946368CDE9}">
      <dsp:nvSpPr>
        <dsp:cNvPr id="0" name=""/>
        <dsp:cNvSpPr/>
      </dsp:nvSpPr>
      <dsp:spPr>
        <a:xfrm>
          <a:off x="8974" y="920495"/>
          <a:ext cx="2682329" cy="160939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baseline="0"/>
            <a:t>Preoperative</a:t>
          </a:r>
          <a:endParaRPr lang="en-US" sz="2900" kern="1200"/>
        </a:p>
      </dsp:txBody>
      <dsp:txXfrm>
        <a:off x="56112" y="967633"/>
        <a:ext cx="2588053" cy="1515121"/>
      </dsp:txXfrm>
    </dsp:sp>
    <dsp:sp modelId="{47B8F026-18EE-5542-BA47-C763C5FEB898}">
      <dsp:nvSpPr>
        <dsp:cNvPr id="0" name=""/>
        <dsp:cNvSpPr/>
      </dsp:nvSpPr>
      <dsp:spPr>
        <a:xfrm>
          <a:off x="2927348" y="1392585"/>
          <a:ext cx="568653" cy="66521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927348" y="1525628"/>
        <a:ext cx="398057" cy="399131"/>
      </dsp:txXfrm>
    </dsp:sp>
    <dsp:sp modelId="{76D363A2-9E11-8949-AF4D-E8375E59F46A}">
      <dsp:nvSpPr>
        <dsp:cNvPr id="0" name=""/>
        <dsp:cNvSpPr/>
      </dsp:nvSpPr>
      <dsp:spPr>
        <a:xfrm>
          <a:off x="3764235" y="920495"/>
          <a:ext cx="2682329" cy="160939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baseline="0"/>
            <a:t>Intraoperative</a:t>
          </a:r>
          <a:endParaRPr lang="en-US" sz="2900" kern="1200"/>
        </a:p>
      </dsp:txBody>
      <dsp:txXfrm>
        <a:off x="3811373" y="967633"/>
        <a:ext cx="2588053" cy="1515121"/>
      </dsp:txXfrm>
    </dsp:sp>
    <dsp:sp modelId="{A49C0742-87B6-CD49-8EED-5B52CB577FAF}">
      <dsp:nvSpPr>
        <dsp:cNvPr id="0" name=""/>
        <dsp:cNvSpPr/>
      </dsp:nvSpPr>
      <dsp:spPr>
        <a:xfrm>
          <a:off x="6682609" y="1392585"/>
          <a:ext cx="568653" cy="66521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682609" y="1525628"/>
        <a:ext cx="398057" cy="399131"/>
      </dsp:txXfrm>
    </dsp:sp>
    <dsp:sp modelId="{27400CC8-63A2-1E49-AFA6-F785F015B907}">
      <dsp:nvSpPr>
        <dsp:cNvPr id="0" name=""/>
        <dsp:cNvSpPr/>
      </dsp:nvSpPr>
      <dsp:spPr>
        <a:xfrm>
          <a:off x="7519496" y="920495"/>
          <a:ext cx="2682329" cy="16093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baseline="0"/>
            <a:t>Postoperative</a:t>
          </a:r>
          <a:endParaRPr lang="en-US" sz="2900" kern="1200"/>
        </a:p>
      </dsp:txBody>
      <dsp:txXfrm>
        <a:off x="7566634" y="967633"/>
        <a:ext cx="2588053" cy="15151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DDC78-1B62-5A4E-AB3D-AF0EF44A73E3}">
      <dsp:nvSpPr>
        <dsp:cNvPr id="0" name=""/>
        <dsp:cNvSpPr/>
      </dsp:nvSpPr>
      <dsp:spPr>
        <a:xfrm>
          <a:off x="0" y="164858"/>
          <a:ext cx="4621395" cy="55165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a:t>Antibiotic prophylaxis</a:t>
          </a:r>
          <a:endParaRPr lang="en-US" sz="2300" kern="1200"/>
        </a:p>
      </dsp:txBody>
      <dsp:txXfrm>
        <a:off x="26930" y="191788"/>
        <a:ext cx="4567535" cy="497795"/>
      </dsp:txXfrm>
    </dsp:sp>
    <dsp:sp modelId="{6CBF0FA0-695A-494B-9B4F-36D9D68D1FC6}">
      <dsp:nvSpPr>
        <dsp:cNvPr id="0" name=""/>
        <dsp:cNvSpPr/>
      </dsp:nvSpPr>
      <dsp:spPr>
        <a:xfrm>
          <a:off x="0" y="716513"/>
          <a:ext cx="4621395" cy="166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29"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baseline="0"/>
            <a:t>Hysterectomy</a:t>
          </a:r>
          <a:endParaRPr lang="en-US" sz="1800" kern="1200"/>
        </a:p>
        <a:p>
          <a:pPr marL="342900" lvl="2" indent="-171450" algn="l" defTabSz="800100">
            <a:lnSpc>
              <a:spcPct val="90000"/>
            </a:lnSpc>
            <a:spcBef>
              <a:spcPct val="0"/>
            </a:spcBef>
            <a:spcAft>
              <a:spcPct val="20000"/>
            </a:spcAft>
            <a:buChar char="•"/>
          </a:pPr>
          <a:r>
            <a:rPr lang="en-US" sz="1800" kern="1200" baseline="0"/>
            <a:t>second generation cephalosporin (ACOG guidance last updated 2018)</a:t>
          </a:r>
          <a:endParaRPr lang="en-US" sz="1800" kern="1200"/>
        </a:p>
        <a:p>
          <a:pPr marL="342900" lvl="2" indent="-171450" algn="l" defTabSz="800100">
            <a:lnSpc>
              <a:spcPct val="90000"/>
            </a:lnSpc>
            <a:spcBef>
              <a:spcPct val="0"/>
            </a:spcBef>
            <a:spcAft>
              <a:spcPct val="20000"/>
            </a:spcAft>
            <a:buChar char="•"/>
          </a:pPr>
          <a:r>
            <a:rPr lang="en-US" sz="1800" kern="1200" baseline="0"/>
            <a:t>One study in 2017 suggesting addition of flagyl further decreases infection</a:t>
          </a:r>
          <a:endParaRPr lang="en-US" sz="1800" kern="1200"/>
        </a:p>
      </dsp:txBody>
      <dsp:txXfrm>
        <a:off x="0" y="716513"/>
        <a:ext cx="4621395" cy="16663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8A3F1E-A2C6-A14C-8771-FECF7DBB801A}">
      <dsp:nvSpPr>
        <dsp:cNvPr id="0" name=""/>
        <dsp:cNvSpPr/>
      </dsp:nvSpPr>
      <dsp:spPr>
        <a:xfrm>
          <a:off x="0" y="26892"/>
          <a:ext cx="6657190" cy="7675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baseline="0"/>
            <a:t>Venous thromboprophylaxis</a:t>
          </a:r>
          <a:endParaRPr lang="en-US" sz="3200" kern="1200"/>
        </a:p>
      </dsp:txBody>
      <dsp:txXfrm>
        <a:off x="37467" y="64359"/>
        <a:ext cx="6582256" cy="692586"/>
      </dsp:txXfrm>
    </dsp:sp>
    <dsp:sp modelId="{91B1F66D-F79A-FE4C-9F59-BED3A5820267}">
      <dsp:nvSpPr>
        <dsp:cNvPr id="0" name=""/>
        <dsp:cNvSpPr/>
      </dsp:nvSpPr>
      <dsp:spPr>
        <a:xfrm>
          <a:off x="0" y="794412"/>
          <a:ext cx="6657190" cy="351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36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baseline="0"/>
            <a:t>Prevalence of DVT: </a:t>
          </a:r>
          <a:endParaRPr lang="en-US" sz="2500" kern="1200"/>
        </a:p>
        <a:p>
          <a:pPr marL="457200" lvl="2" indent="-228600" algn="l" defTabSz="1111250">
            <a:lnSpc>
              <a:spcPct val="90000"/>
            </a:lnSpc>
            <a:spcBef>
              <a:spcPct val="0"/>
            </a:spcBef>
            <a:spcAft>
              <a:spcPct val="20000"/>
            </a:spcAft>
            <a:buChar char="•"/>
          </a:pPr>
          <a:r>
            <a:rPr lang="en-US" sz="2500" kern="1200" baseline="0"/>
            <a:t>15-40% in absence of thromboprophylaxis</a:t>
          </a:r>
          <a:endParaRPr lang="en-US" sz="2500" kern="1200"/>
        </a:p>
        <a:p>
          <a:pPr marL="457200" lvl="2" indent="-228600" algn="l" defTabSz="1111250">
            <a:lnSpc>
              <a:spcPct val="90000"/>
            </a:lnSpc>
            <a:spcBef>
              <a:spcPct val="0"/>
            </a:spcBef>
            <a:spcAft>
              <a:spcPct val="20000"/>
            </a:spcAft>
            <a:buChar char="•"/>
          </a:pPr>
          <a:r>
            <a:rPr lang="en-US" sz="2500" kern="1200" baseline="0"/>
            <a:t>Unknown in benign  gynecologic laparoscopy</a:t>
          </a:r>
          <a:endParaRPr lang="en-US" sz="2500" kern="1200"/>
        </a:p>
        <a:p>
          <a:pPr marL="228600" lvl="1" indent="-228600" algn="l" defTabSz="1111250">
            <a:lnSpc>
              <a:spcPct val="90000"/>
            </a:lnSpc>
            <a:spcBef>
              <a:spcPct val="0"/>
            </a:spcBef>
            <a:spcAft>
              <a:spcPct val="20000"/>
            </a:spcAft>
            <a:buChar char="•"/>
          </a:pPr>
          <a:r>
            <a:rPr lang="en-US" sz="2500" kern="1200" baseline="0"/>
            <a:t>Paucity of data in minimally invasive gynecologic surgery, particularly in benign cases</a:t>
          </a:r>
          <a:endParaRPr lang="en-US" sz="2500" kern="1200"/>
        </a:p>
        <a:p>
          <a:pPr marL="228600" lvl="1" indent="-228600" algn="l" defTabSz="1111250">
            <a:lnSpc>
              <a:spcPct val="90000"/>
            </a:lnSpc>
            <a:spcBef>
              <a:spcPct val="0"/>
            </a:spcBef>
            <a:spcAft>
              <a:spcPct val="20000"/>
            </a:spcAft>
            <a:buChar char="•"/>
          </a:pPr>
          <a:r>
            <a:rPr lang="en-US" sz="2500" kern="1200" baseline="0"/>
            <a:t>Caprini risk model</a:t>
          </a:r>
          <a:endParaRPr lang="en-US" sz="2500" kern="1200"/>
        </a:p>
      </dsp:txBody>
      <dsp:txXfrm>
        <a:off x="0" y="794412"/>
        <a:ext cx="6657190" cy="35107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4199D-8B82-44C4-966C-7E65A707A1BC}">
      <dsp:nvSpPr>
        <dsp:cNvPr id="0" name=""/>
        <dsp:cNvSpPr/>
      </dsp:nvSpPr>
      <dsp:spPr>
        <a:xfrm>
          <a:off x="840483" y="805762"/>
          <a:ext cx="1258330" cy="125833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2F484E-CC81-4FBC-BC89-236DDC19B1D1}">
      <dsp:nvSpPr>
        <dsp:cNvPr id="0" name=""/>
        <dsp:cNvSpPr/>
      </dsp:nvSpPr>
      <dsp:spPr>
        <a:xfrm>
          <a:off x="1108652" y="1073931"/>
          <a:ext cx="721993" cy="7219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83247A-F3EC-4B32-999B-3661079B73D2}">
      <dsp:nvSpPr>
        <dsp:cNvPr id="0" name=""/>
        <dsp:cNvSpPr/>
      </dsp:nvSpPr>
      <dsp:spPr>
        <a:xfrm>
          <a:off x="438230" y="2456032"/>
          <a:ext cx="20628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baseline="0"/>
            <a:t>Pain control</a:t>
          </a:r>
          <a:endParaRPr lang="en-US" sz="2300" kern="1200"/>
        </a:p>
      </dsp:txBody>
      <dsp:txXfrm>
        <a:off x="438230" y="2456032"/>
        <a:ext cx="2062837" cy="720000"/>
      </dsp:txXfrm>
    </dsp:sp>
    <dsp:sp modelId="{59868C7D-787B-4D97-8083-2E929EE71D85}">
      <dsp:nvSpPr>
        <dsp:cNvPr id="0" name=""/>
        <dsp:cNvSpPr/>
      </dsp:nvSpPr>
      <dsp:spPr>
        <a:xfrm>
          <a:off x="3264317" y="805762"/>
          <a:ext cx="1258330" cy="125833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9EE44E-8271-4165-AE71-53D8553BB8A5}">
      <dsp:nvSpPr>
        <dsp:cNvPr id="0" name=""/>
        <dsp:cNvSpPr/>
      </dsp:nvSpPr>
      <dsp:spPr>
        <a:xfrm>
          <a:off x="3532486" y="1073931"/>
          <a:ext cx="721993" cy="7219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771F90-D9F7-4946-B6D1-27AA93D32105}">
      <dsp:nvSpPr>
        <dsp:cNvPr id="0" name=""/>
        <dsp:cNvSpPr/>
      </dsp:nvSpPr>
      <dsp:spPr>
        <a:xfrm>
          <a:off x="2862064" y="2456032"/>
          <a:ext cx="20628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baseline="0"/>
            <a:t>Diet</a:t>
          </a:r>
          <a:endParaRPr lang="en-US" sz="2300" kern="1200"/>
        </a:p>
      </dsp:txBody>
      <dsp:txXfrm>
        <a:off x="2862064" y="2456032"/>
        <a:ext cx="2062837" cy="720000"/>
      </dsp:txXfrm>
    </dsp:sp>
    <dsp:sp modelId="{E63B62F2-D012-49A3-8A2B-06EBB43DDB37}">
      <dsp:nvSpPr>
        <dsp:cNvPr id="0" name=""/>
        <dsp:cNvSpPr/>
      </dsp:nvSpPr>
      <dsp:spPr>
        <a:xfrm>
          <a:off x="5688151" y="805762"/>
          <a:ext cx="1258330" cy="125833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14A71F-BD0C-47D6-9C30-5FF2AB5EE8B3}">
      <dsp:nvSpPr>
        <dsp:cNvPr id="0" name=""/>
        <dsp:cNvSpPr/>
      </dsp:nvSpPr>
      <dsp:spPr>
        <a:xfrm>
          <a:off x="5956320" y="1073931"/>
          <a:ext cx="721993" cy="72199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FB05B6-39B0-4DBF-A57D-540AB290952E}">
      <dsp:nvSpPr>
        <dsp:cNvPr id="0" name=""/>
        <dsp:cNvSpPr/>
      </dsp:nvSpPr>
      <dsp:spPr>
        <a:xfrm>
          <a:off x="5285898" y="2456032"/>
          <a:ext cx="20628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baseline="0" dirty="0"/>
            <a:t>Ambulation</a:t>
          </a:r>
          <a:endParaRPr lang="en-US" sz="2300" kern="1200" dirty="0"/>
        </a:p>
      </dsp:txBody>
      <dsp:txXfrm>
        <a:off x="5285898" y="2456032"/>
        <a:ext cx="2062837" cy="720000"/>
      </dsp:txXfrm>
    </dsp:sp>
    <dsp:sp modelId="{46497C40-B984-43CA-9093-0854CBEE5B69}">
      <dsp:nvSpPr>
        <dsp:cNvPr id="0" name=""/>
        <dsp:cNvSpPr/>
      </dsp:nvSpPr>
      <dsp:spPr>
        <a:xfrm>
          <a:off x="8111985" y="805762"/>
          <a:ext cx="1258330" cy="125833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B428D9-EC2F-4138-B638-47BA6E048A7C}">
      <dsp:nvSpPr>
        <dsp:cNvPr id="0" name=""/>
        <dsp:cNvSpPr/>
      </dsp:nvSpPr>
      <dsp:spPr>
        <a:xfrm>
          <a:off x="8380154" y="1073931"/>
          <a:ext cx="721993" cy="72199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32F581-E518-43A1-891F-27004AF3D526}">
      <dsp:nvSpPr>
        <dsp:cNvPr id="0" name=""/>
        <dsp:cNvSpPr/>
      </dsp:nvSpPr>
      <dsp:spPr>
        <a:xfrm>
          <a:off x="7709732" y="2456032"/>
          <a:ext cx="20628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baseline="0"/>
            <a:t>Voiding</a:t>
          </a:r>
          <a:endParaRPr lang="en-US" sz="2300" kern="1200"/>
        </a:p>
      </dsp:txBody>
      <dsp:txXfrm>
        <a:off x="7709732" y="2456032"/>
        <a:ext cx="2062837" cy="72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258719-155D-2C41-B09F-3E3748BB4785}">
      <dsp:nvSpPr>
        <dsp:cNvPr id="0" name=""/>
        <dsp:cNvSpPr/>
      </dsp:nvSpPr>
      <dsp:spPr>
        <a:xfrm>
          <a:off x="0" y="0"/>
          <a:ext cx="8212810" cy="6715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SCD’s</a:t>
          </a:r>
        </a:p>
      </dsp:txBody>
      <dsp:txXfrm>
        <a:off x="32784" y="32784"/>
        <a:ext cx="8147242" cy="606012"/>
      </dsp:txXfrm>
    </dsp:sp>
    <dsp:sp modelId="{AD426B93-FE58-9E48-AF11-D16D546F6A81}">
      <dsp:nvSpPr>
        <dsp:cNvPr id="0" name=""/>
        <dsp:cNvSpPr/>
      </dsp:nvSpPr>
      <dsp:spPr>
        <a:xfrm>
          <a:off x="0" y="673732"/>
          <a:ext cx="8212810"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757"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Especially if contraindication to pharmacologic prophylaxis</a:t>
          </a:r>
        </a:p>
        <a:p>
          <a:pPr marL="228600" lvl="1" indent="-228600" algn="l" defTabSz="977900">
            <a:lnSpc>
              <a:spcPct val="90000"/>
            </a:lnSpc>
            <a:spcBef>
              <a:spcPct val="0"/>
            </a:spcBef>
            <a:spcAft>
              <a:spcPct val="20000"/>
            </a:spcAft>
            <a:buChar char="•"/>
          </a:pPr>
          <a:r>
            <a:rPr lang="en-US" sz="2200" kern="1200" dirty="0"/>
            <a:t>Ensure devices are on patient AND turned on</a:t>
          </a:r>
        </a:p>
      </dsp:txBody>
      <dsp:txXfrm>
        <a:off x="0" y="673732"/>
        <a:ext cx="8212810" cy="753480"/>
      </dsp:txXfrm>
    </dsp:sp>
    <dsp:sp modelId="{A3EEB0C8-29A8-4A49-B200-1BDBACBB8169}">
      <dsp:nvSpPr>
        <dsp:cNvPr id="0" name=""/>
        <dsp:cNvSpPr/>
      </dsp:nvSpPr>
      <dsp:spPr>
        <a:xfrm>
          <a:off x="0" y="1427212"/>
          <a:ext cx="8212810" cy="6715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Incentive spirometry</a:t>
          </a:r>
        </a:p>
      </dsp:txBody>
      <dsp:txXfrm>
        <a:off x="32784" y="1459996"/>
        <a:ext cx="8147242" cy="606012"/>
      </dsp:txXfrm>
    </dsp:sp>
    <dsp:sp modelId="{61A2CD1A-92FD-1241-AD7A-0A323D009D4D}">
      <dsp:nvSpPr>
        <dsp:cNvPr id="0" name=""/>
        <dsp:cNvSpPr/>
      </dsp:nvSpPr>
      <dsp:spPr>
        <a:xfrm>
          <a:off x="0" y="2098792"/>
          <a:ext cx="8212810" cy="113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757"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Open cases</a:t>
          </a:r>
        </a:p>
        <a:p>
          <a:pPr marL="228600" lvl="1" indent="-228600" algn="l" defTabSz="977900">
            <a:lnSpc>
              <a:spcPct val="90000"/>
            </a:lnSpc>
            <a:spcBef>
              <a:spcPct val="0"/>
            </a:spcBef>
            <a:spcAft>
              <a:spcPct val="20000"/>
            </a:spcAft>
            <a:buChar char="•"/>
          </a:pPr>
          <a:r>
            <a:rPr lang="en-US" sz="2200" kern="1200" dirty="0"/>
            <a:t>Those having issue with pain control</a:t>
          </a:r>
        </a:p>
        <a:p>
          <a:pPr marL="228600" lvl="1" indent="-228600" algn="l" defTabSz="977900">
            <a:lnSpc>
              <a:spcPct val="90000"/>
            </a:lnSpc>
            <a:spcBef>
              <a:spcPct val="0"/>
            </a:spcBef>
            <a:spcAft>
              <a:spcPct val="20000"/>
            </a:spcAft>
            <a:buChar char="•"/>
          </a:pPr>
          <a:r>
            <a:rPr lang="en-US" sz="2200" kern="1200" dirty="0"/>
            <a:t>Ensure they know how to use it correctly</a:t>
          </a:r>
        </a:p>
      </dsp:txBody>
      <dsp:txXfrm>
        <a:off x="0" y="2098792"/>
        <a:ext cx="8212810" cy="1130220"/>
      </dsp:txXfrm>
    </dsp:sp>
    <dsp:sp modelId="{75183222-43FF-E943-A6C2-9D0290EFB8AA}">
      <dsp:nvSpPr>
        <dsp:cNvPr id="0" name=""/>
        <dsp:cNvSpPr/>
      </dsp:nvSpPr>
      <dsp:spPr>
        <a:xfrm>
          <a:off x="0" y="3229012"/>
          <a:ext cx="8212810" cy="6715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Activity</a:t>
          </a:r>
        </a:p>
      </dsp:txBody>
      <dsp:txXfrm>
        <a:off x="32784" y="3261796"/>
        <a:ext cx="8147242" cy="606012"/>
      </dsp:txXfrm>
    </dsp:sp>
    <dsp:sp modelId="{815476B2-D81D-654B-8814-EFB286458219}">
      <dsp:nvSpPr>
        <dsp:cNvPr id="0" name=""/>
        <dsp:cNvSpPr/>
      </dsp:nvSpPr>
      <dsp:spPr>
        <a:xfrm>
          <a:off x="0" y="3900592"/>
          <a:ext cx="8212810" cy="1048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757"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Ensure patient getting up</a:t>
          </a:r>
        </a:p>
        <a:p>
          <a:pPr marL="228600" lvl="1" indent="-228600" algn="l" defTabSz="977900">
            <a:lnSpc>
              <a:spcPct val="90000"/>
            </a:lnSpc>
            <a:spcBef>
              <a:spcPct val="0"/>
            </a:spcBef>
            <a:spcAft>
              <a:spcPct val="20000"/>
            </a:spcAft>
            <a:buChar char="•"/>
          </a:pPr>
          <a:r>
            <a:rPr lang="en-US" sz="2200" kern="1200" dirty="0"/>
            <a:t>Nursing vs PT order</a:t>
          </a:r>
        </a:p>
      </dsp:txBody>
      <dsp:txXfrm>
        <a:off x="0" y="3900592"/>
        <a:ext cx="8212810" cy="104829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85BED-432A-E340-9506-E48D1721EBA7}">
      <dsp:nvSpPr>
        <dsp:cNvPr id="0" name=""/>
        <dsp:cNvSpPr/>
      </dsp:nvSpPr>
      <dsp:spPr>
        <a:xfrm rot="5400000">
          <a:off x="-257025" y="468083"/>
          <a:ext cx="1668682" cy="1168077"/>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baseline="0"/>
            <a:t>Discharge counseling</a:t>
          </a:r>
          <a:endParaRPr lang="en-US" sz="1500" kern="1200"/>
        </a:p>
      </dsp:txBody>
      <dsp:txXfrm rot="-5400000">
        <a:off x="-6722" y="801820"/>
        <a:ext cx="1168077" cy="500605"/>
      </dsp:txXfrm>
    </dsp:sp>
    <dsp:sp modelId="{A0AEB55D-F2A3-1646-8772-A2A1111AA645}">
      <dsp:nvSpPr>
        <dsp:cNvPr id="0" name=""/>
        <dsp:cNvSpPr/>
      </dsp:nvSpPr>
      <dsp:spPr>
        <a:xfrm rot="5400000">
          <a:off x="5440592" y="-4275607"/>
          <a:ext cx="1512947" cy="10071422"/>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baseline="0" dirty="0"/>
            <a:t>Expectations for recovery</a:t>
          </a:r>
          <a:endParaRPr lang="en-US" sz="1800" kern="1200" dirty="0"/>
        </a:p>
        <a:p>
          <a:pPr marL="171450" lvl="1" indent="-171450" algn="l" defTabSz="800100">
            <a:lnSpc>
              <a:spcPct val="90000"/>
            </a:lnSpc>
            <a:spcBef>
              <a:spcPct val="0"/>
            </a:spcBef>
            <a:spcAft>
              <a:spcPct val="15000"/>
            </a:spcAft>
            <a:buChar char="•"/>
          </a:pPr>
          <a:r>
            <a:rPr lang="en-US" sz="1800" kern="1200" baseline="0"/>
            <a:t>Restrictions</a:t>
          </a:r>
          <a:endParaRPr lang="en-US" sz="1800" kern="1200"/>
        </a:p>
        <a:p>
          <a:pPr marL="171450" lvl="1" indent="-171450" algn="l" defTabSz="800100">
            <a:lnSpc>
              <a:spcPct val="90000"/>
            </a:lnSpc>
            <a:spcBef>
              <a:spcPct val="0"/>
            </a:spcBef>
            <a:spcAft>
              <a:spcPct val="15000"/>
            </a:spcAft>
            <a:buChar char="•"/>
          </a:pPr>
          <a:r>
            <a:rPr lang="en-US" sz="1800" kern="1200" baseline="0" dirty="0"/>
            <a:t>Call/Return precautions</a:t>
          </a:r>
          <a:endParaRPr lang="en-US" sz="1800" kern="1200" dirty="0"/>
        </a:p>
        <a:p>
          <a:pPr marL="171450" lvl="1" indent="-171450" algn="l" defTabSz="800100">
            <a:lnSpc>
              <a:spcPct val="90000"/>
            </a:lnSpc>
            <a:spcBef>
              <a:spcPct val="0"/>
            </a:spcBef>
            <a:spcAft>
              <a:spcPct val="15000"/>
            </a:spcAft>
            <a:buChar char="•"/>
          </a:pPr>
          <a:r>
            <a:rPr lang="en-US" sz="1800" kern="1200" dirty="0"/>
            <a:t>WRITTEN instructions</a:t>
          </a:r>
        </a:p>
      </dsp:txBody>
      <dsp:txXfrm rot="-5400000">
        <a:off x="1161355" y="77486"/>
        <a:ext cx="9997566" cy="1365235"/>
      </dsp:txXfrm>
    </dsp:sp>
    <dsp:sp modelId="{57CF4F42-8B6F-264D-8F90-3146C3CC1BCA}">
      <dsp:nvSpPr>
        <dsp:cNvPr id="0" name=""/>
        <dsp:cNvSpPr/>
      </dsp:nvSpPr>
      <dsp:spPr>
        <a:xfrm rot="5400000">
          <a:off x="-226257" y="1965087"/>
          <a:ext cx="1668682" cy="1168077"/>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baseline="0" dirty="0"/>
            <a:t>Follow up call </a:t>
          </a:r>
          <a:endParaRPr lang="en-US" sz="1500" kern="1200" dirty="0"/>
        </a:p>
      </dsp:txBody>
      <dsp:txXfrm rot="-5400000">
        <a:off x="24046" y="2298824"/>
        <a:ext cx="1168077" cy="500605"/>
      </dsp:txXfrm>
    </dsp:sp>
    <dsp:sp modelId="{99345913-D459-0149-A0B5-18DE8B887F0F}">
      <dsp:nvSpPr>
        <dsp:cNvPr id="0" name=""/>
        <dsp:cNvSpPr/>
      </dsp:nvSpPr>
      <dsp:spPr>
        <a:xfrm rot="5400000">
          <a:off x="5654744" y="-2778604"/>
          <a:ext cx="1084643" cy="10071422"/>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baseline="0" dirty="0"/>
            <a:t>Reasonable for major surgeries with same day discharge</a:t>
          </a:r>
          <a:endParaRPr lang="en-US" sz="1800" kern="1200" dirty="0"/>
        </a:p>
        <a:p>
          <a:pPr marL="171450" lvl="1" indent="-171450" algn="l" defTabSz="800100">
            <a:lnSpc>
              <a:spcPct val="90000"/>
            </a:lnSpc>
            <a:spcBef>
              <a:spcPct val="0"/>
            </a:spcBef>
            <a:spcAft>
              <a:spcPct val="15000"/>
            </a:spcAft>
            <a:buChar char="•"/>
          </a:pPr>
          <a:r>
            <a:rPr lang="en-US" sz="1800" kern="1200" baseline="0" dirty="0"/>
            <a:t>Early recognition of postoperative complication</a:t>
          </a:r>
          <a:endParaRPr lang="en-US" sz="1800" kern="1200" dirty="0"/>
        </a:p>
        <a:p>
          <a:pPr marL="171450" lvl="1" indent="-171450" algn="l" defTabSz="800100">
            <a:lnSpc>
              <a:spcPct val="90000"/>
            </a:lnSpc>
            <a:spcBef>
              <a:spcPct val="0"/>
            </a:spcBef>
            <a:spcAft>
              <a:spcPct val="15000"/>
            </a:spcAft>
            <a:buChar char="•"/>
          </a:pPr>
          <a:r>
            <a:rPr lang="en-US" sz="1800" kern="1200" dirty="0"/>
            <a:t>Who performs-hospital vs surgeons office?</a:t>
          </a:r>
        </a:p>
      </dsp:txBody>
      <dsp:txXfrm rot="-5400000">
        <a:off x="1161355" y="1767733"/>
        <a:ext cx="10018474" cy="978747"/>
      </dsp:txXfrm>
    </dsp:sp>
    <dsp:sp modelId="{31D6CE81-69CC-F94D-BC2A-0C3711B7657C}">
      <dsp:nvSpPr>
        <dsp:cNvPr id="0" name=""/>
        <dsp:cNvSpPr/>
      </dsp:nvSpPr>
      <dsp:spPr>
        <a:xfrm rot="5400000">
          <a:off x="-226257" y="3492355"/>
          <a:ext cx="1668682" cy="1168077"/>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baseline="0"/>
            <a:t>Follow up appointment</a:t>
          </a:r>
          <a:endParaRPr lang="en-US" sz="1500" kern="1200"/>
        </a:p>
      </dsp:txBody>
      <dsp:txXfrm rot="-5400000">
        <a:off x="24046" y="3826092"/>
        <a:ext cx="1168077" cy="500605"/>
      </dsp:txXfrm>
    </dsp:sp>
    <dsp:sp modelId="{0749DE4B-88BC-5148-B34D-797E08F3767F}">
      <dsp:nvSpPr>
        <dsp:cNvPr id="0" name=""/>
        <dsp:cNvSpPr/>
      </dsp:nvSpPr>
      <dsp:spPr>
        <a:xfrm rot="5400000">
          <a:off x="5332144" y="-972445"/>
          <a:ext cx="1729843" cy="10098312"/>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baseline="0" dirty="0"/>
            <a:t>If possible, make prior to surgery or discharge</a:t>
          </a:r>
          <a:endParaRPr lang="en-US" sz="1800" kern="1200" dirty="0"/>
        </a:p>
        <a:p>
          <a:pPr marL="171450" lvl="1" indent="-171450" algn="l" defTabSz="800100">
            <a:lnSpc>
              <a:spcPct val="90000"/>
            </a:lnSpc>
            <a:spcBef>
              <a:spcPct val="0"/>
            </a:spcBef>
            <a:spcAft>
              <a:spcPct val="15000"/>
            </a:spcAft>
            <a:buChar char="•"/>
          </a:pPr>
          <a:r>
            <a:rPr lang="en-US" sz="1800" kern="1200" baseline="0" dirty="0"/>
            <a:t>Date dependent on procedure</a:t>
          </a:r>
          <a:endParaRPr lang="en-US" sz="1800" kern="1200" dirty="0"/>
        </a:p>
        <a:p>
          <a:pPr marL="342900" lvl="2" indent="-171450" algn="l" defTabSz="800100">
            <a:lnSpc>
              <a:spcPct val="90000"/>
            </a:lnSpc>
            <a:spcBef>
              <a:spcPct val="0"/>
            </a:spcBef>
            <a:spcAft>
              <a:spcPct val="15000"/>
            </a:spcAft>
            <a:buChar char="•"/>
          </a:pPr>
          <a:r>
            <a:rPr lang="en-US" sz="1800" kern="1200" baseline="0" dirty="0"/>
            <a:t>Laparoscopy: 2-4 weeks</a:t>
          </a:r>
          <a:endParaRPr lang="en-US" sz="1800" kern="1200" dirty="0"/>
        </a:p>
        <a:p>
          <a:pPr marL="342900" lvl="2" indent="-171450" algn="l" defTabSz="800100">
            <a:lnSpc>
              <a:spcPct val="90000"/>
            </a:lnSpc>
            <a:spcBef>
              <a:spcPct val="0"/>
            </a:spcBef>
            <a:spcAft>
              <a:spcPct val="15000"/>
            </a:spcAft>
            <a:buChar char="•"/>
          </a:pPr>
          <a:r>
            <a:rPr lang="en-US" sz="1800" kern="1200" baseline="0" dirty="0" err="1"/>
            <a:t>Hyst</a:t>
          </a:r>
          <a:r>
            <a:rPr lang="en-US" sz="1800" kern="1200" baseline="0" dirty="0"/>
            <a:t>: 2 &amp; 6 weeks</a:t>
          </a:r>
          <a:endParaRPr lang="en-US" sz="1800" kern="1200" dirty="0"/>
        </a:p>
        <a:p>
          <a:pPr marL="342900" lvl="2" indent="-171450" algn="l" defTabSz="800100">
            <a:lnSpc>
              <a:spcPct val="90000"/>
            </a:lnSpc>
            <a:spcBef>
              <a:spcPct val="0"/>
            </a:spcBef>
            <a:spcAft>
              <a:spcPct val="15000"/>
            </a:spcAft>
            <a:buChar char="•"/>
          </a:pPr>
          <a:r>
            <a:rPr lang="en-US" sz="1800" kern="1200" baseline="0" dirty="0"/>
            <a:t>Concern for malignancy: 1-2 weeks (based on timing it typically takes to get path back)</a:t>
          </a:r>
          <a:endParaRPr lang="en-US" sz="1800" kern="1200" dirty="0"/>
        </a:p>
      </dsp:txBody>
      <dsp:txXfrm rot="-5400000">
        <a:off x="1147910" y="3296233"/>
        <a:ext cx="10013868" cy="15609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C9735-717F-FC48-BED9-DF86E513F9EC}">
      <dsp:nvSpPr>
        <dsp:cNvPr id="0" name=""/>
        <dsp:cNvSpPr/>
      </dsp:nvSpPr>
      <dsp:spPr>
        <a:xfrm>
          <a:off x="0" y="30551"/>
          <a:ext cx="5149611" cy="633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baseline="0" dirty="0"/>
            <a:t>Consultation for surgery</a:t>
          </a:r>
          <a:endParaRPr lang="en-US" sz="2200" kern="1200" dirty="0"/>
        </a:p>
      </dsp:txBody>
      <dsp:txXfrm>
        <a:off x="0" y="30551"/>
        <a:ext cx="5149611" cy="633600"/>
      </dsp:txXfrm>
    </dsp:sp>
    <dsp:sp modelId="{C885CB6E-A82A-B349-8DCA-C561D3A62C9B}">
      <dsp:nvSpPr>
        <dsp:cNvPr id="0" name=""/>
        <dsp:cNvSpPr/>
      </dsp:nvSpPr>
      <dsp:spPr>
        <a:xfrm>
          <a:off x="0" y="664151"/>
          <a:ext cx="5149611" cy="205326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baseline="0"/>
            <a:t>Indication for surgery</a:t>
          </a:r>
          <a:endParaRPr lang="en-US" sz="2200" kern="1200"/>
        </a:p>
        <a:p>
          <a:pPr marL="228600" lvl="1" indent="-228600" algn="l" defTabSz="977900">
            <a:lnSpc>
              <a:spcPct val="90000"/>
            </a:lnSpc>
            <a:spcBef>
              <a:spcPct val="0"/>
            </a:spcBef>
            <a:spcAft>
              <a:spcPct val="15000"/>
            </a:spcAft>
            <a:buChar char="•"/>
          </a:pPr>
          <a:r>
            <a:rPr lang="en-US" sz="2200" kern="1200" baseline="0" dirty="0"/>
            <a:t>Medical/Surgical history</a:t>
          </a:r>
          <a:endParaRPr lang="en-US" sz="2200" kern="1200" dirty="0"/>
        </a:p>
        <a:p>
          <a:pPr marL="228600" lvl="1" indent="-228600" algn="l" defTabSz="977900">
            <a:lnSpc>
              <a:spcPct val="90000"/>
            </a:lnSpc>
            <a:spcBef>
              <a:spcPct val="0"/>
            </a:spcBef>
            <a:spcAft>
              <a:spcPct val="15000"/>
            </a:spcAft>
            <a:buChar char="•"/>
          </a:pPr>
          <a:r>
            <a:rPr lang="en-US" sz="2200" kern="1200" baseline="0"/>
            <a:t>Medication review</a:t>
          </a:r>
          <a:endParaRPr lang="en-US" sz="2200" kern="1200"/>
        </a:p>
        <a:p>
          <a:pPr marL="228600" lvl="1" indent="-228600" algn="l" defTabSz="977900">
            <a:lnSpc>
              <a:spcPct val="90000"/>
            </a:lnSpc>
            <a:spcBef>
              <a:spcPct val="0"/>
            </a:spcBef>
            <a:spcAft>
              <a:spcPct val="15000"/>
            </a:spcAft>
            <a:buChar char="•"/>
          </a:pPr>
          <a:r>
            <a:rPr lang="en-US" sz="2200" kern="1200" baseline="0"/>
            <a:t>Laboratory evaluation</a:t>
          </a:r>
          <a:endParaRPr lang="en-US" sz="2200" kern="1200"/>
        </a:p>
        <a:p>
          <a:pPr marL="228600" lvl="1" indent="-228600" algn="l" defTabSz="977900">
            <a:lnSpc>
              <a:spcPct val="90000"/>
            </a:lnSpc>
            <a:spcBef>
              <a:spcPct val="0"/>
            </a:spcBef>
            <a:spcAft>
              <a:spcPct val="15000"/>
            </a:spcAft>
            <a:buChar char="•"/>
          </a:pPr>
          <a:r>
            <a:rPr lang="en-US" sz="2200" kern="1200" baseline="0"/>
            <a:t>Procedural selection</a:t>
          </a:r>
          <a:endParaRPr lang="en-US" sz="2200" kern="1200"/>
        </a:p>
      </dsp:txBody>
      <dsp:txXfrm>
        <a:off x="0" y="664151"/>
        <a:ext cx="5149611" cy="20532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B35C6-39F7-3A43-9465-0DE0B94E2188}">
      <dsp:nvSpPr>
        <dsp:cNvPr id="0" name=""/>
        <dsp:cNvSpPr/>
      </dsp:nvSpPr>
      <dsp:spPr>
        <a:xfrm>
          <a:off x="0" y="1054"/>
          <a:ext cx="5008417" cy="6624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baseline="0"/>
            <a:t>Preoperative visit</a:t>
          </a:r>
          <a:endParaRPr lang="en-US" sz="2300" kern="1200"/>
        </a:p>
      </dsp:txBody>
      <dsp:txXfrm>
        <a:off x="0" y="1054"/>
        <a:ext cx="5008417" cy="662400"/>
      </dsp:txXfrm>
    </dsp:sp>
    <dsp:sp modelId="{246996F3-DB8C-EA4D-AFB7-E42652BA4F74}">
      <dsp:nvSpPr>
        <dsp:cNvPr id="0" name=""/>
        <dsp:cNvSpPr/>
      </dsp:nvSpPr>
      <dsp:spPr>
        <a:xfrm>
          <a:off x="0" y="663454"/>
          <a:ext cx="5008417" cy="208345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baseline="0" dirty="0"/>
            <a:t>Confirmation of safety and stability to proceed</a:t>
          </a:r>
          <a:endParaRPr lang="en-US" sz="2300" kern="1200" dirty="0"/>
        </a:p>
        <a:p>
          <a:pPr marL="228600" lvl="1" indent="-228600" algn="l" defTabSz="1022350">
            <a:lnSpc>
              <a:spcPct val="90000"/>
            </a:lnSpc>
            <a:spcBef>
              <a:spcPct val="0"/>
            </a:spcBef>
            <a:spcAft>
              <a:spcPct val="15000"/>
            </a:spcAft>
            <a:buChar char="•"/>
          </a:pPr>
          <a:r>
            <a:rPr lang="en-US" sz="2300" kern="1200" baseline="0"/>
            <a:t>Informed consent</a:t>
          </a:r>
          <a:endParaRPr lang="en-US" sz="2300" kern="1200"/>
        </a:p>
        <a:p>
          <a:pPr marL="228600" lvl="1" indent="-228600" algn="l" defTabSz="1022350">
            <a:lnSpc>
              <a:spcPct val="90000"/>
            </a:lnSpc>
            <a:spcBef>
              <a:spcPct val="0"/>
            </a:spcBef>
            <a:spcAft>
              <a:spcPct val="15000"/>
            </a:spcAft>
            <a:buChar char="•"/>
          </a:pPr>
          <a:r>
            <a:rPr lang="en-US" sz="2300" kern="1200" baseline="0"/>
            <a:t>Enhanced recovery protocol</a:t>
          </a:r>
          <a:endParaRPr lang="en-US" sz="2300" kern="1200"/>
        </a:p>
        <a:p>
          <a:pPr marL="228600" lvl="1" indent="-228600" algn="l" defTabSz="1022350">
            <a:lnSpc>
              <a:spcPct val="90000"/>
            </a:lnSpc>
            <a:spcBef>
              <a:spcPct val="0"/>
            </a:spcBef>
            <a:spcAft>
              <a:spcPct val="15000"/>
            </a:spcAft>
            <a:buChar char="•"/>
          </a:pPr>
          <a:r>
            <a:rPr lang="en-US" sz="2300" kern="1200" baseline="0" dirty="0"/>
            <a:t>Postoperative expectations</a:t>
          </a:r>
          <a:endParaRPr lang="en-US" sz="2300" kern="1200" dirty="0"/>
        </a:p>
      </dsp:txBody>
      <dsp:txXfrm>
        <a:off x="0" y="663454"/>
        <a:ext cx="5008417" cy="20834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A1B75-5758-9248-A0AF-576EE725A4EA}">
      <dsp:nvSpPr>
        <dsp:cNvPr id="0" name=""/>
        <dsp:cNvSpPr/>
      </dsp:nvSpPr>
      <dsp:spPr>
        <a:xfrm>
          <a:off x="52" y="34833"/>
          <a:ext cx="5025841" cy="604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baseline="0"/>
            <a:t>Indication for surgery</a:t>
          </a:r>
          <a:endParaRPr lang="en-US" sz="2100" kern="1200"/>
        </a:p>
      </dsp:txBody>
      <dsp:txXfrm>
        <a:off x="52" y="34833"/>
        <a:ext cx="5025841" cy="604800"/>
      </dsp:txXfrm>
    </dsp:sp>
    <dsp:sp modelId="{8E57DC54-554F-FD46-A2F7-A6EAFB3F623F}">
      <dsp:nvSpPr>
        <dsp:cNvPr id="0" name=""/>
        <dsp:cNvSpPr/>
      </dsp:nvSpPr>
      <dsp:spPr>
        <a:xfrm>
          <a:off x="52" y="639633"/>
          <a:ext cx="5025841" cy="374692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baseline="0"/>
            <a:t>Necessary to offer surgery</a:t>
          </a:r>
          <a:endParaRPr lang="en-US" sz="2100" kern="1200"/>
        </a:p>
        <a:p>
          <a:pPr marL="228600" lvl="1" indent="-228600" algn="l" defTabSz="933450">
            <a:lnSpc>
              <a:spcPct val="90000"/>
            </a:lnSpc>
            <a:spcBef>
              <a:spcPct val="0"/>
            </a:spcBef>
            <a:spcAft>
              <a:spcPct val="15000"/>
            </a:spcAft>
            <a:buChar char="•"/>
          </a:pPr>
          <a:r>
            <a:rPr lang="en-US" sz="2100" kern="1200" baseline="0"/>
            <a:t>Patients desiring surgery which is not indicated </a:t>
          </a:r>
          <a:r>
            <a:rPr lang="en-US" sz="2100" kern="1200" baseline="0">
              <a:sym typeface="Wingdings" pitchFamily="2" charset="2"/>
            </a:rPr>
            <a:t></a:t>
          </a:r>
          <a:r>
            <a:rPr lang="en-US" sz="2100" kern="1200" baseline="0"/>
            <a:t> unnecessary malpractice risk</a:t>
          </a:r>
          <a:endParaRPr lang="en-US" sz="2100" kern="1200"/>
        </a:p>
      </dsp:txBody>
      <dsp:txXfrm>
        <a:off x="52" y="639633"/>
        <a:ext cx="5025841" cy="3746925"/>
      </dsp:txXfrm>
    </dsp:sp>
    <dsp:sp modelId="{7455BC3B-B0AD-E340-BE6E-8C6D0BC33D6C}">
      <dsp:nvSpPr>
        <dsp:cNvPr id="0" name=""/>
        <dsp:cNvSpPr/>
      </dsp:nvSpPr>
      <dsp:spPr>
        <a:xfrm>
          <a:off x="5729511" y="34833"/>
          <a:ext cx="5025841" cy="604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baseline="0"/>
            <a:t>Medical/Surgical history</a:t>
          </a:r>
          <a:endParaRPr lang="en-US" sz="2100" kern="1200"/>
        </a:p>
      </dsp:txBody>
      <dsp:txXfrm>
        <a:off x="5729511" y="34833"/>
        <a:ext cx="5025841" cy="604800"/>
      </dsp:txXfrm>
    </dsp:sp>
    <dsp:sp modelId="{ECBAEB07-AB12-6344-941E-79AFF98F422F}">
      <dsp:nvSpPr>
        <dsp:cNvPr id="0" name=""/>
        <dsp:cNvSpPr/>
      </dsp:nvSpPr>
      <dsp:spPr>
        <a:xfrm>
          <a:off x="5729511" y="639633"/>
          <a:ext cx="5025841" cy="374692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baseline="0"/>
            <a:t>Review with patient to ensure accuracy</a:t>
          </a:r>
          <a:endParaRPr lang="en-US" sz="2100" kern="1200"/>
        </a:p>
        <a:p>
          <a:pPr marL="457200" lvl="2" indent="-228600" algn="l" defTabSz="933450">
            <a:lnSpc>
              <a:spcPct val="90000"/>
            </a:lnSpc>
            <a:spcBef>
              <a:spcPct val="0"/>
            </a:spcBef>
            <a:spcAft>
              <a:spcPct val="15000"/>
            </a:spcAft>
            <a:buChar char="•"/>
          </a:pPr>
          <a:r>
            <a:rPr lang="en-US" sz="2100" kern="1200" baseline="0"/>
            <a:t>Diagnoses are often missing or inaccurate in E-record</a:t>
          </a:r>
          <a:endParaRPr lang="en-US" sz="2100" kern="1200"/>
        </a:p>
        <a:p>
          <a:pPr marL="457200" lvl="2" indent="-228600" algn="l" defTabSz="933450">
            <a:lnSpc>
              <a:spcPct val="90000"/>
            </a:lnSpc>
            <a:spcBef>
              <a:spcPct val="0"/>
            </a:spcBef>
            <a:spcAft>
              <a:spcPct val="15000"/>
            </a:spcAft>
            <a:buChar char="•"/>
          </a:pPr>
          <a:r>
            <a:rPr lang="en-US" sz="2100" b="1" u="sng" kern="1200" baseline="0"/>
            <a:t>Your</a:t>
          </a:r>
          <a:r>
            <a:rPr lang="en-US" sz="2100" kern="1200" baseline="0"/>
            <a:t> responsibility to ensure this is correct</a:t>
          </a:r>
          <a:endParaRPr lang="en-US" sz="2100" kern="1200"/>
        </a:p>
        <a:p>
          <a:pPr marL="228600" lvl="1" indent="-228600" algn="l" defTabSz="933450">
            <a:lnSpc>
              <a:spcPct val="90000"/>
            </a:lnSpc>
            <a:spcBef>
              <a:spcPct val="0"/>
            </a:spcBef>
            <a:spcAft>
              <a:spcPct val="15000"/>
            </a:spcAft>
            <a:buChar char="•"/>
          </a:pPr>
          <a:r>
            <a:rPr lang="en-US" sz="2100" kern="1200" baseline="0"/>
            <a:t>Identify conditions requiring preoperative work up or need for additional intra -or post-operative management</a:t>
          </a:r>
          <a:endParaRPr lang="en-US" sz="2100" kern="1200"/>
        </a:p>
        <a:p>
          <a:pPr marL="228600" lvl="1" indent="-228600" algn="l" defTabSz="933450">
            <a:lnSpc>
              <a:spcPct val="90000"/>
            </a:lnSpc>
            <a:spcBef>
              <a:spcPct val="0"/>
            </a:spcBef>
            <a:spcAft>
              <a:spcPct val="15000"/>
            </a:spcAft>
            <a:buChar char="•"/>
          </a:pPr>
          <a:r>
            <a:rPr lang="en-US" sz="2100" kern="1200" baseline="0"/>
            <a:t>Exercise tolerance</a:t>
          </a:r>
          <a:endParaRPr lang="en-US" sz="2100" kern="1200"/>
        </a:p>
      </dsp:txBody>
      <dsp:txXfrm>
        <a:off x="5729511" y="639633"/>
        <a:ext cx="5025841" cy="37469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ED2C0-5658-1241-822A-1E8ECF52D7A1}">
      <dsp:nvSpPr>
        <dsp:cNvPr id="0" name=""/>
        <dsp:cNvSpPr/>
      </dsp:nvSpPr>
      <dsp:spPr>
        <a:xfrm>
          <a:off x="3361" y="119181"/>
          <a:ext cx="3277037" cy="84476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baseline="0"/>
            <a:t>Medication review</a:t>
          </a:r>
          <a:endParaRPr lang="en-US" sz="2300" kern="1200"/>
        </a:p>
      </dsp:txBody>
      <dsp:txXfrm>
        <a:off x="3361" y="119181"/>
        <a:ext cx="3277037" cy="844766"/>
      </dsp:txXfrm>
    </dsp:sp>
    <dsp:sp modelId="{7079F1AA-B42B-DD47-BA6A-5F2A61EBD6E7}">
      <dsp:nvSpPr>
        <dsp:cNvPr id="0" name=""/>
        <dsp:cNvSpPr/>
      </dsp:nvSpPr>
      <dsp:spPr>
        <a:xfrm>
          <a:off x="3361" y="963948"/>
          <a:ext cx="3277037" cy="333826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baseline="0"/>
            <a:t>Suggest diagnoses patient hasn’t disclosed?</a:t>
          </a:r>
          <a:endParaRPr lang="en-US" sz="2300" kern="1200"/>
        </a:p>
        <a:p>
          <a:pPr marL="228600" lvl="1" indent="-228600" algn="l" defTabSz="1022350">
            <a:lnSpc>
              <a:spcPct val="90000"/>
            </a:lnSpc>
            <a:spcBef>
              <a:spcPct val="0"/>
            </a:spcBef>
            <a:spcAft>
              <a:spcPct val="15000"/>
            </a:spcAft>
            <a:buChar char="•"/>
          </a:pPr>
          <a:r>
            <a:rPr lang="en-US" sz="2300" kern="1200" baseline="0"/>
            <a:t>Require perioperative adjustment?</a:t>
          </a:r>
          <a:endParaRPr lang="en-US" sz="2300" kern="1200"/>
        </a:p>
        <a:p>
          <a:pPr marL="228600" lvl="1" indent="-228600" algn="l" defTabSz="1022350">
            <a:lnSpc>
              <a:spcPct val="90000"/>
            </a:lnSpc>
            <a:spcBef>
              <a:spcPct val="0"/>
            </a:spcBef>
            <a:spcAft>
              <a:spcPct val="15000"/>
            </a:spcAft>
            <a:buChar char="•"/>
          </a:pPr>
          <a:r>
            <a:rPr lang="en-US" sz="2300" kern="1200" baseline="0"/>
            <a:t>Increase risk of complications?</a:t>
          </a:r>
          <a:endParaRPr lang="en-US" sz="2300" kern="1200"/>
        </a:p>
      </dsp:txBody>
      <dsp:txXfrm>
        <a:off x="3361" y="963948"/>
        <a:ext cx="3277037" cy="3338263"/>
      </dsp:txXfrm>
    </dsp:sp>
    <dsp:sp modelId="{4474FF36-7BBA-AB47-A391-41AAB6C539D2}">
      <dsp:nvSpPr>
        <dsp:cNvPr id="0" name=""/>
        <dsp:cNvSpPr/>
      </dsp:nvSpPr>
      <dsp:spPr>
        <a:xfrm>
          <a:off x="3739184" y="119181"/>
          <a:ext cx="3277037" cy="84476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baseline="0"/>
            <a:t>Laboratory/Imaging evaluation</a:t>
          </a:r>
          <a:endParaRPr lang="en-US" sz="2300" kern="1200"/>
        </a:p>
      </dsp:txBody>
      <dsp:txXfrm>
        <a:off x="3739184" y="119181"/>
        <a:ext cx="3277037" cy="844766"/>
      </dsp:txXfrm>
    </dsp:sp>
    <dsp:sp modelId="{359B7C91-AFFB-824B-B5F0-40DA34210FB3}">
      <dsp:nvSpPr>
        <dsp:cNvPr id="0" name=""/>
        <dsp:cNvSpPr/>
      </dsp:nvSpPr>
      <dsp:spPr>
        <a:xfrm>
          <a:off x="3739184" y="963948"/>
          <a:ext cx="3277037" cy="3338263"/>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baseline="0"/>
            <a:t>Detect issues prior to immediate preoperative time frame</a:t>
          </a:r>
          <a:endParaRPr lang="en-US" sz="2300" kern="1200"/>
        </a:p>
        <a:p>
          <a:pPr marL="228600" lvl="1" indent="-228600" algn="l" defTabSz="1022350">
            <a:lnSpc>
              <a:spcPct val="90000"/>
            </a:lnSpc>
            <a:spcBef>
              <a:spcPct val="0"/>
            </a:spcBef>
            <a:spcAft>
              <a:spcPct val="15000"/>
            </a:spcAft>
            <a:buChar char="•"/>
          </a:pPr>
          <a:r>
            <a:rPr lang="en-US" sz="2300" kern="1200" baseline="0"/>
            <a:t>Diabetic control, severe anemia etc</a:t>
          </a:r>
          <a:endParaRPr lang="en-US" sz="2300" kern="1200"/>
        </a:p>
        <a:p>
          <a:pPr marL="228600" lvl="1" indent="-228600" algn="l" defTabSz="1022350">
            <a:lnSpc>
              <a:spcPct val="90000"/>
            </a:lnSpc>
            <a:spcBef>
              <a:spcPct val="0"/>
            </a:spcBef>
            <a:spcAft>
              <a:spcPct val="15000"/>
            </a:spcAft>
            <a:buChar char="•"/>
          </a:pPr>
          <a:r>
            <a:rPr lang="en-US" sz="2300" kern="1200" baseline="0"/>
            <a:t>Gather further information to guide decision making</a:t>
          </a:r>
          <a:endParaRPr lang="en-US" sz="2300" kern="1200"/>
        </a:p>
      </dsp:txBody>
      <dsp:txXfrm>
        <a:off x="3739184" y="963948"/>
        <a:ext cx="3277037" cy="3338263"/>
      </dsp:txXfrm>
    </dsp:sp>
    <dsp:sp modelId="{1CF4CAFE-9C20-1C40-BD01-26E463640BE9}">
      <dsp:nvSpPr>
        <dsp:cNvPr id="0" name=""/>
        <dsp:cNvSpPr/>
      </dsp:nvSpPr>
      <dsp:spPr>
        <a:xfrm>
          <a:off x="7475007" y="119181"/>
          <a:ext cx="3277037" cy="844766"/>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baseline="0"/>
            <a:t>Procedural selection</a:t>
          </a:r>
          <a:endParaRPr lang="en-US" sz="2300" kern="1200"/>
        </a:p>
      </dsp:txBody>
      <dsp:txXfrm>
        <a:off x="7475007" y="119181"/>
        <a:ext cx="3277037" cy="844766"/>
      </dsp:txXfrm>
    </dsp:sp>
    <dsp:sp modelId="{623C48DE-C41F-B74E-8AD4-F40EA417CC40}">
      <dsp:nvSpPr>
        <dsp:cNvPr id="0" name=""/>
        <dsp:cNvSpPr/>
      </dsp:nvSpPr>
      <dsp:spPr>
        <a:xfrm>
          <a:off x="7475007" y="963948"/>
          <a:ext cx="3277037" cy="3338263"/>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baseline="0"/>
            <a:t>Determine best route of procedure </a:t>
          </a:r>
          <a:endParaRPr lang="en-US" sz="2300" kern="1200"/>
        </a:p>
      </dsp:txBody>
      <dsp:txXfrm>
        <a:off x="7475007" y="963948"/>
        <a:ext cx="3277037" cy="33382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6CDF1-C067-0243-BC1B-CFB716974CFA}">
      <dsp:nvSpPr>
        <dsp:cNvPr id="0" name=""/>
        <dsp:cNvSpPr/>
      </dsp:nvSpPr>
      <dsp:spPr>
        <a:xfrm>
          <a:off x="0" y="58040"/>
          <a:ext cx="5273040" cy="5756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t>Education</a:t>
          </a:r>
          <a:endParaRPr lang="en-US" sz="2400" kern="1200" dirty="0"/>
        </a:p>
      </dsp:txBody>
      <dsp:txXfrm>
        <a:off x="28100" y="86140"/>
        <a:ext cx="5216840" cy="519439"/>
      </dsp:txXfrm>
    </dsp:sp>
    <dsp:sp modelId="{EF6225DB-416D-9241-B6B9-628150167934}">
      <dsp:nvSpPr>
        <dsp:cNvPr id="0" name=""/>
        <dsp:cNvSpPr/>
      </dsp:nvSpPr>
      <dsp:spPr>
        <a:xfrm>
          <a:off x="0" y="702800"/>
          <a:ext cx="5273040" cy="5756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t>Preoperative expectations</a:t>
          </a:r>
          <a:endParaRPr lang="en-US" sz="2400" kern="1200" dirty="0"/>
        </a:p>
      </dsp:txBody>
      <dsp:txXfrm>
        <a:off x="28100" y="730900"/>
        <a:ext cx="5216840" cy="519439"/>
      </dsp:txXfrm>
    </dsp:sp>
    <dsp:sp modelId="{1EB97408-8C43-7D40-8826-AD3AAEB94AB0}">
      <dsp:nvSpPr>
        <dsp:cNvPr id="0" name=""/>
        <dsp:cNvSpPr/>
      </dsp:nvSpPr>
      <dsp:spPr>
        <a:xfrm>
          <a:off x="0" y="1278440"/>
          <a:ext cx="5273040" cy="129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41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baseline="0" dirty="0"/>
            <a:t>Nutrition instructions</a:t>
          </a:r>
          <a:endParaRPr lang="en-US" sz="1900" kern="1200" dirty="0"/>
        </a:p>
        <a:p>
          <a:pPr marL="171450" lvl="1" indent="-171450" algn="l" defTabSz="844550">
            <a:lnSpc>
              <a:spcPct val="90000"/>
            </a:lnSpc>
            <a:spcBef>
              <a:spcPct val="0"/>
            </a:spcBef>
            <a:spcAft>
              <a:spcPct val="20000"/>
            </a:spcAft>
            <a:buChar char="•"/>
          </a:pPr>
          <a:r>
            <a:rPr lang="en-US" sz="1900" kern="1200" baseline="0" dirty="0"/>
            <a:t>Prophylactic pain management plans</a:t>
          </a:r>
          <a:endParaRPr lang="en-US" sz="1900" kern="1200" dirty="0"/>
        </a:p>
        <a:p>
          <a:pPr marL="171450" lvl="1" indent="-171450" algn="l" defTabSz="844550">
            <a:lnSpc>
              <a:spcPct val="90000"/>
            </a:lnSpc>
            <a:spcBef>
              <a:spcPct val="0"/>
            </a:spcBef>
            <a:spcAft>
              <a:spcPct val="20000"/>
            </a:spcAft>
            <a:buChar char="•"/>
          </a:pPr>
          <a:r>
            <a:rPr lang="en-US" sz="1900" kern="1200" baseline="0" dirty="0"/>
            <a:t>Smoking cessation</a:t>
          </a:r>
          <a:endParaRPr lang="en-US" sz="1900" kern="1200" dirty="0"/>
        </a:p>
        <a:p>
          <a:pPr marL="171450" lvl="1" indent="-171450" algn="l" defTabSz="844550">
            <a:lnSpc>
              <a:spcPct val="90000"/>
            </a:lnSpc>
            <a:spcBef>
              <a:spcPct val="0"/>
            </a:spcBef>
            <a:spcAft>
              <a:spcPct val="20000"/>
            </a:spcAft>
            <a:buChar char="•"/>
          </a:pPr>
          <a:r>
            <a:rPr lang="en-US" sz="1900" kern="1200" baseline="0" dirty="0"/>
            <a:t>Laboratory testing</a:t>
          </a:r>
          <a:endParaRPr lang="en-US" sz="1900" kern="1200" dirty="0"/>
        </a:p>
      </dsp:txBody>
      <dsp:txXfrm>
        <a:off x="0" y="1278440"/>
        <a:ext cx="5273040" cy="1291680"/>
      </dsp:txXfrm>
    </dsp:sp>
    <dsp:sp modelId="{8516D542-60B3-EC44-9843-474086CC1117}">
      <dsp:nvSpPr>
        <dsp:cNvPr id="0" name=""/>
        <dsp:cNvSpPr/>
      </dsp:nvSpPr>
      <dsp:spPr>
        <a:xfrm>
          <a:off x="0" y="2570120"/>
          <a:ext cx="5273040" cy="5756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t>Relay postoperative expectations</a:t>
          </a:r>
          <a:endParaRPr lang="en-US" sz="2400" kern="1200" dirty="0"/>
        </a:p>
      </dsp:txBody>
      <dsp:txXfrm>
        <a:off x="28100" y="2598220"/>
        <a:ext cx="5216840" cy="519439"/>
      </dsp:txXfrm>
    </dsp:sp>
    <dsp:sp modelId="{F67249E0-82EB-984F-A1AD-95103B239C3E}">
      <dsp:nvSpPr>
        <dsp:cNvPr id="0" name=""/>
        <dsp:cNvSpPr/>
      </dsp:nvSpPr>
      <dsp:spPr>
        <a:xfrm>
          <a:off x="0" y="3145761"/>
          <a:ext cx="5273040" cy="129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41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baseline="0"/>
            <a:t>Anticipated recovery process</a:t>
          </a:r>
          <a:endParaRPr lang="en-US" sz="1900" kern="1200"/>
        </a:p>
        <a:p>
          <a:pPr marL="171450" lvl="1" indent="-171450" algn="l" defTabSz="844550">
            <a:lnSpc>
              <a:spcPct val="90000"/>
            </a:lnSpc>
            <a:spcBef>
              <a:spcPct val="0"/>
            </a:spcBef>
            <a:spcAft>
              <a:spcPct val="20000"/>
            </a:spcAft>
            <a:buChar char="•"/>
          </a:pPr>
          <a:r>
            <a:rPr lang="en-US" sz="1900" kern="1200" baseline="0"/>
            <a:t>Postop pain management plans</a:t>
          </a:r>
          <a:endParaRPr lang="en-US" sz="1900" kern="1200"/>
        </a:p>
        <a:p>
          <a:pPr marL="171450" lvl="1" indent="-171450" algn="l" defTabSz="844550">
            <a:lnSpc>
              <a:spcPct val="90000"/>
            </a:lnSpc>
            <a:spcBef>
              <a:spcPct val="0"/>
            </a:spcBef>
            <a:spcAft>
              <a:spcPct val="20000"/>
            </a:spcAft>
            <a:buChar char="•"/>
          </a:pPr>
          <a:r>
            <a:rPr lang="en-US" sz="1900" kern="1200" baseline="0"/>
            <a:t>Activity instructions/restrictions</a:t>
          </a:r>
          <a:endParaRPr lang="en-US" sz="1900" kern="1200"/>
        </a:p>
        <a:p>
          <a:pPr marL="171450" lvl="1" indent="-171450" algn="l" defTabSz="844550">
            <a:lnSpc>
              <a:spcPct val="90000"/>
            </a:lnSpc>
            <a:spcBef>
              <a:spcPct val="0"/>
            </a:spcBef>
            <a:spcAft>
              <a:spcPct val="20000"/>
            </a:spcAft>
            <a:buChar char="•"/>
          </a:pPr>
          <a:r>
            <a:rPr lang="en-US" sz="1900" kern="1200" baseline="0"/>
            <a:t>Follow up plan and return precautions</a:t>
          </a:r>
          <a:endParaRPr lang="en-US" sz="1900" kern="1200"/>
        </a:p>
      </dsp:txBody>
      <dsp:txXfrm>
        <a:off x="0" y="3145761"/>
        <a:ext cx="5273040" cy="12916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1362F-1D97-3F4D-A689-E7D6D8B34A25}">
      <dsp:nvSpPr>
        <dsp:cNvPr id="0" name=""/>
        <dsp:cNvSpPr/>
      </dsp:nvSpPr>
      <dsp:spPr>
        <a:xfrm>
          <a:off x="0" y="71190"/>
          <a:ext cx="5167745" cy="6475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dirty="0"/>
            <a:t>Perioperative nutrition</a:t>
          </a:r>
          <a:endParaRPr lang="en-US" sz="2700" kern="1200" dirty="0"/>
        </a:p>
      </dsp:txBody>
      <dsp:txXfrm>
        <a:off x="31613" y="102803"/>
        <a:ext cx="5104519" cy="584369"/>
      </dsp:txXfrm>
    </dsp:sp>
    <dsp:sp modelId="{05BDF37D-D0BA-2C44-AF61-7E6CD187E30C}">
      <dsp:nvSpPr>
        <dsp:cNvPr id="0" name=""/>
        <dsp:cNvSpPr/>
      </dsp:nvSpPr>
      <dsp:spPr>
        <a:xfrm>
          <a:off x="0" y="718785"/>
          <a:ext cx="5167745" cy="3353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07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baseline="0"/>
            <a:t>Clear fluids up to 2 hours and light meals up to 6 hours before elective procedures requiring GA</a:t>
          </a:r>
          <a:endParaRPr lang="en-US" sz="2100" kern="1200"/>
        </a:p>
        <a:p>
          <a:pPr marL="228600" lvl="1" indent="-228600" algn="l" defTabSz="933450">
            <a:lnSpc>
              <a:spcPct val="90000"/>
            </a:lnSpc>
            <a:spcBef>
              <a:spcPct val="0"/>
            </a:spcBef>
            <a:spcAft>
              <a:spcPct val="20000"/>
            </a:spcAft>
            <a:buChar char="•"/>
          </a:pPr>
          <a:r>
            <a:rPr lang="en-US" sz="2100" kern="1200" baseline="0"/>
            <a:t>Preoperative carbohydrate load (50g)  2-3 hours before induction of anesthesia </a:t>
          </a:r>
          <a:endParaRPr lang="en-US" sz="2100" kern="1200"/>
        </a:p>
        <a:p>
          <a:pPr marL="457200" lvl="2" indent="-228600" algn="l" defTabSz="933450">
            <a:lnSpc>
              <a:spcPct val="90000"/>
            </a:lnSpc>
            <a:spcBef>
              <a:spcPct val="0"/>
            </a:spcBef>
            <a:spcAft>
              <a:spcPct val="20000"/>
            </a:spcAft>
            <a:buChar char="•"/>
          </a:pPr>
          <a:r>
            <a:rPr lang="en-US" sz="2100" kern="1200" baseline="0"/>
            <a:t>Clearfast</a:t>
          </a:r>
          <a:endParaRPr lang="en-US" sz="2100" kern="1200"/>
        </a:p>
        <a:p>
          <a:pPr marL="457200" lvl="2" indent="-228600" algn="l" defTabSz="933450">
            <a:lnSpc>
              <a:spcPct val="90000"/>
            </a:lnSpc>
            <a:spcBef>
              <a:spcPct val="0"/>
            </a:spcBef>
            <a:spcAft>
              <a:spcPct val="20000"/>
            </a:spcAft>
            <a:buChar char="•"/>
          </a:pPr>
          <a:r>
            <a:rPr lang="en-US" sz="2100" kern="1200" baseline="0"/>
            <a:t>Ensure Clear</a:t>
          </a:r>
          <a:endParaRPr lang="en-US" sz="2100" kern="1200"/>
        </a:p>
        <a:p>
          <a:pPr marL="457200" lvl="2" indent="-228600" algn="l" defTabSz="933450">
            <a:lnSpc>
              <a:spcPct val="90000"/>
            </a:lnSpc>
            <a:spcBef>
              <a:spcPct val="0"/>
            </a:spcBef>
            <a:spcAft>
              <a:spcPct val="20000"/>
            </a:spcAft>
            <a:buChar char="•"/>
          </a:pPr>
          <a:r>
            <a:rPr lang="en-US" sz="2100" kern="1200" baseline="0"/>
            <a:t>Pedialyte</a:t>
          </a:r>
          <a:endParaRPr lang="en-US" sz="2100" kern="1200"/>
        </a:p>
        <a:p>
          <a:pPr marL="457200" lvl="2" indent="-228600" algn="l" defTabSz="933450">
            <a:lnSpc>
              <a:spcPct val="90000"/>
            </a:lnSpc>
            <a:spcBef>
              <a:spcPct val="0"/>
            </a:spcBef>
            <a:spcAft>
              <a:spcPct val="20000"/>
            </a:spcAft>
            <a:buChar char="•"/>
          </a:pPr>
          <a:r>
            <a:rPr lang="en-US" sz="2100" kern="1200" baseline="0"/>
            <a:t>Gatorade thirst quencher</a:t>
          </a:r>
          <a:endParaRPr lang="en-US" sz="2100" kern="1200"/>
        </a:p>
      </dsp:txBody>
      <dsp:txXfrm>
        <a:off x="0" y="718785"/>
        <a:ext cx="5167745" cy="33533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D978E1-EA32-354D-9F18-9D422D034DDA}">
      <dsp:nvSpPr>
        <dsp:cNvPr id="0" name=""/>
        <dsp:cNvSpPr/>
      </dsp:nvSpPr>
      <dsp:spPr>
        <a:xfrm>
          <a:off x="0" y="72133"/>
          <a:ext cx="5206999" cy="64759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a:t>Prophylactic pain management </a:t>
          </a:r>
          <a:endParaRPr lang="en-US" sz="2700" kern="1200"/>
        </a:p>
      </dsp:txBody>
      <dsp:txXfrm>
        <a:off x="31613" y="103746"/>
        <a:ext cx="5143773" cy="584369"/>
      </dsp:txXfrm>
    </dsp:sp>
    <dsp:sp modelId="{C8C8C87B-09DE-3547-8A41-902D428D0C9B}">
      <dsp:nvSpPr>
        <dsp:cNvPr id="0" name=""/>
        <dsp:cNvSpPr/>
      </dsp:nvSpPr>
      <dsp:spPr>
        <a:xfrm>
          <a:off x="0" y="719728"/>
          <a:ext cx="5206999" cy="131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32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baseline="0" dirty="0"/>
            <a:t>Perioperative gabapentin or pregabalin</a:t>
          </a:r>
          <a:endParaRPr lang="en-US" sz="2100" kern="1200" dirty="0"/>
        </a:p>
        <a:p>
          <a:pPr marL="228600" lvl="1" indent="-228600" algn="l" defTabSz="933450">
            <a:lnSpc>
              <a:spcPct val="90000"/>
            </a:lnSpc>
            <a:spcBef>
              <a:spcPct val="0"/>
            </a:spcBef>
            <a:spcAft>
              <a:spcPct val="20000"/>
            </a:spcAft>
            <a:buChar char="•"/>
          </a:pPr>
          <a:r>
            <a:rPr lang="en-US" sz="2100" kern="1200" baseline="0"/>
            <a:t>Preop TLC regiment (Tylenol, Lyrica, Celebrex)</a:t>
          </a:r>
          <a:endParaRPr lang="en-US" sz="2100" kern="1200"/>
        </a:p>
      </dsp:txBody>
      <dsp:txXfrm>
        <a:off x="0" y="719728"/>
        <a:ext cx="5206999" cy="13134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D1E2D-503C-D440-9D74-CA7422CC29DF}">
      <dsp:nvSpPr>
        <dsp:cNvPr id="0" name=""/>
        <dsp:cNvSpPr/>
      </dsp:nvSpPr>
      <dsp:spPr>
        <a:xfrm>
          <a:off x="0" y="500477"/>
          <a:ext cx="7443536" cy="46777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7701" tIns="687324" rIns="577701" bIns="234696"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Laboratory evaluation</a:t>
          </a:r>
        </a:p>
        <a:p>
          <a:pPr marL="285750" lvl="1" indent="-285750" algn="l" defTabSz="1466850">
            <a:lnSpc>
              <a:spcPct val="90000"/>
            </a:lnSpc>
            <a:spcBef>
              <a:spcPct val="0"/>
            </a:spcBef>
            <a:spcAft>
              <a:spcPct val="15000"/>
            </a:spcAft>
            <a:buChar char="•"/>
          </a:pPr>
          <a:r>
            <a:rPr lang="en-US" sz="3300" kern="1200" dirty="0"/>
            <a:t>Antibiotic prophylaxis</a:t>
          </a:r>
        </a:p>
        <a:p>
          <a:pPr marL="285750" lvl="1" indent="-285750" algn="l" defTabSz="1466850">
            <a:lnSpc>
              <a:spcPct val="90000"/>
            </a:lnSpc>
            <a:spcBef>
              <a:spcPct val="0"/>
            </a:spcBef>
            <a:spcAft>
              <a:spcPct val="15000"/>
            </a:spcAft>
            <a:buChar char="•"/>
          </a:pPr>
          <a:r>
            <a:rPr lang="en-US" sz="3300" kern="1200" dirty="0"/>
            <a:t>Thromboprophylaxis</a:t>
          </a:r>
        </a:p>
        <a:p>
          <a:pPr marL="285750" lvl="1" indent="-285750" algn="l" defTabSz="1466850">
            <a:lnSpc>
              <a:spcPct val="90000"/>
            </a:lnSpc>
            <a:spcBef>
              <a:spcPct val="0"/>
            </a:spcBef>
            <a:spcAft>
              <a:spcPct val="15000"/>
            </a:spcAft>
            <a:buChar char="•"/>
          </a:pPr>
          <a:r>
            <a:rPr lang="en-US" sz="3300" kern="1200" dirty="0"/>
            <a:t>Pain control</a:t>
          </a:r>
        </a:p>
        <a:p>
          <a:pPr marL="285750" lvl="1" indent="-285750" algn="l" defTabSz="1466850">
            <a:lnSpc>
              <a:spcPct val="90000"/>
            </a:lnSpc>
            <a:spcBef>
              <a:spcPct val="0"/>
            </a:spcBef>
            <a:spcAft>
              <a:spcPct val="15000"/>
            </a:spcAft>
            <a:buChar char="•"/>
          </a:pPr>
          <a:r>
            <a:rPr lang="en-US" sz="3300" kern="1200" dirty="0"/>
            <a:t>Temperature control </a:t>
          </a:r>
        </a:p>
        <a:p>
          <a:pPr marL="285750" lvl="1" indent="-285750" algn="l" defTabSz="1466850">
            <a:lnSpc>
              <a:spcPct val="90000"/>
            </a:lnSpc>
            <a:spcBef>
              <a:spcPct val="0"/>
            </a:spcBef>
            <a:spcAft>
              <a:spcPct val="15000"/>
            </a:spcAft>
            <a:buChar char="•"/>
          </a:pPr>
          <a:r>
            <a:rPr lang="en-US" sz="3300" kern="1200" dirty="0"/>
            <a:t>Nausea management</a:t>
          </a:r>
        </a:p>
        <a:p>
          <a:pPr marL="285750" lvl="1" indent="-285750" algn="l" defTabSz="1466850">
            <a:lnSpc>
              <a:spcPct val="90000"/>
            </a:lnSpc>
            <a:spcBef>
              <a:spcPct val="0"/>
            </a:spcBef>
            <a:spcAft>
              <a:spcPct val="15000"/>
            </a:spcAft>
            <a:buChar char="•"/>
          </a:pPr>
          <a:r>
            <a:rPr lang="en-US" sz="3300" kern="1200" dirty="0"/>
            <a:t>Time out/Patient safety</a:t>
          </a:r>
        </a:p>
      </dsp:txBody>
      <dsp:txXfrm>
        <a:off x="0" y="500477"/>
        <a:ext cx="7443536" cy="4677750"/>
      </dsp:txXfrm>
    </dsp:sp>
    <dsp:sp modelId="{DDC9D591-1908-7646-ADE6-4328D0062BF7}">
      <dsp:nvSpPr>
        <dsp:cNvPr id="0" name=""/>
        <dsp:cNvSpPr/>
      </dsp:nvSpPr>
      <dsp:spPr>
        <a:xfrm>
          <a:off x="372176" y="13397"/>
          <a:ext cx="5210475" cy="9741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944" tIns="0" rIns="196944" bIns="0" numCol="1" spcCol="1270" anchor="ctr" anchorCtr="0">
          <a:noAutofit/>
        </a:bodyPr>
        <a:lstStyle/>
        <a:p>
          <a:pPr marL="0" lvl="0" indent="0" algn="l" defTabSz="1955800">
            <a:lnSpc>
              <a:spcPct val="90000"/>
            </a:lnSpc>
            <a:spcBef>
              <a:spcPct val="0"/>
            </a:spcBef>
            <a:spcAft>
              <a:spcPct val="35000"/>
            </a:spcAft>
            <a:buNone/>
          </a:pPr>
          <a:r>
            <a:rPr lang="en-US" sz="4400" kern="1200" dirty="0"/>
            <a:t>Tasks</a:t>
          </a:r>
        </a:p>
      </dsp:txBody>
      <dsp:txXfrm>
        <a:off x="419731" y="60952"/>
        <a:ext cx="5115365" cy="8790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9EC24-B523-EC49-A5D2-00B79DE5F169}" type="datetimeFigureOut">
              <a:rPr lang="en-US" smtClean="0"/>
              <a:t>8/18/20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CA9DC-60F7-584C-8AFD-1DDBA1D0EFB0}" type="slidenum">
              <a:rPr lang="en-US" smtClean="0"/>
              <a:t>‹#›</a:t>
            </a:fld>
            <a:endParaRPr lang="en-US"/>
          </a:p>
        </p:txBody>
      </p:sp>
    </p:spTree>
    <p:extLst>
      <p:ext uri="{BB962C8B-B14F-4D97-AF65-F5344CB8AC3E}">
        <p14:creationId xmlns:p14="http://schemas.microsoft.com/office/powerpoint/2010/main" val="4202665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i.org/10.1016/j.ajog.2017.03.019"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5CA9DC-60F7-584C-8AFD-1DDBA1D0EFB0}" type="slidenum">
              <a:rPr lang="en-US" smtClean="0"/>
              <a:t>1</a:t>
            </a:fld>
            <a:endParaRPr lang="en-US"/>
          </a:p>
        </p:txBody>
      </p:sp>
    </p:spTree>
    <p:extLst>
      <p:ext uri="{BB962C8B-B14F-4D97-AF65-F5344CB8AC3E}">
        <p14:creationId xmlns:p14="http://schemas.microsoft.com/office/powerpoint/2010/main" val="3682247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 guidelines-we should NOT be telling patients NPO after midnight (the hospital still does)</a:t>
            </a:r>
          </a:p>
          <a:p>
            <a:r>
              <a:rPr lang="en-US" dirty="0"/>
              <a:t>Carb load attenuates the catabolic response induced by overnight fasting, ideally 50g carbohydrates-</a:t>
            </a:r>
            <a:r>
              <a:rPr lang="en-US" dirty="0" err="1"/>
              <a:t>ClearFast</a:t>
            </a:r>
            <a:endParaRPr lang="en-US" dirty="0"/>
          </a:p>
          <a:p>
            <a:r>
              <a:rPr lang="en-US" dirty="0"/>
              <a:t>Improves perioperative well being, reduces postoperative insulin resistance, enhanced return of bowel function, decrease protein breakdown, and beneficial cardiac effects. No effect on complication rates. Avoid in patients with known delay in gastric emptying</a:t>
            </a:r>
          </a:p>
          <a:p>
            <a:r>
              <a:rPr lang="en-US" sz="1200" b="0" i="0" u="none" strike="noStrike" kern="1200" dirty="0">
                <a:solidFill>
                  <a:schemeClr val="tx1"/>
                </a:solidFill>
                <a:effectLst/>
                <a:latin typeface="+mn-lt"/>
                <a:ea typeface="+mn-ea"/>
                <a:cs typeface="+mn-cs"/>
              </a:rPr>
              <a:t>intake of clear fluids up until 2 hours before surgery does not increase gastric content, reduce gastric fluid pH, or increase complication rates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Preop </a:t>
            </a:r>
            <a:r>
              <a:rPr lang="en-US" dirty="0" err="1"/>
              <a:t>gabepntin</a:t>
            </a:r>
            <a:r>
              <a:rPr lang="en-US" dirty="0"/>
              <a:t> vs TLC (Tylenol, Lyrica, Celebrex)</a:t>
            </a:r>
          </a:p>
          <a:p>
            <a:r>
              <a:rPr lang="en-US" dirty="0"/>
              <a:t>Acute postop pain can lead to chronic pain in 10-50%</a:t>
            </a:r>
          </a:p>
          <a:p>
            <a:endParaRPr lang="en-US" dirty="0"/>
          </a:p>
        </p:txBody>
      </p:sp>
      <p:sp>
        <p:nvSpPr>
          <p:cNvPr id="4" name="Slide Number Placeholder 3"/>
          <p:cNvSpPr>
            <a:spLocks noGrp="1"/>
          </p:cNvSpPr>
          <p:nvPr>
            <p:ph type="sldNum" sz="quarter" idx="5"/>
          </p:nvPr>
        </p:nvSpPr>
        <p:spPr/>
        <p:txBody>
          <a:bodyPr/>
          <a:lstStyle/>
          <a:p>
            <a:fld id="{895CA9DC-60F7-584C-8AFD-1DDBA1D0EFB0}" type="slidenum">
              <a:rPr lang="en-US" smtClean="0"/>
              <a:t>12</a:t>
            </a:fld>
            <a:endParaRPr lang="en-US"/>
          </a:p>
        </p:txBody>
      </p:sp>
    </p:spTree>
    <p:extLst>
      <p:ext uri="{BB962C8B-B14F-4D97-AF65-F5344CB8AC3E}">
        <p14:creationId xmlns:p14="http://schemas.microsoft.com/office/powerpoint/2010/main" val="1543826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hospital system, you may be the one instructing them regarding medications so it is important to know what to do w each</a:t>
            </a:r>
          </a:p>
        </p:txBody>
      </p:sp>
      <p:sp>
        <p:nvSpPr>
          <p:cNvPr id="4" name="Slide Number Placeholder 3"/>
          <p:cNvSpPr>
            <a:spLocks noGrp="1"/>
          </p:cNvSpPr>
          <p:nvPr>
            <p:ph type="sldNum" sz="quarter" idx="5"/>
          </p:nvPr>
        </p:nvSpPr>
        <p:spPr/>
        <p:txBody>
          <a:bodyPr/>
          <a:lstStyle/>
          <a:p>
            <a:fld id="{895CA9DC-60F7-584C-8AFD-1DDBA1D0EFB0}" type="slidenum">
              <a:rPr lang="en-US" smtClean="0"/>
              <a:t>13</a:t>
            </a:fld>
            <a:endParaRPr lang="en-US"/>
          </a:p>
        </p:txBody>
      </p:sp>
    </p:spTree>
    <p:extLst>
      <p:ext uri="{BB962C8B-B14F-4D97-AF65-F5344CB8AC3E}">
        <p14:creationId xmlns:p14="http://schemas.microsoft.com/office/powerpoint/2010/main" val="3122888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conjunction w prescriber</a:t>
            </a:r>
          </a:p>
        </p:txBody>
      </p:sp>
      <p:sp>
        <p:nvSpPr>
          <p:cNvPr id="4" name="Slide Number Placeholder 3"/>
          <p:cNvSpPr>
            <a:spLocks noGrp="1"/>
          </p:cNvSpPr>
          <p:nvPr>
            <p:ph type="sldNum" sz="quarter" idx="5"/>
          </p:nvPr>
        </p:nvSpPr>
        <p:spPr/>
        <p:txBody>
          <a:bodyPr/>
          <a:lstStyle/>
          <a:p>
            <a:fld id="{895CA9DC-60F7-584C-8AFD-1DDBA1D0EFB0}" type="slidenum">
              <a:rPr lang="en-US" smtClean="0"/>
              <a:t>14</a:t>
            </a:fld>
            <a:endParaRPr lang="en-US"/>
          </a:p>
        </p:txBody>
      </p:sp>
    </p:spTree>
    <p:extLst>
      <p:ext uri="{BB962C8B-B14F-4D97-AF65-F5344CB8AC3E}">
        <p14:creationId xmlns:p14="http://schemas.microsoft.com/office/powerpoint/2010/main" val="2263667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Diet: check pre and postop, supplemental prn</a:t>
            </a:r>
          </a:p>
          <a:p>
            <a:r>
              <a:rPr lang="en-US" dirty="0"/>
              <a:t>Oral hypo: hold meds AM of proc, restart as scheduled once </a:t>
            </a:r>
            <a:r>
              <a:rPr lang="en-US" dirty="0" err="1"/>
              <a:t>tol</a:t>
            </a:r>
            <a:r>
              <a:rPr lang="en-US" dirty="0"/>
              <a:t> diet, supp prn,  q2hrs?</a:t>
            </a:r>
          </a:p>
          <a:p>
            <a:r>
              <a:rPr lang="en-US" dirty="0"/>
              <a:t>Metformin: same, restart once adequate renal </a:t>
            </a:r>
            <a:r>
              <a:rPr lang="en-US" dirty="0" err="1"/>
              <a:t>fxn</a:t>
            </a:r>
            <a:endParaRPr lang="en-US" dirty="0"/>
          </a:p>
          <a:p>
            <a:r>
              <a:rPr lang="en-US" dirty="0"/>
              <a:t>Insulin </a:t>
            </a:r>
          </a:p>
          <a:p>
            <a:r>
              <a:rPr lang="en-US" dirty="0"/>
              <a:t>Short proc (&lt;2hrs): </a:t>
            </a:r>
            <a:r>
              <a:rPr lang="en-US" dirty="0" err="1"/>
              <a:t>cont</a:t>
            </a:r>
            <a:r>
              <a:rPr lang="en-US" dirty="0"/>
              <a:t> basal insulin, hold AM dose (can </a:t>
            </a:r>
            <a:r>
              <a:rPr lang="en-US" dirty="0" err="1"/>
              <a:t>decr</a:t>
            </a:r>
            <a:r>
              <a:rPr lang="en-US" dirty="0"/>
              <a:t> by 10-20% if runs on low side)</a:t>
            </a:r>
          </a:p>
          <a:p>
            <a:r>
              <a:rPr lang="en-US" dirty="0"/>
              <a:t>Long surg: omit AM short acting</a:t>
            </a:r>
          </a:p>
          <a:p>
            <a:r>
              <a:rPr lang="en-US" dirty="0"/>
              <a:t>Insulin (AM only): ½-2/3 of total morning dose as int or long acting for basal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Insulin (2+/d): 1/3-1/2 total morning dose as int or long acting for basal</a:t>
            </a:r>
          </a:p>
          <a:p>
            <a:r>
              <a:rPr lang="en-US" dirty="0"/>
              <a:t>Pump: </a:t>
            </a:r>
            <a:r>
              <a:rPr lang="en-US" dirty="0" err="1"/>
              <a:t>cont</a:t>
            </a:r>
            <a:r>
              <a:rPr lang="en-US" dirty="0"/>
              <a:t> basal rate</a:t>
            </a:r>
          </a:p>
          <a:p>
            <a:endParaRPr lang="en-US" dirty="0"/>
          </a:p>
          <a:p>
            <a:r>
              <a:rPr lang="en-US" dirty="0"/>
              <a:t>Hyperglycemia: supplemental short/rapid acting</a:t>
            </a:r>
          </a:p>
        </p:txBody>
      </p:sp>
      <p:sp>
        <p:nvSpPr>
          <p:cNvPr id="4" name="Slide Number Placeholder 3"/>
          <p:cNvSpPr>
            <a:spLocks noGrp="1"/>
          </p:cNvSpPr>
          <p:nvPr>
            <p:ph type="sldNum" sz="quarter" idx="5"/>
          </p:nvPr>
        </p:nvSpPr>
        <p:spPr/>
        <p:txBody>
          <a:bodyPr/>
          <a:lstStyle/>
          <a:p>
            <a:fld id="{895CA9DC-60F7-584C-8AFD-1DDBA1D0EFB0}" type="slidenum">
              <a:rPr lang="en-US" smtClean="0"/>
              <a:t>15</a:t>
            </a:fld>
            <a:endParaRPr lang="en-US"/>
          </a:p>
        </p:txBody>
      </p:sp>
    </p:spTree>
    <p:extLst>
      <p:ext uri="{BB962C8B-B14F-4D97-AF65-F5344CB8AC3E}">
        <p14:creationId xmlns:p14="http://schemas.microsoft.com/office/powerpoint/2010/main" val="1800834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OCPs/HRT-Consider risk of thromboembolism versus benefits of pregnancy prevention. Combined oral contraceptives may be continued in women with moderate to high risk of thromboembolism who could have difficulty complying with other forms of contraception. If the choice is made to discontinue consider discontinuing 4 to 6 weeks prior to surgery.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SERMs-hold day of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Synthroid-continue</a:t>
            </a:r>
            <a:endParaRPr lang="en-US" dirty="0">
              <a:effectLst/>
            </a:endParaRPr>
          </a:p>
        </p:txBody>
      </p:sp>
      <p:sp>
        <p:nvSpPr>
          <p:cNvPr id="4" name="Slide Number Placeholder 3"/>
          <p:cNvSpPr>
            <a:spLocks noGrp="1"/>
          </p:cNvSpPr>
          <p:nvPr>
            <p:ph type="sldNum" sz="quarter" idx="5"/>
          </p:nvPr>
        </p:nvSpPr>
        <p:spPr/>
        <p:txBody>
          <a:bodyPr/>
          <a:lstStyle/>
          <a:p>
            <a:fld id="{895CA9DC-60F7-584C-8AFD-1DDBA1D0EFB0}" type="slidenum">
              <a:rPr lang="en-US" smtClean="0"/>
              <a:t>16</a:t>
            </a:fld>
            <a:endParaRPr lang="en-US"/>
          </a:p>
        </p:txBody>
      </p:sp>
    </p:spTree>
    <p:extLst>
      <p:ext uri="{BB962C8B-B14F-4D97-AF65-F5344CB8AC3E}">
        <p14:creationId xmlns:p14="http://schemas.microsoft.com/office/powerpoint/2010/main" val="2737317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ASA-stop 7 days prior</a:t>
            </a:r>
          </a:p>
          <a:p>
            <a:endParaRPr lang="en-US" dirty="0"/>
          </a:p>
          <a:p>
            <a:endParaRPr lang="en-US" dirty="0"/>
          </a:p>
          <a:p>
            <a:endParaRPr lang="en-US" dirty="0"/>
          </a:p>
          <a:p>
            <a:r>
              <a:rPr lang="en-US" dirty="0" err="1"/>
              <a:t>Hornor</a:t>
            </a:r>
            <a:r>
              <a:rPr lang="en-US" dirty="0"/>
              <a:t>, Melissa &amp; Duane, Therese &amp; Ehlers, Anne &amp; Jensen, Eric &amp; Brown, Paul &amp; Pohl, Dieter &amp; da Costa, Paulo &amp; Ko, Clifford &amp; </a:t>
            </a:r>
            <a:r>
              <a:rPr lang="en-US" dirty="0" err="1"/>
              <a:t>Laronga</a:t>
            </a:r>
            <a:r>
              <a:rPr lang="en-US" dirty="0"/>
              <a:t>, Christine. (2018). American College of Surgeons’ Guidelines for the Perioperative Management of Antithrombotic Medication. Journal of the American College of Surgeons. 227. 10.1016/j.jamcollsurg.2018.08.183. </a:t>
            </a:r>
          </a:p>
        </p:txBody>
      </p:sp>
      <p:sp>
        <p:nvSpPr>
          <p:cNvPr id="4" name="Slide Number Placeholder 3"/>
          <p:cNvSpPr>
            <a:spLocks noGrp="1"/>
          </p:cNvSpPr>
          <p:nvPr>
            <p:ph type="sldNum" sz="quarter" idx="5"/>
          </p:nvPr>
        </p:nvSpPr>
        <p:spPr/>
        <p:txBody>
          <a:bodyPr/>
          <a:lstStyle/>
          <a:p>
            <a:fld id="{895CA9DC-60F7-584C-8AFD-1DDBA1D0EFB0}" type="slidenum">
              <a:rPr lang="en-US" smtClean="0"/>
              <a:t>17</a:t>
            </a:fld>
            <a:endParaRPr lang="en-US"/>
          </a:p>
        </p:txBody>
      </p:sp>
    </p:spTree>
    <p:extLst>
      <p:ext uri="{BB962C8B-B14F-4D97-AF65-F5344CB8AC3E}">
        <p14:creationId xmlns:p14="http://schemas.microsoft.com/office/powerpoint/2010/main" val="2727557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95CA9DC-60F7-584C-8AFD-1DDBA1D0EFB0}" type="slidenum">
              <a:rPr lang="en-US" smtClean="0"/>
              <a:t>22</a:t>
            </a:fld>
            <a:endParaRPr lang="en-US"/>
          </a:p>
        </p:txBody>
      </p:sp>
    </p:spTree>
    <p:extLst>
      <p:ext uri="{BB962C8B-B14F-4D97-AF65-F5344CB8AC3E}">
        <p14:creationId xmlns:p14="http://schemas.microsoft.com/office/powerpoint/2010/main" val="3258507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5"/>
          </p:nvPr>
        </p:nvSpPr>
        <p:spPr/>
        <p:txBody>
          <a:bodyPr/>
          <a:lstStyle/>
          <a:p>
            <a:fld id="{895CA9DC-60F7-584C-8AFD-1DDBA1D0EFB0}" type="slidenum">
              <a:rPr lang="en-US" smtClean="0"/>
              <a:t>23</a:t>
            </a:fld>
            <a:endParaRPr lang="en-US"/>
          </a:p>
        </p:txBody>
      </p:sp>
    </p:spTree>
    <p:extLst>
      <p:ext uri="{BB962C8B-B14F-4D97-AF65-F5344CB8AC3E}">
        <p14:creationId xmlns:p14="http://schemas.microsoft.com/office/powerpoint/2010/main" val="3538061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PB 195 June 2018</a:t>
            </a:r>
          </a:p>
          <a:p>
            <a:endParaRPr lang="en-US" dirty="0"/>
          </a:p>
          <a:p>
            <a:r>
              <a:rPr lang="en-US" sz="1200" b="0" i="0" u="none" strike="noStrike" kern="1200" dirty="0">
                <a:solidFill>
                  <a:schemeClr val="tx1"/>
                </a:solidFill>
                <a:effectLst/>
                <a:latin typeface="+mn-lt"/>
                <a:ea typeface="+mn-ea"/>
                <a:cs typeface="+mn-cs"/>
              </a:rPr>
              <a:t>In addition, American College of Obstetricians and Gynecologists recommends screening for and treating bacterial vaginosis before hysterectomy to minimize the risk of cuff infection. However, an alternative is the routine use of preoperative metronidazole. This option </a:t>
            </a:r>
            <a:r>
              <a:rPr lang="en-US" sz="1200" b="1" i="0" u="none" strike="noStrike" kern="1200" dirty="0">
                <a:solidFill>
                  <a:schemeClr val="tx1"/>
                </a:solidFill>
                <a:effectLst/>
                <a:latin typeface="+mn-lt"/>
                <a:ea typeface="+mn-ea"/>
                <a:cs typeface="+mn-cs"/>
              </a:rPr>
              <a:t>may be cost-effective at the time of hysterectomy if the prevalence of bacterial vaginosis is at least 1%.</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pitchFamily="2" charset="0"/>
                <a:hlinkClick r:id="rId3"/>
              </a:rPr>
              <a:t>Till 2017 Reducing surgical site infection after hysterectomy. JMIG</a:t>
            </a:r>
            <a:endParaRPr lang="en-US" sz="1200" dirty="0"/>
          </a:p>
          <a:p>
            <a:endParaRPr lang="en-US" dirty="0"/>
          </a:p>
        </p:txBody>
      </p:sp>
      <p:sp>
        <p:nvSpPr>
          <p:cNvPr id="4" name="Slide Number Placeholder 3"/>
          <p:cNvSpPr>
            <a:spLocks noGrp="1"/>
          </p:cNvSpPr>
          <p:nvPr>
            <p:ph type="sldNum" sz="quarter" idx="5"/>
          </p:nvPr>
        </p:nvSpPr>
        <p:spPr/>
        <p:txBody>
          <a:bodyPr/>
          <a:lstStyle/>
          <a:p>
            <a:fld id="{895CA9DC-60F7-584C-8AFD-1DDBA1D0EFB0}" type="slidenum">
              <a:rPr lang="en-US" smtClean="0"/>
              <a:t>24</a:t>
            </a:fld>
            <a:endParaRPr lang="en-US"/>
          </a:p>
        </p:txBody>
      </p:sp>
    </p:spTree>
    <p:extLst>
      <p:ext uri="{BB962C8B-B14F-4D97-AF65-F5344CB8AC3E}">
        <p14:creationId xmlns:p14="http://schemas.microsoft.com/office/powerpoint/2010/main" val="3339081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Typical laparoscopy &gt;45 minutes=2 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Age=1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Obesity=1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OCPs/HRT=1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Often score 3-5 at baseline</a:t>
            </a:r>
          </a:p>
          <a:p>
            <a:endParaRPr lang="en-US" dirty="0"/>
          </a:p>
        </p:txBody>
      </p:sp>
      <p:sp>
        <p:nvSpPr>
          <p:cNvPr id="4" name="Slide Number Placeholder 3"/>
          <p:cNvSpPr>
            <a:spLocks noGrp="1"/>
          </p:cNvSpPr>
          <p:nvPr>
            <p:ph type="sldNum" sz="quarter" idx="5"/>
          </p:nvPr>
        </p:nvSpPr>
        <p:spPr/>
        <p:txBody>
          <a:bodyPr/>
          <a:lstStyle/>
          <a:p>
            <a:fld id="{895CA9DC-60F7-584C-8AFD-1DDBA1D0EFB0}" type="slidenum">
              <a:rPr lang="en-US" smtClean="0"/>
              <a:t>25</a:t>
            </a:fld>
            <a:endParaRPr lang="en-US"/>
          </a:p>
        </p:txBody>
      </p:sp>
    </p:spTree>
    <p:extLst>
      <p:ext uri="{BB962C8B-B14F-4D97-AF65-F5344CB8AC3E}">
        <p14:creationId xmlns:p14="http://schemas.microsoft.com/office/powerpoint/2010/main" val="3681590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phases of care</a:t>
            </a:r>
          </a:p>
          <a:p>
            <a:r>
              <a:rPr lang="en-US" dirty="0"/>
              <a:t>Equal importance but I'd argue the preop phase is the most important to your success and a smooth procedure</a:t>
            </a:r>
          </a:p>
        </p:txBody>
      </p:sp>
      <p:sp>
        <p:nvSpPr>
          <p:cNvPr id="4" name="Slide Number Placeholder 3"/>
          <p:cNvSpPr>
            <a:spLocks noGrp="1"/>
          </p:cNvSpPr>
          <p:nvPr>
            <p:ph type="sldNum" sz="quarter" idx="5"/>
          </p:nvPr>
        </p:nvSpPr>
        <p:spPr/>
        <p:txBody>
          <a:bodyPr/>
          <a:lstStyle/>
          <a:p>
            <a:fld id="{895CA9DC-60F7-584C-8AFD-1DDBA1D0EFB0}" type="slidenum">
              <a:rPr lang="en-US" smtClean="0"/>
              <a:t>3</a:t>
            </a:fld>
            <a:endParaRPr lang="en-US"/>
          </a:p>
        </p:txBody>
      </p:sp>
    </p:spTree>
    <p:extLst>
      <p:ext uri="{BB962C8B-B14F-4D97-AF65-F5344CB8AC3E}">
        <p14:creationId xmlns:p14="http://schemas.microsoft.com/office/powerpoint/2010/main" val="2451311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Guidelines</a:t>
            </a:r>
          </a:p>
          <a:p>
            <a:r>
              <a:rPr lang="en-US" dirty="0"/>
              <a:t>Heparin 2 hours prior</a:t>
            </a:r>
          </a:p>
          <a:p>
            <a:r>
              <a:rPr lang="en-US" dirty="0" err="1"/>
              <a:t>Lovenox</a:t>
            </a:r>
            <a:r>
              <a:rPr lang="en-US" dirty="0"/>
              <a:t> 2-12 hours prior, &lt;2 </a:t>
            </a:r>
            <a:r>
              <a:rPr lang="en-US" dirty="0" err="1"/>
              <a:t>hrs</a:t>
            </a:r>
            <a:r>
              <a:rPr lang="en-US" dirty="0"/>
              <a:t> can be </a:t>
            </a:r>
            <a:r>
              <a:rPr lang="en-US" dirty="0" err="1"/>
              <a:t>a/w</a:t>
            </a:r>
            <a:r>
              <a:rPr lang="en-US" dirty="0"/>
              <a:t> increased bleeding risk</a:t>
            </a:r>
          </a:p>
        </p:txBody>
      </p:sp>
      <p:sp>
        <p:nvSpPr>
          <p:cNvPr id="4" name="Slide Number Placeholder 3"/>
          <p:cNvSpPr>
            <a:spLocks noGrp="1"/>
          </p:cNvSpPr>
          <p:nvPr>
            <p:ph type="sldNum" sz="quarter" idx="5"/>
          </p:nvPr>
        </p:nvSpPr>
        <p:spPr/>
        <p:txBody>
          <a:bodyPr/>
          <a:lstStyle/>
          <a:p>
            <a:fld id="{895CA9DC-60F7-584C-8AFD-1DDBA1D0EFB0}" type="slidenum">
              <a:rPr lang="en-US" smtClean="0"/>
              <a:t>26</a:t>
            </a:fld>
            <a:endParaRPr lang="en-US"/>
          </a:p>
        </p:txBody>
      </p:sp>
    </p:spTree>
    <p:extLst>
      <p:ext uri="{BB962C8B-B14F-4D97-AF65-F5344CB8AC3E}">
        <p14:creationId xmlns:p14="http://schemas.microsoft.com/office/powerpoint/2010/main" val="2555692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literature to support pre-emptive analgesia in decreasing postoperative pain rather than postop injection-TAP vs local pending skill of operator, extent of procedure/incisions</a:t>
            </a:r>
          </a:p>
        </p:txBody>
      </p:sp>
      <p:sp>
        <p:nvSpPr>
          <p:cNvPr id="4" name="Slide Number Placeholder 3"/>
          <p:cNvSpPr>
            <a:spLocks noGrp="1"/>
          </p:cNvSpPr>
          <p:nvPr>
            <p:ph type="sldNum" sz="quarter" idx="5"/>
          </p:nvPr>
        </p:nvSpPr>
        <p:spPr/>
        <p:txBody>
          <a:bodyPr/>
          <a:lstStyle/>
          <a:p>
            <a:fld id="{895CA9DC-60F7-584C-8AFD-1DDBA1D0EFB0}" type="slidenum">
              <a:rPr lang="en-US" smtClean="0"/>
              <a:t>27</a:t>
            </a:fld>
            <a:endParaRPr lang="en-US"/>
          </a:p>
        </p:txBody>
      </p:sp>
    </p:spTree>
    <p:extLst>
      <p:ext uri="{BB962C8B-B14F-4D97-AF65-F5344CB8AC3E}">
        <p14:creationId xmlns:p14="http://schemas.microsoft.com/office/powerpoint/2010/main" val="1324230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Site mark-for unilateral procedures, initials and side, near incision site. Surgical marker will not wash off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"time out" is performed in the operating room (OR) as a final recapitulation immediately prior to surgery confirming identity, surgical site, planned procedure</a:t>
            </a:r>
          </a:p>
          <a:p>
            <a:r>
              <a:rPr lang="en-US" sz="1200" b="0" i="0" u="none" strike="noStrike" kern="1200" dirty="0">
                <a:solidFill>
                  <a:schemeClr val="tx1"/>
                </a:solidFill>
                <a:effectLst/>
                <a:latin typeface="+mn-lt"/>
                <a:ea typeface="+mn-ea"/>
                <a:cs typeface="+mn-cs"/>
              </a:rPr>
              <a:t>-everyone stops moving, talking</a:t>
            </a:r>
          </a:p>
          <a:p>
            <a:r>
              <a:rPr lang="en-US" sz="1200" b="0" i="0" u="none" strike="noStrike" kern="1200" dirty="0">
                <a:solidFill>
                  <a:schemeClr val="tx1"/>
                </a:solidFill>
                <a:effectLst/>
                <a:latin typeface="+mn-lt"/>
                <a:ea typeface="+mn-ea"/>
                <a:cs typeface="+mn-cs"/>
              </a:rPr>
              <a:t>-introductions when new team members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Patient ID, Procedure, consent verified, allergies, </a:t>
            </a:r>
            <a:r>
              <a:rPr lang="en-US" sz="1200" b="0" i="0" u="none" strike="noStrike" kern="1200" dirty="0" err="1">
                <a:solidFill>
                  <a:schemeClr val="tx1"/>
                </a:solidFill>
                <a:effectLst/>
                <a:latin typeface="+mn-lt"/>
                <a:ea typeface="+mn-ea"/>
                <a:cs typeface="+mn-cs"/>
              </a:rPr>
              <a:t>abx</a:t>
            </a:r>
            <a:r>
              <a:rPr lang="en-US" sz="1200" b="0" i="0" u="none" strike="noStrike" kern="1200" dirty="0">
                <a:solidFill>
                  <a:schemeClr val="tx1"/>
                </a:solidFill>
                <a:effectLst/>
                <a:latin typeface="+mn-lt"/>
                <a:ea typeface="+mn-ea"/>
                <a:cs typeface="+mn-cs"/>
              </a:rPr>
              <a:t>, fire risk, temp mgmt., </a:t>
            </a:r>
            <a:r>
              <a:rPr lang="en-US" sz="1200" b="0" i="0" u="none" strike="noStrike" kern="1200" dirty="0" err="1">
                <a:solidFill>
                  <a:schemeClr val="tx1"/>
                </a:solidFill>
                <a:effectLst/>
                <a:latin typeface="+mn-lt"/>
                <a:ea typeface="+mn-ea"/>
                <a:cs typeface="+mn-cs"/>
              </a:rPr>
              <a:t>dvt</a:t>
            </a:r>
            <a:r>
              <a:rPr lang="en-US" sz="1200" b="0" i="0" u="none" strike="noStrike" kern="1200" dirty="0">
                <a:solidFill>
                  <a:schemeClr val="tx1"/>
                </a:solidFill>
                <a:effectLst/>
                <a:latin typeface="+mn-lt"/>
                <a:ea typeface="+mn-ea"/>
                <a:cs typeface="+mn-cs"/>
              </a:rPr>
              <a:t> risk, duration/</a:t>
            </a:r>
            <a:r>
              <a:rPr lang="en-US" sz="1200" b="0" i="0" u="none" strike="noStrike" kern="1200" dirty="0" err="1">
                <a:solidFill>
                  <a:schemeClr val="tx1"/>
                </a:solidFill>
                <a:effectLst/>
                <a:latin typeface="+mn-lt"/>
                <a:ea typeface="+mn-ea"/>
                <a:cs typeface="+mn-cs"/>
              </a:rPr>
              <a:t>ebl</a:t>
            </a:r>
            <a:r>
              <a:rPr lang="en-US" sz="1200" b="0" i="0" u="none" strike="noStrike" kern="1200" dirty="0">
                <a:solidFill>
                  <a:schemeClr val="tx1"/>
                </a:solidFill>
                <a:effectLst/>
                <a:latin typeface="+mn-lt"/>
                <a:ea typeface="+mn-ea"/>
                <a:cs typeface="+mn-cs"/>
              </a:rPr>
              <a:t>, pregnancy test, special concerns, needs</a:t>
            </a:r>
            <a:endParaRPr lang="en-US" dirty="0"/>
          </a:p>
        </p:txBody>
      </p:sp>
      <p:sp>
        <p:nvSpPr>
          <p:cNvPr id="4" name="Slide Number Placeholder 3"/>
          <p:cNvSpPr>
            <a:spLocks noGrp="1"/>
          </p:cNvSpPr>
          <p:nvPr>
            <p:ph type="sldNum" sz="quarter" idx="5"/>
          </p:nvPr>
        </p:nvSpPr>
        <p:spPr/>
        <p:txBody>
          <a:bodyPr/>
          <a:lstStyle/>
          <a:p>
            <a:fld id="{895CA9DC-60F7-584C-8AFD-1DDBA1D0EFB0}" type="slidenum">
              <a:rPr lang="en-US" smtClean="0"/>
              <a:t>28</a:t>
            </a:fld>
            <a:endParaRPr lang="en-US"/>
          </a:p>
        </p:txBody>
      </p:sp>
    </p:spTree>
    <p:extLst>
      <p:ext uri="{BB962C8B-B14F-4D97-AF65-F5344CB8AC3E}">
        <p14:creationId xmlns:p14="http://schemas.microsoft.com/office/powerpoint/2010/main" val="3990945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Pain control, ambulation, diet, flatus, voiding</a:t>
            </a:r>
          </a:p>
          <a:p>
            <a:endParaRPr lang="en-US" dirty="0"/>
          </a:p>
          <a:p>
            <a:r>
              <a:rPr lang="en-US" dirty="0"/>
              <a:t>Milestones</a:t>
            </a:r>
          </a:p>
          <a:p>
            <a:r>
              <a:rPr lang="en-US" dirty="0"/>
              <a:t>Management of lines</a:t>
            </a:r>
          </a:p>
          <a:p>
            <a:r>
              <a:rPr lang="en-US" dirty="0"/>
              <a:t>Wound Care</a:t>
            </a:r>
          </a:p>
          <a:p>
            <a:r>
              <a:rPr lang="en-US" dirty="0"/>
              <a:t>Discharge planning and follow up care</a:t>
            </a:r>
          </a:p>
          <a:p>
            <a:endParaRPr lang="en-US" dirty="0"/>
          </a:p>
        </p:txBody>
      </p:sp>
      <p:sp>
        <p:nvSpPr>
          <p:cNvPr id="4" name="Slide Number Placeholder 3"/>
          <p:cNvSpPr>
            <a:spLocks noGrp="1"/>
          </p:cNvSpPr>
          <p:nvPr>
            <p:ph type="sldNum" sz="quarter" idx="5"/>
          </p:nvPr>
        </p:nvSpPr>
        <p:spPr/>
        <p:txBody>
          <a:bodyPr/>
          <a:lstStyle/>
          <a:p>
            <a:fld id="{895CA9DC-60F7-584C-8AFD-1DDBA1D0EFB0}" type="slidenum">
              <a:rPr lang="en-US" smtClean="0"/>
              <a:t>30</a:t>
            </a:fld>
            <a:endParaRPr lang="en-US"/>
          </a:p>
        </p:txBody>
      </p:sp>
    </p:spTree>
    <p:extLst>
      <p:ext uri="{BB962C8B-B14F-4D97-AF65-F5344CB8AC3E}">
        <p14:creationId xmlns:p14="http://schemas.microsoft.com/office/powerpoint/2010/main" val="1979908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management of pain</a:t>
            </a:r>
          </a:p>
          <a:p>
            <a:r>
              <a:rPr lang="en-US" dirty="0"/>
              <a:t>-Manageable pain level</a:t>
            </a:r>
          </a:p>
          <a:p>
            <a:r>
              <a:rPr lang="en-US" dirty="0"/>
              <a:t>-multimodal</a:t>
            </a:r>
          </a:p>
          <a:p>
            <a:r>
              <a:rPr lang="en-US" dirty="0"/>
              <a:t>-scheduled Tylenol, Toradol/</a:t>
            </a:r>
            <a:r>
              <a:rPr lang="en-US" dirty="0" err="1"/>
              <a:t>motrin</a:t>
            </a:r>
            <a:r>
              <a:rPr lang="en-US" dirty="0"/>
              <a:t>, gabapentin/</a:t>
            </a:r>
            <a:r>
              <a:rPr lang="en-US" dirty="0" err="1"/>
              <a:t>lyrica</a:t>
            </a:r>
            <a:r>
              <a:rPr lang="en-US" dirty="0"/>
              <a:t>. PRN muscle relaxant, opioid</a:t>
            </a:r>
          </a:p>
          <a:p>
            <a:r>
              <a:rPr lang="en-US" dirty="0"/>
              <a:t>-oral regimen with IV breakthrough, if consistently using IV POD1, adjust meds or doses</a:t>
            </a:r>
          </a:p>
          <a:p>
            <a:r>
              <a:rPr lang="en-US" dirty="0"/>
              <a:t>-Decreases risk of atelectasis, shortens hospital stay</a:t>
            </a:r>
          </a:p>
          <a:p>
            <a:endParaRPr lang="en-US" dirty="0"/>
          </a:p>
          <a:p>
            <a:r>
              <a:rPr lang="en-US" dirty="0"/>
              <a:t>Diet</a:t>
            </a:r>
          </a:p>
          <a:p>
            <a:r>
              <a:rPr lang="en-US" dirty="0"/>
              <a:t>-Tolerating general diet</a:t>
            </a:r>
          </a:p>
          <a:p>
            <a:r>
              <a:rPr lang="en-US" dirty="0"/>
              <a:t>Ambulation</a:t>
            </a:r>
          </a:p>
          <a:p>
            <a:r>
              <a:rPr lang="en-US" dirty="0"/>
              <a:t>-steady without assistance, dizziness</a:t>
            </a:r>
          </a:p>
          <a:p>
            <a:r>
              <a:rPr lang="en-US" dirty="0"/>
              <a:t>Voiding</a:t>
            </a:r>
          </a:p>
          <a:p>
            <a:r>
              <a:rPr lang="en-US" dirty="0"/>
              <a:t>-Pelvic surgery increases risk of urinary retention. Risk low in patients without pre-existing bladder dysfunction.</a:t>
            </a:r>
          </a:p>
          <a:p>
            <a:r>
              <a:rPr lang="en-US" dirty="0"/>
              <a:t>-Spontaneous vs back fill void trial (remove catheter and allow spontaneous fill vs backfill with known volume prior to foley removal)</a:t>
            </a:r>
          </a:p>
          <a:p>
            <a:r>
              <a:rPr lang="en-US" dirty="0"/>
              <a:t>-Bladder scan, goal PVR&lt;100 or 1/3 of total volume ***inpatients with risk factors or symptoms</a:t>
            </a:r>
          </a:p>
          <a:p>
            <a:r>
              <a:rPr lang="en-US" dirty="0"/>
              <a:t>-Back fill-Reduced time to first void but not to hospital discharge</a:t>
            </a:r>
          </a:p>
        </p:txBody>
      </p:sp>
      <p:sp>
        <p:nvSpPr>
          <p:cNvPr id="4" name="Slide Number Placeholder 3"/>
          <p:cNvSpPr>
            <a:spLocks noGrp="1"/>
          </p:cNvSpPr>
          <p:nvPr>
            <p:ph type="sldNum" sz="quarter" idx="5"/>
          </p:nvPr>
        </p:nvSpPr>
        <p:spPr/>
        <p:txBody>
          <a:bodyPr/>
          <a:lstStyle/>
          <a:p>
            <a:fld id="{895CA9DC-60F7-584C-8AFD-1DDBA1D0EFB0}" type="slidenum">
              <a:rPr lang="en-US" smtClean="0"/>
              <a:t>31</a:t>
            </a:fld>
            <a:endParaRPr lang="en-US"/>
          </a:p>
        </p:txBody>
      </p:sp>
    </p:spTree>
    <p:extLst>
      <p:ext uri="{BB962C8B-B14F-4D97-AF65-F5344CB8AC3E}">
        <p14:creationId xmlns:p14="http://schemas.microsoft.com/office/powerpoint/2010/main" val="2809432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used to be in hospital for 3-5 days postop. Provided time to recognize complications. Now with same day or POD1 discharge, important to educate patients on what is normal and not</a:t>
            </a:r>
          </a:p>
        </p:txBody>
      </p:sp>
      <p:sp>
        <p:nvSpPr>
          <p:cNvPr id="4" name="Slide Number Placeholder 3"/>
          <p:cNvSpPr>
            <a:spLocks noGrp="1"/>
          </p:cNvSpPr>
          <p:nvPr>
            <p:ph type="sldNum" sz="quarter" idx="5"/>
          </p:nvPr>
        </p:nvSpPr>
        <p:spPr/>
        <p:txBody>
          <a:bodyPr/>
          <a:lstStyle/>
          <a:p>
            <a:fld id="{895CA9DC-60F7-584C-8AFD-1DDBA1D0EFB0}" type="slidenum">
              <a:rPr lang="en-US" smtClean="0"/>
              <a:t>33</a:t>
            </a:fld>
            <a:endParaRPr lang="en-US"/>
          </a:p>
        </p:txBody>
      </p:sp>
    </p:spTree>
    <p:extLst>
      <p:ext uri="{BB962C8B-B14F-4D97-AF65-F5344CB8AC3E}">
        <p14:creationId xmlns:p14="http://schemas.microsoft.com/office/powerpoint/2010/main" val="1526711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tell patients postop?</a:t>
            </a:r>
          </a:p>
          <a:p>
            <a:r>
              <a:rPr lang="en-US" dirty="0"/>
              <a:t>Anticipated course</a:t>
            </a:r>
          </a:p>
          <a:p>
            <a:r>
              <a:rPr lang="en-US" dirty="0"/>
              <a:t>What to call for and how to communicate</a:t>
            </a:r>
          </a:p>
          <a:p>
            <a:r>
              <a:rPr lang="en-US" dirty="0"/>
              <a:t>Activity restrictions</a:t>
            </a:r>
          </a:p>
          <a:p>
            <a:endParaRPr lang="en-US" dirty="0"/>
          </a:p>
        </p:txBody>
      </p:sp>
      <p:sp>
        <p:nvSpPr>
          <p:cNvPr id="4" name="Slide Number Placeholder 3"/>
          <p:cNvSpPr>
            <a:spLocks noGrp="1"/>
          </p:cNvSpPr>
          <p:nvPr>
            <p:ph type="sldNum" sz="quarter" idx="5"/>
          </p:nvPr>
        </p:nvSpPr>
        <p:spPr/>
        <p:txBody>
          <a:bodyPr/>
          <a:lstStyle/>
          <a:p>
            <a:fld id="{895CA9DC-60F7-584C-8AFD-1DDBA1D0EFB0}" type="slidenum">
              <a:rPr lang="en-US" smtClean="0"/>
              <a:t>34</a:t>
            </a:fld>
            <a:endParaRPr lang="en-US"/>
          </a:p>
        </p:txBody>
      </p:sp>
    </p:spTree>
    <p:extLst>
      <p:ext uri="{BB962C8B-B14F-4D97-AF65-F5344CB8AC3E}">
        <p14:creationId xmlns:p14="http://schemas.microsoft.com/office/powerpoint/2010/main" val="3760580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going to operate &amp; why, </a:t>
            </a:r>
          </a:p>
          <a:p>
            <a:r>
              <a:rPr lang="en-US" dirty="0"/>
              <a:t>where-hospital vs surg center</a:t>
            </a:r>
          </a:p>
          <a:p>
            <a:r>
              <a:rPr lang="en-US" dirty="0"/>
              <a:t>how-route</a:t>
            </a:r>
          </a:p>
          <a:p>
            <a:r>
              <a:rPr lang="en-US" dirty="0"/>
              <a:t>when-emergent vs elective</a:t>
            </a:r>
          </a:p>
        </p:txBody>
      </p:sp>
      <p:sp>
        <p:nvSpPr>
          <p:cNvPr id="4" name="Slide Number Placeholder 3"/>
          <p:cNvSpPr>
            <a:spLocks noGrp="1"/>
          </p:cNvSpPr>
          <p:nvPr>
            <p:ph type="sldNum" sz="quarter" idx="5"/>
          </p:nvPr>
        </p:nvSpPr>
        <p:spPr/>
        <p:txBody>
          <a:bodyPr/>
          <a:lstStyle/>
          <a:p>
            <a:fld id="{895CA9DC-60F7-584C-8AFD-1DDBA1D0EFB0}" type="slidenum">
              <a:rPr lang="en-US" smtClean="0"/>
              <a:t>4</a:t>
            </a:fld>
            <a:endParaRPr lang="en-US"/>
          </a:p>
        </p:txBody>
      </p:sp>
    </p:spTree>
    <p:extLst>
      <p:ext uri="{BB962C8B-B14F-4D97-AF65-F5344CB8AC3E}">
        <p14:creationId xmlns:p14="http://schemas.microsoft.com/office/powerpoint/2010/main" val="1648889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Among gynecologic surgery patients with none of these risk factors, the risk of a major cardiac complication is less than 1% (prior myocardial infarction, heart failure, cerebrovascular disease, insulin-dependent diabetes, and serum creatinine &gt;2.0 mg/dL)</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patient's exercise tolerance can be used as a guide: Poor exercise tolerance is defined as inability to walk four blocks or to climb two flights of stairs as a part of normal daily activities</a:t>
            </a:r>
            <a:endParaRPr lang="en-US" dirty="0"/>
          </a:p>
        </p:txBody>
      </p:sp>
      <p:sp>
        <p:nvSpPr>
          <p:cNvPr id="4" name="Slide Number Placeholder 3"/>
          <p:cNvSpPr>
            <a:spLocks noGrp="1"/>
          </p:cNvSpPr>
          <p:nvPr>
            <p:ph type="sldNum" sz="quarter" idx="5"/>
          </p:nvPr>
        </p:nvSpPr>
        <p:spPr/>
        <p:txBody>
          <a:bodyPr/>
          <a:lstStyle/>
          <a:p>
            <a:fld id="{895CA9DC-60F7-584C-8AFD-1DDBA1D0EFB0}" type="slidenum">
              <a:rPr lang="en-US" smtClean="0"/>
              <a:t>6</a:t>
            </a:fld>
            <a:endParaRPr lang="en-US"/>
          </a:p>
        </p:txBody>
      </p:sp>
    </p:spTree>
    <p:extLst>
      <p:ext uri="{BB962C8B-B14F-4D97-AF65-F5344CB8AC3E}">
        <p14:creationId xmlns:p14="http://schemas.microsoft.com/office/powerpoint/2010/main" val="2635220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Classic-”I don’t have hypertension”</a:t>
            </a:r>
          </a:p>
          <a:p>
            <a:endParaRPr lang="en-US" dirty="0"/>
          </a:p>
          <a:p>
            <a:endParaRPr lang="en-US" dirty="0"/>
          </a:p>
          <a:p>
            <a:r>
              <a:rPr lang="en-US" dirty="0"/>
              <a:t>Unknown anemia in patients with heavy menstrual bleeding</a:t>
            </a:r>
          </a:p>
          <a:p>
            <a:r>
              <a:rPr lang="en-US" dirty="0"/>
              <a:t>Insurance may require certain labs to authorize the procedure</a:t>
            </a:r>
          </a:p>
        </p:txBody>
      </p:sp>
      <p:sp>
        <p:nvSpPr>
          <p:cNvPr id="4" name="Slide Number Placeholder 3"/>
          <p:cNvSpPr>
            <a:spLocks noGrp="1"/>
          </p:cNvSpPr>
          <p:nvPr>
            <p:ph type="sldNum" sz="quarter" idx="5"/>
          </p:nvPr>
        </p:nvSpPr>
        <p:spPr/>
        <p:txBody>
          <a:bodyPr/>
          <a:lstStyle/>
          <a:p>
            <a:fld id="{895CA9DC-60F7-584C-8AFD-1DDBA1D0EFB0}" type="slidenum">
              <a:rPr lang="en-US" smtClean="0"/>
              <a:t>7</a:t>
            </a:fld>
            <a:endParaRPr lang="en-US"/>
          </a:p>
        </p:txBody>
      </p:sp>
    </p:spTree>
    <p:extLst>
      <p:ext uri="{BB962C8B-B14F-4D97-AF65-F5344CB8AC3E}">
        <p14:creationId xmlns:p14="http://schemas.microsoft.com/office/powerpoint/2010/main" val="434687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Confirm stability of medical conditions and ability to tolerate 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Has patient had a recent asthma exacerbation or pneumonia and case needs delayed?</a:t>
            </a:r>
          </a:p>
          <a:p>
            <a:r>
              <a:rPr lang="en-US" dirty="0"/>
              <a:t>Discuss procedure to be performed and obtain informed consent (which we’ll discuss next)</a:t>
            </a:r>
          </a:p>
          <a:p>
            <a:r>
              <a:rPr lang="en-US" dirty="0"/>
              <a:t>Initiate enhanced recovery protocol</a:t>
            </a:r>
          </a:p>
          <a:p>
            <a:r>
              <a:rPr lang="en-US" dirty="0"/>
              <a:t>Review postoperative expectations-increases patient satisfaction and (potentially) decreases phone calls</a:t>
            </a:r>
          </a:p>
          <a:p>
            <a:r>
              <a:rPr lang="en-US" dirty="0"/>
              <a:t>Prepare admission documentation</a:t>
            </a:r>
          </a:p>
          <a:p>
            <a:endParaRPr lang="en-US" dirty="0"/>
          </a:p>
          <a:p>
            <a:endParaRPr lang="en-US" dirty="0"/>
          </a:p>
        </p:txBody>
      </p:sp>
      <p:sp>
        <p:nvSpPr>
          <p:cNvPr id="4" name="Slide Number Placeholder 3"/>
          <p:cNvSpPr>
            <a:spLocks noGrp="1"/>
          </p:cNvSpPr>
          <p:nvPr>
            <p:ph type="sldNum" sz="quarter" idx="5"/>
          </p:nvPr>
        </p:nvSpPr>
        <p:spPr/>
        <p:txBody>
          <a:bodyPr/>
          <a:lstStyle/>
          <a:p>
            <a:fld id="{895CA9DC-60F7-584C-8AFD-1DDBA1D0EFB0}" type="slidenum">
              <a:rPr lang="en-US" smtClean="0"/>
              <a:t>8</a:t>
            </a:fld>
            <a:endParaRPr lang="en-US"/>
          </a:p>
        </p:txBody>
      </p:sp>
    </p:spTree>
    <p:extLst>
      <p:ext uri="{BB962C8B-B14F-4D97-AF65-F5344CB8AC3E}">
        <p14:creationId xmlns:p14="http://schemas.microsoft.com/office/powerpoint/2010/main" val="2266831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Informed consent is a legal doctrine affirming a patient’s right to determine and control his or her own medical treatment. In essence, it is the discussion that takes place between the physician who is rendering care and the patient.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Failure to procure an adequate informed consent from the patient can lead both to malpractice and professional misconduct charges</a:t>
            </a:r>
          </a:p>
          <a:p>
            <a:r>
              <a:rPr lang="en-US" sz="1200" b="0" i="0" u="none" strike="noStrike" kern="1200" dirty="0">
                <a:solidFill>
                  <a:schemeClr val="tx1"/>
                </a:solidFill>
                <a:effectLst/>
                <a:latin typeface="+mn-lt"/>
                <a:ea typeface="+mn-ea"/>
                <a:cs typeface="+mn-cs"/>
              </a:rPr>
              <a:t>Although a signed consent form is helpful in defense, a patient’s signature is not conclusive evidence of an informed consent discussion</a:t>
            </a:r>
          </a:p>
          <a:p>
            <a:r>
              <a:rPr lang="en-US" sz="1200" b="0" i="0" u="none" strike="noStrike" kern="1200" dirty="0">
                <a:solidFill>
                  <a:schemeClr val="tx1"/>
                </a:solidFill>
                <a:effectLst/>
                <a:latin typeface="+mn-lt"/>
                <a:ea typeface="+mn-ea"/>
                <a:cs typeface="+mn-cs"/>
              </a:rPr>
              <a:t>The signed consent document merely confirms that such a discussion took place. That is why the discussion and documentation of it are so important.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note should be dated and should include the following, “The risks, benefits, and alternatives, including no treatment, were discussed with the patient. The risks discussed included, but were not limited to . . .” and list a few of the most severe and a few of the most frequent risks or complications. Finally, note that “the patient understood, had all his/her questions answered, and consented to the treatment or procedure.” This type of documentation will confirm and be evidence that a discussion actually took place with the patient</a:t>
            </a:r>
            <a:endParaRPr lang="en-US" dirty="0"/>
          </a:p>
        </p:txBody>
      </p:sp>
      <p:sp>
        <p:nvSpPr>
          <p:cNvPr id="4" name="Slide Number Placeholder 3"/>
          <p:cNvSpPr>
            <a:spLocks noGrp="1"/>
          </p:cNvSpPr>
          <p:nvPr>
            <p:ph type="sldNum" sz="quarter" idx="5"/>
          </p:nvPr>
        </p:nvSpPr>
        <p:spPr/>
        <p:txBody>
          <a:bodyPr/>
          <a:lstStyle/>
          <a:p>
            <a:fld id="{895CA9DC-60F7-584C-8AFD-1DDBA1D0EFB0}" type="slidenum">
              <a:rPr lang="en-US" smtClean="0"/>
              <a:t>9</a:t>
            </a:fld>
            <a:endParaRPr lang="en-US"/>
          </a:p>
        </p:txBody>
      </p:sp>
    </p:spTree>
    <p:extLst>
      <p:ext uri="{BB962C8B-B14F-4D97-AF65-F5344CB8AC3E}">
        <p14:creationId xmlns:p14="http://schemas.microsoft.com/office/powerpoint/2010/main" val="4278539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Whiteboard conversation</a:t>
            </a:r>
          </a:p>
          <a:p>
            <a:r>
              <a:rPr lang="en-US" dirty="0"/>
              <a:t>1]) What is the procedure-what are we planning to do/remove, how, and why?</a:t>
            </a:r>
          </a:p>
          <a:p>
            <a:r>
              <a:rPr lang="en-US" dirty="0"/>
              <a:t>2) alternatives to this procedure? (expectant management/do nothing, medications, XYZ surgical option)</a:t>
            </a:r>
            <a:br>
              <a:rPr lang="en-US" dirty="0"/>
            </a:br>
            <a:r>
              <a:rPr lang="en-US" dirty="0"/>
              <a:t>3) benefits to the procedure/what are we trying to treat?</a:t>
            </a:r>
          </a:p>
          <a:p>
            <a:r>
              <a:rPr lang="en-US" dirty="0"/>
              <a:t>4) Risks to the procedure?</a:t>
            </a:r>
          </a:p>
          <a:p>
            <a:r>
              <a:rPr lang="en-US" dirty="0"/>
              <a:t>	bleeding, infection, injury to nearby organs, blood clots, death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Involvement of trainees-</a:t>
            </a:r>
            <a:r>
              <a:rPr lang="en-US" sz="1200" b="0" i="0" u="none" strike="noStrike" kern="1200" dirty="0">
                <a:solidFill>
                  <a:schemeClr val="tx1"/>
                </a:solidFill>
                <a:effectLst/>
                <a:latin typeface="+mn-lt"/>
                <a:ea typeface="+mn-ea"/>
                <a:cs typeface="+mn-cs"/>
              </a:rPr>
              <a:t>GYN exams: must be consented for training exam (JCAHO “encourages” written patient consent to video procedures though technically you can record and use for educational purposes if patients face or other identifying features do not appear)</a:t>
            </a:r>
            <a:endParaRPr lang="en-US" dirty="0"/>
          </a:p>
          <a:p>
            <a:r>
              <a:rPr lang="en-US" dirty="0"/>
              <a:t>**Who can obtain IC? NY law-may not be delegated to any staff member, must be provided by the physician</a:t>
            </a:r>
          </a:p>
          <a:p>
            <a:endParaRPr lang="en-US" dirty="0"/>
          </a:p>
          <a:p>
            <a:r>
              <a:rPr lang="en-US" dirty="0"/>
              <a:t>A signed form is helpful in defense, signature is not conclusive evidence of an informed consent discussion, only that a conversation took place.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According to the MLMIC Insurance based in NY: A thorough note should be written and should include the following, “The risks, benefits, and alternatives, including no treatment, were discussed with the patient. The risks discussed included, but were not limited to . . .” and list a few of the most severe and a few of the most frequent risks or complications. Finally, note that “the patient understood, had all his/her questions answered, and consented to the treatment or procedure.” This type of documentation will confirm and be evidence that a discussion actually took place with the patient.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BEST advice: Don’t just use hospital forms and dot phrases. Tailor them (and consents if able) to your specific surgeries and counseling. </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5CA9DC-60F7-584C-8AFD-1DDBA1D0EFB0}" type="slidenum">
              <a:rPr lang="en-US" smtClean="0"/>
              <a:t>10</a:t>
            </a:fld>
            <a:endParaRPr lang="en-US"/>
          </a:p>
        </p:txBody>
      </p:sp>
    </p:spTree>
    <p:extLst>
      <p:ext uri="{BB962C8B-B14F-4D97-AF65-F5344CB8AC3E}">
        <p14:creationId xmlns:p14="http://schemas.microsoft.com/office/powerpoint/2010/main" val="1162462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ERAS-maintaining normal physiology in the perioperative period, thus optimizing patient outcomes without increasing postoperative complications or readmissions.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Preoperative phase is meant to improve functional status prior to surgery. Intra and postoperative phases are meant to shorten the impact of surgery on functional status.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If smoking cessation is attempted in close proximity to a planned surgical procedure (&lt;6 weeks), the improvement in </a:t>
            </a:r>
            <a:r>
              <a:rPr lang="en-US" sz="1200" b="0" i="0" u="none" strike="noStrike" kern="1200" dirty="0" err="1">
                <a:solidFill>
                  <a:schemeClr val="tx1"/>
                </a:solidFill>
                <a:effectLst/>
                <a:latin typeface="+mn-lt"/>
                <a:ea typeface="+mn-ea"/>
                <a:cs typeface="+mn-cs"/>
              </a:rPr>
              <a:t>mucociliary</a:t>
            </a:r>
            <a:r>
              <a:rPr lang="en-US" sz="1200" b="0" i="0" u="none" strike="noStrike" kern="1200" dirty="0">
                <a:solidFill>
                  <a:schemeClr val="tx1"/>
                </a:solidFill>
                <a:effectLst/>
                <a:latin typeface="+mn-lt"/>
                <a:ea typeface="+mn-ea"/>
                <a:cs typeface="+mn-cs"/>
              </a:rPr>
              <a:t> clearance in combination with reduced cough may lead to a secretion burden that paradoxically increases the risk of PPCs</a:t>
            </a:r>
            <a:endParaRPr lang="en-US" dirty="0"/>
          </a:p>
          <a:p>
            <a:endParaRPr lang="en-US" dirty="0"/>
          </a:p>
        </p:txBody>
      </p:sp>
      <p:sp>
        <p:nvSpPr>
          <p:cNvPr id="4" name="Slide Number Placeholder 3"/>
          <p:cNvSpPr>
            <a:spLocks noGrp="1"/>
          </p:cNvSpPr>
          <p:nvPr>
            <p:ph type="sldNum" sz="quarter" idx="5"/>
          </p:nvPr>
        </p:nvSpPr>
        <p:spPr/>
        <p:txBody>
          <a:bodyPr/>
          <a:lstStyle/>
          <a:p>
            <a:fld id="{895CA9DC-60F7-584C-8AFD-1DDBA1D0EFB0}" type="slidenum">
              <a:rPr lang="en-US" smtClean="0"/>
              <a:t>11</a:t>
            </a:fld>
            <a:endParaRPr lang="en-US"/>
          </a:p>
        </p:txBody>
      </p:sp>
    </p:spTree>
    <p:extLst>
      <p:ext uri="{BB962C8B-B14F-4D97-AF65-F5344CB8AC3E}">
        <p14:creationId xmlns:p14="http://schemas.microsoft.com/office/powerpoint/2010/main" val="2605373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551120-B6FA-48D4-94D1-88AFAA5745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D8E1453-D9F1-467B-BC8C-44A1C243F40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F91425-9667-4303-B26F-4016F2276BC1}"/>
              </a:ext>
            </a:extLst>
          </p:cNvPr>
          <p:cNvSpPr>
            <a:spLocks noGrp="1"/>
          </p:cNvSpPr>
          <p:nvPr>
            <p:ph type="ctrTitle"/>
          </p:nvPr>
        </p:nvSpPr>
        <p:spPr>
          <a:xfrm>
            <a:off x="649044" y="753035"/>
            <a:ext cx="10552356" cy="3560781"/>
          </a:xfrm>
        </p:spPr>
        <p:txBody>
          <a:bodyPr anchor="t">
            <a:normAutofit/>
          </a:bodyPr>
          <a:lstStyle>
            <a:lvl1pPr algn="l">
              <a:defRPr sz="8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07FECECC-891B-4BA1-871B-09811B26BD65}"/>
              </a:ext>
            </a:extLst>
          </p:cNvPr>
          <p:cNvSpPr>
            <a:spLocks noGrp="1"/>
          </p:cNvSpPr>
          <p:nvPr>
            <p:ph type="subTitle" idx="1"/>
          </p:nvPr>
        </p:nvSpPr>
        <p:spPr>
          <a:xfrm>
            <a:off x="649045" y="4313816"/>
            <a:ext cx="10552356" cy="1280160"/>
          </a:xfrm>
          <a:prstGeom prst="rect">
            <a:avLst/>
          </a:prstGeom>
        </p:spPr>
        <p:txBody>
          <a:bodyPr anchor="b">
            <a:normAutofit/>
          </a:bodyPr>
          <a:lstStyle>
            <a:lvl1pPr marL="0" indent="0" algn="l">
              <a:lnSpc>
                <a:spcPct val="100000"/>
              </a:lnSpc>
              <a:buNone/>
              <a:defRPr sz="28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D52C78E-C8FF-4034-A16A-043EC9CE8140}"/>
              </a:ext>
            </a:extLst>
          </p:cNvPr>
          <p:cNvSpPr>
            <a:spLocks noGrp="1"/>
          </p:cNvSpPr>
          <p:nvPr>
            <p:ph type="dt" sz="half" idx="10"/>
          </p:nvPr>
        </p:nvSpPr>
        <p:spPr>
          <a:xfrm>
            <a:off x="8579224" y="6356350"/>
            <a:ext cx="2721684" cy="365125"/>
          </a:xfrm>
        </p:spPr>
        <p:txBody>
          <a:bodyPr/>
          <a:lstStyle>
            <a:lvl1pPr algn="r">
              <a:defRPr>
                <a:solidFill>
                  <a:schemeClr val="bg1"/>
                </a:solidFill>
              </a:defRPr>
            </a:lvl1pPr>
          </a:lstStyle>
          <a:p>
            <a:fld id="{DD124621-8099-445B-92EA-B619A304F22E}" type="datetimeFigureOut">
              <a:rPr lang="en-US" smtClean="0"/>
              <a:t>8/18/20</a:t>
            </a:fld>
            <a:endParaRPr lang="en-US"/>
          </a:p>
        </p:txBody>
      </p:sp>
      <p:sp>
        <p:nvSpPr>
          <p:cNvPr id="5" name="Footer Placeholder 4">
            <a:extLst>
              <a:ext uri="{FF2B5EF4-FFF2-40B4-BE49-F238E27FC236}">
                <a16:creationId xmlns:a16="http://schemas.microsoft.com/office/drawing/2014/main" id="{33985BCC-41EC-42C0-A2C4-97B2548F38D7}"/>
              </a:ext>
            </a:extLst>
          </p:cNvPr>
          <p:cNvSpPr>
            <a:spLocks noGrp="1"/>
          </p:cNvSpPr>
          <p:nvPr>
            <p:ph type="ftr" sz="quarter" idx="11"/>
          </p:nvPr>
        </p:nvSpPr>
        <p:spPr>
          <a:xfrm>
            <a:off x="328108" y="6356350"/>
            <a:ext cx="4937760" cy="365125"/>
          </a:xfrm>
        </p:spPr>
        <p:txBody>
          <a:bodyPr/>
          <a:lstStyle>
            <a:lvl1pPr algn="l">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E8CF314-00B7-406F-9FCD-26DBB28696DE}"/>
              </a:ext>
            </a:extLst>
          </p:cNvPr>
          <p:cNvSpPr>
            <a:spLocks noGrp="1"/>
          </p:cNvSpPr>
          <p:nvPr>
            <p:ph type="sldNum" sz="quarter" idx="12"/>
          </p:nvPr>
        </p:nvSpPr>
        <p:spPr>
          <a:xfrm>
            <a:off x="11300908" y="6356350"/>
            <a:ext cx="742278" cy="365125"/>
          </a:xfrm>
        </p:spPr>
        <p:txBody>
          <a:bodyPr/>
          <a:lstStyle>
            <a:lvl1pPr>
              <a:defRPr>
                <a:solidFill>
                  <a:schemeClr val="bg1"/>
                </a:solidFill>
              </a:defRPr>
            </a:lvl1pPr>
          </a:lstStyle>
          <a:p>
            <a:fld id="{54100DE2-DFB7-44AC-B007-82E084798CAB}" type="slidenum">
              <a:rPr lang="en-US" smtClean="0"/>
              <a:t>‹#›</a:t>
            </a:fld>
            <a:endParaRPr lang="en-US"/>
          </a:p>
        </p:txBody>
      </p:sp>
    </p:spTree>
    <p:extLst>
      <p:ext uri="{BB962C8B-B14F-4D97-AF65-F5344CB8AC3E}">
        <p14:creationId xmlns:p14="http://schemas.microsoft.com/office/powerpoint/2010/main" val="346871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13357-EB62-4D4C-96A9-7FC5FC9EEAF2}"/>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79E457B8-E614-42B4-B671-4ED0B2A34A55}"/>
              </a:ext>
            </a:extLst>
          </p:cNvPr>
          <p:cNvSpPr>
            <a:spLocks noGrp="1"/>
          </p:cNvSpPr>
          <p:nvPr>
            <p:ph type="body" orient="vert" idx="1"/>
          </p:nvPr>
        </p:nvSpPr>
        <p:spPr>
          <a:xfrm>
            <a:off x="990600" y="1984785"/>
            <a:ext cx="10210800" cy="4192177"/>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8DB750E-3C7B-4C12-B331-B6BACF86045A}"/>
              </a:ext>
            </a:extLst>
          </p:cNvPr>
          <p:cNvSpPr>
            <a:spLocks noGrp="1"/>
          </p:cNvSpPr>
          <p:nvPr>
            <p:ph type="dt" sz="half" idx="10"/>
          </p:nvPr>
        </p:nvSpPr>
        <p:spPr/>
        <p:txBody>
          <a:bodyPr/>
          <a:lstStyle/>
          <a:p>
            <a:fld id="{DD124621-8099-445B-92EA-B619A304F22E}" type="datetimeFigureOut">
              <a:rPr lang="en-US" smtClean="0"/>
              <a:t>8/18/20</a:t>
            </a:fld>
            <a:endParaRPr lang="en-US"/>
          </a:p>
        </p:txBody>
      </p:sp>
      <p:sp>
        <p:nvSpPr>
          <p:cNvPr id="5" name="Footer Placeholder 4">
            <a:extLst>
              <a:ext uri="{FF2B5EF4-FFF2-40B4-BE49-F238E27FC236}">
                <a16:creationId xmlns:a16="http://schemas.microsoft.com/office/drawing/2014/main" id="{B941F368-061F-4BEB-A761-F25C4A5546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D4CA-7731-429F-8F87-55704A7724DF}"/>
              </a:ext>
            </a:extLst>
          </p:cNvPr>
          <p:cNvSpPr>
            <a:spLocks noGrp="1"/>
          </p:cNvSpPr>
          <p:nvPr>
            <p:ph type="sldNum" sz="quarter" idx="12"/>
          </p:nvPr>
        </p:nvSpPr>
        <p:spPr/>
        <p:txBody>
          <a:bodyPr/>
          <a:lstStyle/>
          <a:p>
            <a:fld id="{54100DE2-DFB7-44AC-B007-82E084798CAB}" type="slidenum">
              <a:rPr lang="en-US" smtClean="0"/>
              <a:t>‹#›</a:t>
            </a:fld>
            <a:endParaRPr lang="en-US"/>
          </a:p>
        </p:txBody>
      </p:sp>
    </p:spTree>
    <p:extLst>
      <p:ext uri="{BB962C8B-B14F-4D97-AF65-F5344CB8AC3E}">
        <p14:creationId xmlns:p14="http://schemas.microsoft.com/office/powerpoint/2010/main" val="1824819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CAE055-7FD5-4054-991D-4F5FF6862233}"/>
              </a:ext>
            </a:extLst>
          </p:cNvPr>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0A8A033E-256C-4144-AC88-22985F5B475D}"/>
              </a:ext>
            </a:extLst>
          </p:cNvPr>
          <p:cNvSpPr>
            <a:spLocks noGrp="1"/>
          </p:cNvSpPr>
          <p:nvPr>
            <p:ph type="body" orient="vert" idx="1"/>
          </p:nvPr>
        </p:nvSpPr>
        <p:spPr>
          <a:xfrm>
            <a:off x="838200" y="365125"/>
            <a:ext cx="7734300" cy="5811838"/>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A1645F-DA62-404C-A7D1-2A89C11DD0FA}"/>
              </a:ext>
            </a:extLst>
          </p:cNvPr>
          <p:cNvSpPr>
            <a:spLocks noGrp="1"/>
          </p:cNvSpPr>
          <p:nvPr>
            <p:ph type="dt" sz="half" idx="10"/>
          </p:nvPr>
        </p:nvSpPr>
        <p:spPr/>
        <p:txBody>
          <a:bodyPr/>
          <a:lstStyle/>
          <a:p>
            <a:fld id="{DD124621-8099-445B-92EA-B619A304F22E}" type="datetimeFigureOut">
              <a:rPr lang="en-US" smtClean="0"/>
              <a:t>8/18/20</a:t>
            </a:fld>
            <a:endParaRPr lang="en-US"/>
          </a:p>
        </p:txBody>
      </p:sp>
      <p:sp>
        <p:nvSpPr>
          <p:cNvPr id="5" name="Footer Placeholder 4">
            <a:extLst>
              <a:ext uri="{FF2B5EF4-FFF2-40B4-BE49-F238E27FC236}">
                <a16:creationId xmlns:a16="http://schemas.microsoft.com/office/drawing/2014/main" id="{FE499487-5906-46E0-B7F4-E338FBD7BF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777A8-3088-4A41-B26F-C3E3E13085CF}"/>
              </a:ext>
            </a:extLst>
          </p:cNvPr>
          <p:cNvSpPr>
            <a:spLocks noGrp="1"/>
          </p:cNvSpPr>
          <p:nvPr>
            <p:ph type="sldNum" sz="quarter" idx="12"/>
          </p:nvPr>
        </p:nvSpPr>
        <p:spPr/>
        <p:txBody>
          <a:bodyPr/>
          <a:lstStyle/>
          <a:p>
            <a:fld id="{54100DE2-DFB7-44AC-B007-82E084798CAB}" type="slidenum">
              <a:rPr lang="en-US" smtClean="0"/>
              <a:t>‹#›</a:t>
            </a:fld>
            <a:endParaRPr lang="en-US"/>
          </a:p>
        </p:txBody>
      </p:sp>
    </p:spTree>
    <p:extLst>
      <p:ext uri="{BB962C8B-B14F-4D97-AF65-F5344CB8AC3E}">
        <p14:creationId xmlns:p14="http://schemas.microsoft.com/office/powerpoint/2010/main" val="16240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C1D95-DD92-4C49-8FD3-409267F48C24}"/>
              </a:ext>
            </a:extLst>
          </p:cNvPr>
          <p:cNvSpPr>
            <a:spLocks noGrp="1"/>
          </p:cNvSpPr>
          <p:nvPr>
            <p:ph type="title"/>
          </p:nvPr>
        </p:nvSpPr>
        <p:spPr>
          <a:xfrm>
            <a:off x="651164" y="365124"/>
            <a:ext cx="10550236" cy="1501327"/>
          </a:xfrm>
        </p:spPr>
        <p:txBody>
          <a:bodyPr>
            <a:normAutofit/>
          </a:bodyPr>
          <a:lstStyle>
            <a:lvl1pPr>
              <a:defRPr sz="4800"/>
            </a:lvl1pPr>
          </a:lstStyle>
          <a:p>
            <a:r>
              <a:rPr lang="en-US" dirty="0"/>
              <a:t>Click to edit Master title style</a:t>
            </a:r>
          </a:p>
        </p:txBody>
      </p:sp>
      <p:sp>
        <p:nvSpPr>
          <p:cNvPr id="3" name="Content Placeholder 2">
            <a:extLst>
              <a:ext uri="{FF2B5EF4-FFF2-40B4-BE49-F238E27FC236}">
                <a16:creationId xmlns:a16="http://schemas.microsoft.com/office/drawing/2014/main" id="{7E0A8B37-FD7B-4FED-88E9-8D2967ECE96B}"/>
              </a:ext>
            </a:extLst>
          </p:cNvPr>
          <p:cNvSpPr>
            <a:spLocks noGrp="1"/>
          </p:cNvSpPr>
          <p:nvPr>
            <p:ph idx="1"/>
          </p:nvPr>
        </p:nvSpPr>
        <p:spPr>
          <a:xfrm>
            <a:off x="651164" y="1984785"/>
            <a:ext cx="10550236" cy="4192177"/>
          </a:xfrm>
          <a:prstGeom prst="rect">
            <a:avLst/>
          </a:prstGeo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9A7E46-A911-4B85-B09A-73B5034854E3}"/>
              </a:ext>
            </a:extLst>
          </p:cNvPr>
          <p:cNvSpPr>
            <a:spLocks noGrp="1"/>
          </p:cNvSpPr>
          <p:nvPr>
            <p:ph type="dt" sz="half" idx="10"/>
          </p:nvPr>
        </p:nvSpPr>
        <p:spPr/>
        <p:txBody>
          <a:bodyPr/>
          <a:lstStyle/>
          <a:p>
            <a:fld id="{DD124621-8099-445B-92EA-B619A304F22E}" type="datetimeFigureOut">
              <a:rPr lang="en-US" smtClean="0"/>
              <a:t>8/18/20</a:t>
            </a:fld>
            <a:endParaRPr lang="en-US"/>
          </a:p>
        </p:txBody>
      </p:sp>
      <p:sp>
        <p:nvSpPr>
          <p:cNvPr id="5" name="Footer Placeholder 4">
            <a:extLst>
              <a:ext uri="{FF2B5EF4-FFF2-40B4-BE49-F238E27FC236}">
                <a16:creationId xmlns:a16="http://schemas.microsoft.com/office/drawing/2014/main" id="{4AC8EBC1-AB71-48E8-8A3D-592B1E19B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EE0265-72B9-4A08-A979-B5FAD8880AB3}"/>
              </a:ext>
            </a:extLst>
          </p:cNvPr>
          <p:cNvSpPr>
            <a:spLocks noGrp="1"/>
          </p:cNvSpPr>
          <p:nvPr>
            <p:ph type="sldNum" sz="quarter" idx="12"/>
          </p:nvPr>
        </p:nvSpPr>
        <p:spPr/>
        <p:txBody>
          <a:bodyPr/>
          <a:lstStyle/>
          <a:p>
            <a:fld id="{54100DE2-DFB7-44AC-B007-82E084798CAB}" type="slidenum">
              <a:rPr lang="en-US" smtClean="0"/>
              <a:t>‹#›</a:t>
            </a:fld>
            <a:endParaRPr lang="en-US"/>
          </a:p>
        </p:txBody>
      </p:sp>
    </p:spTree>
    <p:extLst>
      <p:ext uri="{BB962C8B-B14F-4D97-AF65-F5344CB8AC3E}">
        <p14:creationId xmlns:p14="http://schemas.microsoft.com/office/powerpoint/2010/main" val="475914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E5AB9-B290-44C2-87F2-45A7BAB0FCFE}"/>
              </a:ext>
            </a:extLst>
          </p:cNvPr>
          <p:cNvSpPr>
            <a:spLocks noGrp="1"/>
          </p:cNvSpPr>
          <p:nvPr>
            <p:ph type="title"/>
          </p:nvPr>
        </p:nvSpPr>
        <p:spPr>
          <a:xfrm>
            <a:off x="649044" y="1709738"/>
            <a:ext cx="10552356"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A29FDDA-5BF8-4297-BFA1-10E8892F0455}"/>
              </a:ext>
            </a:extLst>
          </p:cNvPr>
          <p:cNvSpPr>
            <a:spLocks noGrp="1"/>
          </p:cNvSpPr>
          <p:nvPr>
            <p:ph type="body" idx="1"/>
          </p:nvPr>
        </p:nvSpPr>
        <p:spPr>
          <a:xfrm>
            <a:off x="649044" y="4589463"/>
            <a:ext cx="10552356" cy="135413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A18E1D1-F0EE-4757-8832-8AC4FD218E5B}"/>
              </a:ext>
            </a:extLst>
          </p:cNvPr>
          <p:cNvSpPr>
            <a:spLocks noGrp="1"/>
          </p:cNvSpPr>
          <p:nvPr>
            <p:ph type="dt" sz="half" idx="10"/>
          </p:nvPr>
        </p:nvSpPr>
        <p:spPr/>
        <p:txBody>
          <a:bodyPr/>
          <a:lstStyle/>
          <a:p>
            <a:fld id="{DD124621-8099-445B-92EA-B619A304F22E}" type="datetimeFigureOut">
              <a:rPr lang="en-US" smtClean="0"/>
              <a:t>8/18/20</a:t>
            </a:fld>
            <a:endParaRPr lang="en-US"/>
          </a:p>
        </p:txBody>
      </p:sp>
      <p:sp>
        <p:nvSpPr>
          <p:cNvPr id="5" name="Footer Placeholder 4">
            <a:extLst>
              <a:ext uri="{FF2B5EF4-FFF2-40B4-BE49-F238E27FC236}">
                <a16:creationId xmlns:a16="http://schemas.microsoft.com/office/drawing/2014/main" id="{3614D8FF-C8B9-4F3C-8D01-A5A6E5B5D7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B25A2-086C-4A58-A17B-59DDFC64A668}"/>
              </a:ext>
            </a:extLst>
          </p:cNvPr>
          <p:cNvSpPr>
            <a:spLocks noGrp="1"/>
          </p:cNvSpPr>
          <p:nvPr>
            <p:ph type="sldNum" sz="quarter" idx="12"/>
          </p:nvPr>
        </p:nvSpPr>
        <p:spPr/>
        <p:txBody>
          <a:bodyPr/>
          <a:lstStyle/>
          <a:p>
            <a:fld id="{54100DE2-DFB7-44AC-B007-82E084798CAB}" type="slidenum">
              <a:rPr lang="en-US" smtClean="0"/>
              <a:t>‹#›</a:t>
            </a:fld>
            <a:endParaRPr lang="en-US"/>
          </a:p>
        </p:txBody>
      </p:sp>
    </p:spTree>
    <p:extLst>
      <p:ext uri="{BB962C8B-B14F-4D97-AF65-F5344CB8AC3E}">
        <p14:creationId xmlns:p14="http://schemas.microsoft.com/office/powerpoint/2010/main" val="680939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886D9-C01E-46ED-B61A-F0BF862914E0}"/>
              </a:ext>
            </a:extLst>
          </p:cNvPr>
          <p:cNvSpPr>
            <a:spLocks noGrp="1"/>
          </p:cNvSpPr>
          <p:nvPr>
            <p:ph type="title"/>
          </p:nvPr>
        </p:nvSpPr>
        <p:spPr>
          <a:xfrm>
            <a:off x="651164" y="365124"/>
            <a:ext cx="10550236" cy="150132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BDE15A5-6F01-423B-8623-C7E5502DCE5B}"/>
              </a:ext>
            </a:extLst>
          </p:cNvPr>
          <p:cNvSpPr>
            <a:spLocks noGrp="1"/>
          </p:cNvSpPr>
          <p:nvPr>
            <p:ph sz="half" idx="1"/>
          </p:nvPr>
        </p:nvSpPr>
        <p:spPr>
          <a:xfrm>
            <a:off x="651163" y="2033587"/>
            <a:ext cx="5167745" cy="414337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D07E6C0-F39C-48B7-8E38-EFDB870BEB10}"/>
              </a:ext>
            </a:extLst>
          </p:cNvPr>
          <p:cNvSpPr>
            <a:spLocks noGrp="1"/>
          </p:cNvSpPr>
          <p:nvPr>
            <p:ph sz="half" idx="2"/>
          </p:nvPr>
        </p:nvSpPr>
        <p:spPr>
          <a:xfrm>
            <a:off x="6192981" y="2033587"/>
            <a:ext cx="5008417" cy="41433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5DAEF7B-E35B-43C5-8E92-8CAE83A0B671}"/>
              </a:ext>
            </a:extLst>
          </p:cNvPr>
          <p:cNvSpPr>
            <a:spLocks noGrp="1"/>
          </p:cNvSpPr>
          <p:nvPr>
            <p:ph type="dt" sz="half" idx="10"/>
          </p:nvPr>
        </p:nvSpPr>
        <p:spPr/>
        <p:txBody>
          <a:bodyPr/>
          <a:lstStyle/>
          <a:p>
            <a:fld id="{DD124621-8099-445B-92EA-B619A304F22E}" type="datetimeFigureOut">
              <a:rPr lang="en-US" smtClean="0"/>
              <a:t>8/18/20</a:t>
            </a:fld>
            <a:endParaRPr lang="en-US"/>
          </a:p>
        </p:txBody>
      </p:sp>
      <p:sp>
        <p:nvSpPr>
          <p:cNvPr id="6" name="Footer Placeholder 5">
            <a:extLst>
              <a:ext uri="{FF2B5EF4-FFF2-40B4-BE49-F238E27FC236}">
                <a16:creationId xmlns:a16="http://schemas.microsoft.com/office/drawing/2014/main" id="{178F0537-6815-42BD-89F4-EA2895C478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B68D14-2FBC-4F50-8921-4744D594A1AD}"/>
              </a:ext>
            </a:extLst>
          </p:cNvPr>
          <p:cNvSpPr>
            <a:spLocks noGrp="1"/>
          </p:cNvSpPr>
          <p:nvPr>
            <p:ph type="sldNum" sz="quarter" idx="12"/>
          </p:nvPr>
        </p:nvSpPr>
        <p:spPr/>
        <p:txBody>
          <a:bodyPr/>
          <a:lstStyle/>
          <a:p>
            <a:fld id="{54100DE2-DFB7-44AC-B007-82E084798CAB}" type="slidenum">
              <a:rPr lang="en-US" smtClean="0"/>
              <a:t>‹#›</a:t>
            </a:fld>
            <a:endParaRPr lang="en-US"/>
          </a:p>
        </p:txBody>
      </p:sp>
    </p:spTree>
    <p:extLst>
      <p:ext uri="{BB962C8B-B14F-4D97-AF65-F5344CB8AC3E}">
        <p14:creationId xmlns:p14="http://schemas.microsoft.com/office/powerpoint/2010/main" val="2344104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A33D-F167-4F19-8071-E462A9D2D4C9}"/>
              </a:ext>
            </a:extLst>
          </p:cNvPr>
          <p:cNvSpPr>
            <a:spLocks noGrp="1"/>
          </p:cNvSpPr>
          <p:nvPr>
            <p:ph type="title"/>
          </p:nvPr>
        </p:nvSpPr>
        <p:spPr>
          <a:xfrm>
            <a:off x="609600" y="365125"/>
            <a:ext cx="105918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7AC35AFB-4AC2-4CF5-AE1D-A0D8AAA160FC}"/>
              </a:ext>
            </a:extLst>
          </p:cNvPr>
          <p:cNvSpPr>
            <a:spLocks noGrp="1"/>
          </p:cNvSpPr>
          <p:nvPr>
            <p:ph type="body" idx="1"/>
          </p:nvPr>
        </p:nvSpPr>
        <p:spPr>
          <a:xfrm>
            <a:off x="665018" y="1681163"/>
            <a:ext cx="5083175"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D074028-C1DD-4401-A121-5E0D47D77CC4}"/>
              </a:ext>
            </a:extLst>
          </p:cNvPr>
          <p:cNvSpPr>
            <a:spLocks noGrp="1"/>
          </p:cNvSpPr>
          <p:nvPr>
            <p:ph sz="half" idx="2"/>
          </p:nvPr>
        </p:nvSpPr>
        <p:spPr>
          <a:xfrm>
            <a:off x="665018" y="2505075"/>
            <a:ext cx="5083175" cy="36845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870EFDB-92AC-4FF8-AD03-64778B0C7184}"/>
              </a:ext>
            </a:extLst>
          </p:cNvPr>
          <p:cNvSpPr>
            <a:spLocks noGrp="1"/>
          </p:cNvSpPr>
          <p:nvPr>
            <p:ph type="body" sz="quarter" idx="3"/>
          </p:nvPr>
        </p:nvSpPr>
        <p:spPr>
          <a:xfrm>
            <a:off x="6172200" y="1681163"/>
            <a:ext cx="50292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3FD6277-1BEA-44A0-8E2C-F565FBA67853}"/>
              </a:ext>
            </a:extLst>
          </p:cNvPr>
          <p:cNvSpPr>
            <a:spLocks noGrp="1"/>
          </p:cNvSpPr>
          <p:nvPr>
            <p:ph sz="quarter" idx="4"/>
          </p:nvPr>
        </p:nvSpPr>
        <p:spPr>
          <a:xfrm>
            <a:off x="6172200" y="2505075"/>
            <a:ext cx="5006975" cy="36845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23B07A6-65BC-4C2F-AF5F-05AE0382823E}"/>
              </a:ext>
            </a:extLst>
          </p:cNvPr>
          <p:cNvSpPr>
            <a:spLocks noGrp="1"/>
          </p:cNvSpPr>
          <p:nvPr>
            <p:ph type="dt" sz="half" idx="10"/>
          </p:nvPr>
        </p:nvSpPr>
        <p:spPr/>
        <p:txBody>
          <a:bodyPr/>
          <a:lstStyle/>
          <a:p>
            <a:fld id="{DD124621-8099-445B-92EA-B619A304F22E}" type="datetimeFigureOut">
              <a:rPr lang="en-US" smtClean="0"/>
              <a:t>8/18/20</a:t>
            </a:fld>
            <a:endParaRPr lang="en-US"/>
          </a:p>
        </p:txBody>
      </p:sp>
      <p:sp>
        <p:nvSpPr>
          <p:cNvPr id="8" name="Footer Placeholder 7">
            <a:extLst>
              <a:ext uri="{FF2B5EF4-FFF2-40B4-BE49-F238E27FC236}">
                <a16:creationId xmlns:a16="http://schemas.microsoft.com/office/drawing/2014/main" id="{211178A9-323C-483A-BD48-1EA0E1E268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CA6DA4-CA82-4371-9C6F-2A54C0A5702E}"/>
              </a:ext>
            </a:extLst>
          </p:cNvPr>
          <p:cNvSpPr>
            <a:spLocks noGrp="1"/>
          </p:cNvSpPr>
          <p:nvPr>
            <p:ph type="sldNum" sz="quarter" idx="12"/>
          </p:nvPr>
        </p:nvSpPr>
        <p:spPr/>
        <p:txBody>
          <a:bodyPr/>
          <a:lstStyle/>
          <a:p>
            <a:fld id="{54100DE2-DFB7-44AC-B007-82E084798CAB}" type="slidenum">
              <a:rPr lang="en-US" smtClean="0"/>
              <a:t>‹#›</a:t>
            </a:fld>
            <a:endParaRPr lang="en-US"/>
          </a:p>
        </p:txBody>
      </p:sp>
    </p:spTree>
    <p:extLst>
      <p:ext uri="{BB962C8B-B14F-4D97-AF65-F5344CB8AC3E}">
        <p14:creationId xmlns:p14="http://schemas.microsoft.com/office/powerpoint/2010/main" val="885599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874C-E517-40F6-ABB0-90A0223FA3E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110BA47-8357-4F94-BA54-7295CC23371D}"/>
              </a:ext>
            </a:extLst>
          </p:cNvPr>
          <p:cNvSpPr>
            <a:spLocks noGrp="1"/>
          </p:cNvSpPr>
          <p:nvPr>
            <p:ph type="dt" sz="half" idx="10"/>
          </p:nvPr>
        </p:nvSpPr>
        <p:spPr/>
        <p:txBody>
          <a:bodyPr/>
          <a:lstStyle/>
          <a:p>
            <a:fld id="{DD124621-8099-445B-92EA-B619A304F22E}" type="datetimeFigureOut">
              <a:rPr lang="en-US" smtClean="0"/>
              <a:t>8/18/20</a:t>
            </a:fld>
            <a:endParaRPr lang="en-US"/>
          </a:p>
        </p:txBody>
      </p:sp>
      <p:sp>
        <p:nvSpPr>
          <p:cNvPr id="4" name="Footer Placeholder 3">
            <a:extLst>
              <a:ext uri="{FF2B5EF4-FFF2-40B4-BE49-F238E27FC236}">
                <a16:creationId xmlns:a16="http://schemas.microsoft.com/office/drawing/2014/main" id="{C2F26605-E383-4BE7-99BA-F273551890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FBFAED-8918-44E2-8E0D-884271513D04}"/>
              </a:ext>
            </a:extLst>
          </p:cNvPr>
          <p:cNvSpPr>
            <a:spLocks noGrp="1"/>
          </p:cNvSpPr>
          <p:nvPr>
            <p:ph type="sldNum" sz="quarter" idx="12"/>
          </p:nvPr>
        </p:nvSpPr>
        <p:spPr/>
        <p:txBody>
          <a:bodyPr/>
          <a:lstStyle/>
          <a:p>
            <a:fld id="{54100DE2-DFB7-44AC-B007-82E084798CAB}" type="slidenum">
              <a:rPr lang="en-US" smtClean="0"/>
              <a:t>‹#›</a:t>
            </a:fld>
            <a:endParaRPr lang="en-US"/>
          </a:p>
        </p:txBody>
      </p:sp>
    </p:spTree>
    <p:extLst>
      <p:ext uri="{BB962C8B-B14F-4D97-AF65-F5344CB8AC3E}">
        <p14:creationId xmlns:p14="http://schemas.microsoft.com/office/powerpoint/2010/main" val="1919633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EA875B-8BA3-42B8-91B9-17E584521DBA}"/>
              </a:ext>
            </a:extLst>
          </p:cNvPr>
          <p:cNvSpPr>
            <a:spLocks noGrp="1"/>
          </p:cNvSpPr>
          <p:nvPr>
            <p:ph type="dt" sz="half" idx="10"/>
          </p:nvPr>
        </p:nvSpPr>
        <p:spPr/>
        <p:txBody>
          <a:bodyPr/>
          <a:lstStyle/>
          <a:p>
            <a:fld id="{DD124621-8099-445B-92EA-B619A304F22E}" type="datetimeFigureOut">
              <a:rPr lang="en-US" smtClean="0"/>
              <a:t>8/18/20</a:t>
            </a:fld>
            <a:endParaRPr lang="en-US"/>
          </a:p>
        </p:txBody>
      </p:sp>
      <p:sp>
        <p:nvSpPr>
          <p:cNvPr id="3" name="Footer Placeholder 2">
            <a:extLst>
              <a:ext uri="{FF2B5EF4-FFF2-40B4-BE49-F238E27FC236}">
                <a16:creationId xmlns:a16="http://schemas.microsoft.com/office/drawing/2014/main" id="{9F280D75-ACF4-4891-9B2C-A2926AC90D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8F8AB3-E784-478A-A6E6-C2CCCC217230}"/>
              </a:ext>
            </a:extLst>
          </p:cNvPr>
          <p:cNvSpPr>
            <a:spLocks noGrp="1"/>
          </p:cNvSpPr>
          <p:nvPr>
            <p:ph type="sldNum" sz="quarter" idx="12"/>
          </p:nvPr>
        </p:nvSpPr>
        <p:spPr/>
        <p:txBody>
          <a:bodyPr/>
          <a:lstStyle/>
          <a:p>
            <a:fld id="{54100DE2-DFB7-44AC-B007-82E084798CAB}" type="slidenum">
              <a:rPr lang="en-US" smtClean="0"/>
              <a:t>‹#›</a:t>
            </a:fld>
            <a:endParaRPr lang="en-US"/>
          </a:p>
        </p:txBody>
      </p:sp>
    </p:spTree>
    <p:extLst>
      <p:ext uri="{BB962C8B-B14F-4D97-AF65-F5344CB8AC3E}">
        <p14:creationId xmlns:p14="http://schemas.microsoft.com/office/powerpoint/2010/main" val="2343478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3E467-D442-4E9F-A410-5558B33A40E0}"/>
              </a:ext>
            </a:extLst>
          </p:cNvPr>
          <p:cNvSpPr>
            <a:spLocks noGrp="1"/>
          </p:cNvSpPr>
          <p:nvPr>
            <p:ph type="title"/>
          </p:nvPr>
        </p:nvSpPr>
        <p:spPr>
          <a:xfrm>
            <a:off x="649044" y="457200"/>
            <a:ext cx="4122981"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CA960579-8FD3-4391-B38F-196A5675476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C04C37E-C117-406D-B844-DEB4F3722E5A}"/>
              </a:ext>
            </a:extLst>
          </p:cNvPr>
          <p:cNvSpPr>
            <a:spLocks noGrp="1"/>
          </p:cNvSpPr>
          <p:nvPr>
            <p:ph type="body" sz="half" idx="2"/>
          </p:nvPr>
        </p:nvSpPr>
        <p:spPr>
          <a:xfrm>
            <a:off x="649044" y="2057400"/>
            <a:ext cx="4122981"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EBBD6B3-A365-4A80-AB55-AF7E4666E2ED}"/>
              </a:ext>
            </a:extLst>
          </p:cNvPr>
          <p:cNvSpPr>
            <a:spLocks noGrp="1"/>
          </p:cNvSpPr>
          <p:nvPr>
            <p:ph type="dt" sz="half" idx="10"/>
          </p:nvPr>
        </p:nvSpPr>
        <p:spPr/>
        <p:txBody>
          <a:bodyPr/>
          <a:lstStyle/>
          <a:p>
            <a:fld id="{DD124621-8099-445B-92EA-B619A304F22E}" type="datetimeFigureOut">
              <a:rPr lang="en-US" smtClean="0"/>
              <a:t>8/18/20</a:t>
            </a:fld>
            <a:endParaRPr lang="en-US"/>
          </a:p>
        </p:txBody>
      </p:sp>
      <p:sp>
        <p:nvSpPr>
          <p:cNvPr id="6" name="Footer Placeholder 5">
            <a:extLst>
              <a:ext uri="{FF2B5EF4-FFF2-40B4-BE49-F238E27FC236}">
                <a16:creationId xmlns:a16="http://schemas.microsoft.com/office/drawing/2014/main" id="{15DDE3C7-7769-40E7-91AA-1A020AE42A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3E420C-DDB1-4786-8881-0549C5F8904C}"/>
              </a:ext>
            </a:extLst>
          </p:cNvPr>
          <p:cNvSpPr>
            <a:spLocks noGrp="1"/>
          </p:cNvSpPr>
          <p:nvPr>
            <p:ph type="sldNum" sz="quarter" idx="12"/>
          </p:nvPr>
        </p:nvSpPr>
        <p:spPr/>
        <p:txBody>
          <a:bodyPr/>
          <a:lstStyle/>
          <a:p>
            <a:fld id="{54100DE2-DFB7-44AC-B007-82E084798CAB}" type="slidenum">
              <a:rPr lang="en-US" smtClean="0"/>
              <a:t>‹#›</a:t>
            </a:fld>
            <a:endParaRPr lang="en-US"/>
          </a:p>
        </p:txBody>
      </p:sp>
    </p:spTree>
    <p:extLst>
      <p:ext uri="{BB962C8B-B14F-4D97-AF65-F5344CB8AC3E}">
        <p14:creationId xmlns:p14="http://schemas.microsoft.com/office/powerpoint/2010/main" val="1912541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7FB0A-BE32-43B2-A9C0-08FEAFE18C96}"/>
              </a:ext>
            </a:extLst>
          </p:cNvPr>
          <p:cNvSpPr>
            <a:spLocks noGrp="1"/>
          </p:cNvSpPr>
          <p:nvPr>
            <p:ph type="title"/>
          </p:nvPr>
        </p:nvSpPr>
        <p:spPr>
          <a:xfrm>
            <a:off x="649044" y="457200"/>
            <a:ext cx="4122981"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F1875582-290E-43AB-A2EF-3B7F9804A6D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CB5D12D-E393-4C9A-9509-18B7256B7F57}"/>
              </a:ext>
            </a:extLst>
          </p:cNvPr>
          <p:cNvSpPr>
            <a:spLocks noGrp="1"/>
          </p:cNvSpPr>
          <p:nvPr>
            <p:ph type="body" sz="half" idx="2"/>
          </p:nvPr>
        </p:nvSpPr>
        <p:spPr>
          <a:xfrm>
            <a:off x="649044" y="2057400"/>
            <a:ext cx="4122981"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D5B27DA-CB6E-4FF6-BB0F-0DC264C91545}"/>
              </a:ext>
            </a:extLst>
          </p:cNvPr>
          <p:cNvSpPr>
            <a:spLocks noGrp="1"/>
          </p:cNvSpPr>
          <p:nvPr>
            <p:ph type="dt" sz="half" idx="10"/>
          </p:nvPr>
        </p:nvSpPr>
        <p:spPr/>
        <p:txBody>
          <a:bodyPr/>
          <a:lstStyle/>
          <a:p>
            <a:fld id="{DD124621-8099-445B-92EA-B619A304F22E}" type="datetimeFigureOut">
              <a:rPr lang="en-US" smtClean="0"/>
              <a:t>8/18/20</a:t>
            </a:fld>
            <a:endParaRPr lang="en-US"/>
          </a:p>
        </p:txBody>
      </p:sp>
      <p:sp>
        <p:nvSpPr>
          <p:cNvPr id="6" name="Footer Placeholder 5">
            <a:extLst>
              <a:ext uri="{FF2B5EF4-FFF2-40B4-BE49-F238E27FC236}">
                <a16:creationId xmlns:a16="http://schemas.microsoft.com/office/drawing/2014/main" id="{D315C0F9-D7FB-4419-AB0A-3388DD9A2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E575C4-629A-4DED-A008-0B8EE1157188}"/>
              </a:ext>
            </a:extLst>
          </p:cNvPr>
          <p:cNvSpPr>
            <a:spLocks noGrp="1"/>
          </p:cNvSpPr>
          <p:nvPr>
            <p:ph type="sldNum" sz="quarter" idx="12"/>
          </p:nvPr>
        </p:nvSpPr>
        <p:spPr/>
        <p:txBody>
          <a:bodyPr/>
          <a:lstStyle/>
          <a:p>
            <a:fld id="{54100DE2-DFB7-44AC-B007-82E084798CAB}" type="slidenum">
              <a:rPr lang="en-US" smtClean="0"/>
              <a:t>‹#›</a:t>
            </a:fld>
            <a:endParaRPr lang="en-US"/>
          </a:p>
        </p:txBody>
      </p:sp>
    </p:spTree>
    <p:extLst>
      <p:ext uri="{BB962C8B-B14F-4D97-AF65-F5344CB8AC3E}">
        <p14:creationId xmlns:p14="http://schemas.microsoft.com/office/powerpoint/2010/main" val="106392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220E45-1D88-4832-A0F0-1DC5D77ABE86}"/>
              </a:ext>
            </a:extLst>
          </p:cNvPr>
          <p:cNvSpPr>
            <a:spLocks noGrp="1"/>
          </p:cNvSpPr>
          <p:nvPr>
            <p:ph type="title"/>
          </p:nvPr>
        </p:nvSpPr>
        <p:spPr>
          <a:xfrm>
            <a:off x="649044" y="365124"/>
            <a:ext cx="10552356" cy="150132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58315922-BD13-49B2-8250-83598F323696}"/>
              </a:ext>
            </a:extLst>
          </p:cNvPr>
          <p:cNvSpPr>
            <a:spLocks noGrp="1"/>
          </p:cNvSpPr>
          <p:nvPr>
            <p:ph type="body" idx="1"/>
          </p:nvPr>
        </p:nvSpPr>
        <p:spPr>
          <a:xfrm>
            <a:off x="649044" y="1984785"/>
            <a:ext cx="10552356" cy="41921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C6A68A2-AB1B-4F42-9FFE-2CF950FFAE17}"/>
              </a:ext>
            </a:extLst>
          </p:cNvPr>
          <p:cNvSpPr>
            <a:spLocks noGrp="1"/>
          </p:cNvSpPr>
          <p:nvPr>
            <p:ph type="dt" sz="half" idx="2"/>
          </p:nvPr>
        </p:nvSpPr>
        <p:spPr>
          <a:xfrm>
            <a:off x="7010400" y="6356350"/>
            <a:ext cx="4356632" cy="365125"/>
          </a:xfrm>
          <a:prstGeom prst="rect">
            <a:avLst/>
          </a:prstGeom>
        </p:spPr>
        <p:txBody>
          <a:bodyPr vert="horz" lIns="91440" tIns="45720" rIns="91440" bIns="45720" rtlCol="0" anchor="ctr"/>
          <a:lstStyle>
            <a:lvl1pPr algn="r">
              <a:defRPr sz="1050">
                <a:solidFill>
                  <a:schemeClr val="tx1"/>
                </a:solidFill>
                <a:latin typeface="+mn-lt"/>
              </a:defRPr>
            </a:lvl1pPr>
          </a:lstStyle>
          <a:p>
            <a:fld id="{DD124621-8099-445B-92EA-B619A304F22E}" type="datetimeFigureOut">
              <a:rPr lang="en-US" smtClean="0"/>
              <a:t>8/18/20</a:t>
            </a:fld>
            <a:endParaRPr lang="en-US"/>
          </a:p>
        </p:txBody>
      </p:sp>
      <p:sp>
        <p:nvSpPr>
          <p:cNvPr id="5" name="Footer Placeholder 4">
            <a:extLst>
              <a:ext uri="{FF2B5EF4-FFF2-40B4-BE49-F238E27FC236}">
                <a16:creationId xmlns:a16="http://schemas.microsoft.com/office/drawing/2014/main" id="{09668DD8-29E9-4B2A-BC4C-7179F24DBF68}"/>
              </a:ext>
            </a:extLst>
          </p:cNvPr>
          <p:cNvSpPr>
            <a:spLocks noGrp="1"/>
          </p:cNvSpPr>
          <p:nvPr>
            <p:ph type="ftr" sz="quarter" idx="3"/>
          </p:nvPr>
        </p:nvSpPr>
        <p:spPr>
          <a:xfrm>
            <a:off x="199277" y="6356350"/>
            <a:ext cx="4838700" cy="365125"/>
          </a:xfrm>
          <a:prstGeom prst="rect">
            <a:avLst/>
          </a:prstGeom>
        </p:spPr>
        <p:txBody>
          <a:bodyPr vert="horz" lIns="91440" tIns="45720" rIns="91440" bIns="45720" rtlCol="0" anchor="ctr"/>
          <a:lstStyle>
            <a:lvl1pPr algn="l">
              <a:defRPr sz="1050">
                <a:solidFill>
                  <a:schemeClr val="tx1"/>
                </a:solidFill>
                <a:latin typeface="+mn-lt"/>
              </a:defRPr>
            </a:lvl1pPr>
          </a:lstStyle>
          <a:p>
            <a:endParaRPr lang="en-US"/>
          </a:p>
        </p:txBody>
      </p:sp>
      <p:sp>
        <p:nvSpPr>
          <p:cNvPr id="6" name="Slide Number Placeholder 5">
            <a:extLst>
              <a:ext uri="{FF2B5EF4-FFF2-40B4-BE49-F238E27FC236}">
                <a16:creationId xmlns:a16="http://schemas.microsoft.com/office/drawing/2014/main" id="{9A0B470B-91EF-4D5B-AEE6-0FB75ABE65F9}"/>
              </a:ext>
            </a:extLst>
          </p:cNvPr>
          <p:cNvSpPr>
            <a:spLocks noGrp="1"/>
          </p:cNvSpPr>
          <p:nvPr>
            <p:ph type="sldNum" sz="quarter" idx="4"/>
          </p:nvPr>
        </p:nvSpPr>
        <p:spPr>
          <a:xfrm>
            <a:off x="11367032" y="6356350"/>
            <a:ext cx="634468" cy="365125"/>
          </a:xfrm>
          <a:prstGeom prst="rect">
            <a:avLst/>
          </a:prstGeom>
        </p:spPr>
        <p:txBody>
          <a:bodyPr vert="horz" lIns="91440" tIns="45720" rIns="91440" bIns="45720" rtlCol="0" anchor="ctr"/>
          <a:lstStyle>
            <a:lvl1pPr algn="r">
              <a:defRPr sz="1050" b="0">
                <a:solidFill>
                  <a:schemeClr val="tx1"/>
                </a:solidFill>
                <a:latin typeface="+mn-lt"/>
              </a:defRPr>
            </a:lvl1pPr>
          </a:lstStyle>
          <a:p>
            <a:fld id="{54100DE2-DFB7-44AC-B007-82E084798CAB}" type="slidenum">
              <a:rPr lang="en-US" smtClean="0"/>
              <a:t>‹#›</a:t>
            </a:fld>
            <a:endParaRPr lang="en-US"/>
          </a:p>
        </p:txBody>
      </p:sp>
    </p:spTree>
    <p:extLst>
      <p:ext uri="{BB962C8B-B14F-4D97-AF65-F5344CB8AC3E}">
        <p14:creationId xmlns:p14="http://schemas.microsoft.com/office/powerpoint/2010/main" val="190813571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50" r:id="rId6"/>
    <p:sldLayoutId id="2147483745" r:id="rId7"/>
    <p:sldLayoutId id="2147483746" r:id="rId8"/>
    <p:sldLayoutId id="2147483747" r:id="rId9"/>
    <p:sldLayoutId id="2147483749" r:id="rId10"/>
    <p:sldLayoutId id="2147483748" r:id="rId11"/>
  </p:sldLayoutIdLst>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j-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j-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j-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j-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7.tiff"/><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froedtert.com/sites/default/files/upload/docs/professionals/physicians/preoperative/perioperative-medication-management.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tiff"/></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tiff"/></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tiff"/></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6.tiff"/></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16/j.jmig.2018.08.032"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22.png"/><Relationship Id="rId4" Type="http://schemas.openxmlformats.org/officeDocument/2006/relationships/diagramLayout" Target="../diagrams/layout10.xml"/><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3.png"/><Relationship Id="rId7" Type="http://schemas.openxmlformats.org/officeDocument/2006/relationships/diagramColors" Target="../diagrams/colors1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mlmic.com/blog/dentists/informed-consent-an-overview" TargetMode="Externa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7651B67-E533-45AC-83BF-C8FF57185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F13D12A0-48EB-3240-8323-86D04DFA2902}"/>
              </a:ext>
            </a:extLst>
          </p:cNvPr>
          <p:cNvSpPr>
            <a:spLocks noGrp="1"/>
          </p:cNvSpPr>
          <p:nvPr>
            <p:ph type="ctrTitle"/>
          </p:nvPr>
        </p:nvSpPr>
        <p:spPr>
          <a:xfrm>
            <a:off x="647700" y="757011"/>
            <a:ext cx="3945816" cy="3883413"/>
          </a:xfrm>
        </p:spPr>
        <p:txBody>
          <a:bodyPr>
            <a:normAutofit/>
          </a:bodyPr>
          <a:lstStyle/>
          <a:p>
            <a:r>
              <a:rPr lang="en-US" sz="4600" dirty="0"/>
              <a:t>Perioperative Management of the Gynecologic Surgery Patient</a:t>
            </a:r>
          </a:p>
        </p:txBody>
      </p:sp>
      <p:sp>
        <p:nvSpPr>
          <p:cNvPr id="3" name="Subtitle 2">
            <a:extLst>
              <a:ext uri="{FF2B5EF4-FFF2-40B4-BE49-F238E27FC236}">
                <a16:creationId xmlns:a16="http://schemas.microsoft.com/office/drawing/2014/main" id="{17FE4EA9-2A65-7C4E-8336-7461566C5167}"/>
              </a:ext>
            </a:extLst>
          </p:cNvPr>
          <p:cNvSpPr>
            <a:spLocks noGrp="1"/>
          </p:cNvSpPr>
          <p:nvPr>
            <p:ph type="subTitle" idx="1"/>
          </p:nvPr>
        </p:nvSpPr>
        <p:spPr>
          <a:xfrm>
            <a:off x="647700" y="4640424"/>
            <a:ext cx="3945816" cy="1303176"/>
          </a:xfrm>
        </p:spPr>
        <p:txBody>
          <a:bodyPr>
            <a:normAutofit/>
          </a:bodyPr>
          <a:lstStyle/>
          <a:p>
            <a:r>
              <a:rPr lang="en-US"/>
              <a:t>Ashley Gubbels MD FACOG</a:t>
            </a:r>
          </a:p>
        </p:txBody>
      </p:sp>
      <p:pic>
        <p:nvPicPr>
          <p:cNvPr id="4" name="Picture 3">
            <a:extLst>
              <a:ext uri="{FF2B5EF4-FFF2-40B4-BE49-F238E27FC236}">
                <a16:creationId xmlns:a16="http://schemas.microsoft.com/office/drawing/2014/main" id="{610C8F3F-5116-4E32-8DE8-7B808691EB83}"/>
              </a:ext>
            </a:extLst>
          </p:cNvPr>
          <p:cNvPicPr>
            <a:picLocks noChangeAspect="1"/>
          </p:cNvPicPr>
          <p:nvPr/>
        </p:nvPicPr>
        <p:blipFill rotWithShape="1">
          <a:blip r:embed="rId3"/>
          <a:srcRect l="10523" r="10521" b="-1"/>
          <a:stretch/>
        </p:blipFill>
        <p:spPr>
          <a:xfrm>
            <a:off x="5067300" y="-1"/>
            <a:ext cx="7124700" cy="6858001"/>
          </a:xfrm>
          <a:prstGeom prst="rect">
            <a:avLst/>
          </a:prstGeom>
        </p:spPr>
      </p:pic>
    </p:spTree>
    <p:extLst>
      <p:ext uri="{BB962C8B-B14F-4D97-AF65-F5344CB8AC3E}">
        <p14:creationId xmlns:p14="http://schemas.microsoft.com/office/powerpoint/2010/main" val="3218595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551120-B6FA-48D4-94D1-88AFAA574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D8E1453-D9F1-467B-BC8C-44A1C243F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10907E1-6252-4B81-B969-9BE1763D1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43D48B-5458-E745-B056-67B221F6B7BC}"/>
              </a:ext>
            </a:extLst>
          </p:cNvPr>
          <p:cNvSpPr>
            <a:spLocks noGrp="1"/>
          </p:cNvSpPr>
          <p:nvPr>
            <p:ph type="title"/>
          </p:nvPr>
        </p:nvSpPr>
        <p:spPr>
          <a:xfrm>
            <a:off x="504666" y="262901"/>
            <a:ext cx="9441439" cy="1116720"/>
          </a:xfrm>
        </p:spPr>
        <p:txBody>
          <a:bodyPr vert="horz" lIns="91440" tIns="45720" rIns="91440" bIns="45720" rtlCol="0" anchor="t">
            <a:normAutofit/>
          </a:bodyPr>
          <a:lstStyle/>
          <a:p>
            <a:r>
              <a:rPr lang="en-US" sz="7200" b="1" kern="1200" spc="-40" baseline="0" dirty="0">
                <a:latin typeface="+mj-lt"/>
                <a:ea typeface="+mj-ea"/>
                <a:cs typeface="+mj-cs"/>
              </a:rPr>
              <a:t>Informed consent</a:t>
            </a:r>
          </a:p>
        </p:txBody>
      </p:sp>
      <p:sp>
        <p:nvSpPr>
          <p:cNvPr id="3" name="TextBox 2">
            <a:extLst>
              <a:ext uri="{FF2B5EF4-FFF2-40B4-BE49-F238E27FC236}">
                <a16:creationId xmlns:a16="http://schemas.microsoft.com/office/drawing/2014/main" id="{AC412D61-5687-BF46-9258-78E8DCDD1532}"/>
              </a:ext>
            </a:extLst>
          </p:cNvPr>
          <p:cNvSpPr txBox="1"/>
          <p:nvPr/>
        </p:nvSpPr>
        <p:spPr>
          <a:xfrm>
            <a:off x="753979" y="1379621"/>
            <a:ext cx="10250905" cy="5416868"/>
          </a:xfrm>
          <a:prstGeom prst="rect">
            <a:avLst/>
          </a:prstGeom>
          <a:noFill/>
        </p:spPr>
        <p:txBody>
          <a:bodyPr wrap="square" rtlCol="0">
            <a:spAutoFit/>
          </a:bodyPr>
          <a:lstStyle/>
          <a:p>
            <a:pPr marL="285750" indent="-285750">
              <a:buFont typeface="Arial" panose="020B0604020202020204" pitchFamily="34" charset="0"/>
              <a:buChar char="•"/>
            </a:pPr>
            <a:r>
              <a:rPr lang="en-US" sz="2000" dirty="0"/>
              <a:t>What is the planned procedure (what are we planning to remove, how, &amp; why?)</a:t>
            </a:r>
          </a:p>
          <a:p>
            <a:pPr marL="285750" indent="-285750">
              <a:buFont typeface="Arial" panose="020B0604020202020204" pitchFamily="34" charset="0"/>
              <a:buChar char="•"/>
            </a:pPr>
            <a:r>
              <a:rPr lang="en-US" sz="2000" dirty="0"/>
              <a:t>Anticipated benefits of the procedure</a:t>
            </a:r>
          </a:p>
          <a:p>
            <a:pPr marL="285750" indent="-285750">
              <a:buFont typeface="Arial" panose="020B0604020202020204" pitchFamily="34" charset="0"/>
              <a:buChar char="•"/>
            </a:pPr>
            <a:r>
              <a:rPr lang="en-US" sz="2000" dirty="0"/>
              <a:t>Alternatives to this procedure (some detail about this likely should be written in your initial consultation or the note where you decided to pursue this specific procedure)</a:t>
            </a:r>
          </a:p>
          <a:p>
            <a:pPr marL="285750" indent="-285750">
              <a:buFont typeface="Arial" panose="020B0604020202020204" pitchFamily="34" charset="0"/>
              <a:buChar char="•"/>
            </a:pPr>
            <a:r>
              <a:rPr lang="en-US" sz="2000" dirty="0"/>
              <a:t>Risks to the procedure</a:t>
            </a:r>
          </a:p>
          <a:p>
            <a:pPr marL="742950" lvl="1" indent="-285750">
              <a:buFont typeface="Arial" panose="020B0604020202020204" pitchFamily="34" charset="0"/>
              <a:buChar char="•"/>
            </a:pPr>
            <a:r>
              <a:rPr lang="en-US" sz="2000" dirty="0"/>
              <a:t>Bleeding</a:t>
            </a:r>
          </a:p>
          <a:p>
            <a:pPr marL="742950" lvl="1" indent="-285750">
              <a:buFont typeface="Arial" panose="020B0604020202020204" pitchFamily="34" charset="0"/>
              <a:buChar char="•"/>
            </a:pPr>
            <a:r>
              <a:rPr lang="en-US" sz="2000" dirty="0"/>
              <a:t>Infection</a:t>
            </a:r>
          </a:p>
          <a:p>
            <a:pPr marL="742950" lvl="1" indent="-285750">
              <a:buFont typeface="Arial" panose="020B0604020202020204" pitchFamily="34" charset="0"/>
              <a:buChar char="•"/>
            </a:pPr>
            <a:r>
              <a:rPr lang="en-US" sz="2000" dirty="0"/>
              <a:t>Injury to nearby structures requiring repair (now or at later time)</a:t>
            </a:r>
          </a:p>
          <a:p>
            <a:pPr marL="742950" lvl="1" indent="-285750">
              <a:buFont typeface="Arial" panose="020B0604020202020204" pitchFamily="34" charset="0"/>
              <a:buChar char="•"/>
            </a:pPr>
            <a:r>
              <a:rPr lang="en-US" sz="2000" dirty="0"/>
              <a:t>Blood clots in legs or lungs</a:t>
            </a:r>
          </a:p>
          <a:p>
            <a:pPr marL="742950" lvl="1" indent="-285750">
              <a:buFont typeface="Arial" panose="020B0604020202020204" pitchFamily="34" charset="0"/>
              <a:buChar char="•"/>
            </a:pPr>
            <a:r>
              <a:rPr lang="en-US" sz="2000" dirty="0"/>
              <a:t>Anesthesia risks</a:t>
            </a:r>
          </a:p>
          <a:p>
            <a:pPr marL="742950" lvl="1" indent="-285750">
              <a:buFont typeface="Arial" panose="020B0604020202020204" pitchFamily="34" charset="0"/>
              <a:buChar char="•"/>
            </a:pPr>
            <a:r>
              <a:rPr lang="en-US" sz="2000" dirty="0"/>
              <a:t>Death</a:t>
            </a:r>
          </a:p>
          <a:p>
            <a:pPr marL="742950" lvl="1" indent="-285750">
              <a:buFont typeface="Arial" panose="020B0604020202020204" pitchFamily="34" charset="0"/>
              <a:buChar char="•"/>
            </a:pPr>
            <a:r>
              <a:rPr lang="en-US" sz="2000" dirty="0"/>
              <a:t>Involvement of trainees (and pelvic exams for training purposes)</a:t>
            </a:r>
          </a:p>
          <a:p>
            <a:endParaRPr lang="en-US" dirty="0"/>
          </a:p>
          <a:p>
            <a:r>
              <a:rPr lang="en-US" sz="1400" dirty="0"/>
              <a:t>According to the MLMIC Insurance based in NY: A thorough note should be written and should include the following, “The risks, benefits, and alternatives, including no treatment, were discussed with the patient. The risks discussed included, but were not limited to . . .” and list a few of the most severe and a few of the most frequent risks or complications. Finally, note that “the patient understood, had all his/her questions answered, and consented to the treatment or procedure.” This type of documentation will confirm and be evidence that a discussion actually took place with the patient.</a:t>
            </a:r>
          </a:p>
          <a:p>
            <a:endParaRPr lang="en-US" dirty="0"/>
          </a:p>
        </p:txBody>
      </p:sp>
    </p:spTree>
    <p:extLst>
      <p:ext uri="{BB962C8B-B14F-4D97-AF65-F5344CB8AC3E}">
        <p14:creationId xmlns:p14="http://schemas.microsoft.com/office/powerpoint/2010/main" val="4235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38084E-9C0F-497C-9436-2CD6C9BC6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9314D7-79E5-4587-B59D-FA5DDE9F3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C39740-4FB9-3B4B-921D-8C1CD692E438}"/>
              </a:ext>
            </a:extLst>
          </p:cNvPr>
          <p:cNvSpPr>
            <a:spLocks noGrp="1"/>
          </p:cNvSpPr>
          <p:nvPr>
            <p:ph type="title"/>
          </p:nvPr>
        </p:nvSpPr>
        <p:spPr>
          <a:xfrm>
            <a:off x="990600" y="250824"/>
            <a:ext cx="10312400" cy="625476"/>
          </a:xfrm>
        </p:spPr>
        <p:txBody>
          <a:bodyPr anchor="ctr">
            <a:normAutofit/>
          </a:bodyPr>
          <a:lstStyle/>
          <a:p>
            <a:pPr algn="r"/>
            <a:r>
              <a:rPr lang="en-US" sz="2800" dirty="0">
                <a:solidFill>
                  <a:schemeClr val="bg1"/>
                </a:solidFill>
              </a:rPr>
              <a:t>Preoperative: Preop visit</a:t>
            </a:r>
          </a:p>
        </p:txBody>
      </p:sp>
      <p:graphicFrame>
        <p:nvGraphicFramePr>
          <p:cNvPr id="6" name="Content Placeholder 5">
            <a:extLst>
              <a:ext uri="{FF2B5EF4-FFF2-40B4-BE49-F238E27FC236}">
                <a16:creationId xmlns:a16="http://schemas.microsoft.com/office/drawing/2014/main" id="{85D480CE-9FC6-7843-BE80-086676AE4818}"/>
              </a:ext>
            </a:extLst>
          </p:cNvPr>
          <p:cNvGraphicFramePr>
            <a:graphicFrameLocks noGrp="1"/>
          </p:cNvGraphicFramePr>
          <p:nvPr>
            <p:ph idx="1"/>
            <p:extLst>
              <p:ext uri="{D42A27DB-BD31-4B8C-83A1-F6EECF244321}">
                <p14:modId xmlns:p14="http://schemas.microsoft.com/office/powerpoint/2010/main" val="1025640604"/>
              </p:ext>
            </p:extLst>
          </p:nvPr>
        </p:nvGraphicFramePr>
        <p:xfrm>
          <a:off x="6146800" y="2111694"/>
          <a:ext cx="5273040" cy="4495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D81C2270-ECC7-6245-9E3C-E4D12270AE91}"/>
              </a:ext>
            </a:extLst>
          </p:cNvPr>
          <p:cNvSpPr/>
          <p:nvPr/>
        </p:nvSpPr>
        <p:spPr>
          <a:xfrm>
            <a:off x="5999513" y="1400248"/>
            <a:ext cx="5567614" cy="461665"/>
          </a:xfrm>
          <a:prstGeom prst="rect">
            <a:avLst/>
          </a:prstGeom>
        </p:spPr>
        <p:txBody>
          <a:bodyPr wrap="none">
            <a:spAutoFit/>
          </a:bodyPr>
          <a:lstStyle/>
          <a:p>
            <a:pPr>
              <a:lnSpc>
                <a:spcPct val="100000"/>
              </a:lnSpc>
            </a:pPr>
            <a:r>
              <a:rPr lang="en-US" sz="2400" b="1" dirty="0">
                <a:solidFill>
                  <a:schemeClr val="accent6"/>
                </a:solidFill>
                <a:latin typeface="+mj-lt"/>
              </a:rPr>
              <a:t>Initiate Enhanced Recovery Protocol</a:t>
            </a:r>
          </a:p>
        </p:txBody>
      </p:sp>
      <p:pic>
        <p:nvPicPr>
          <p:cNvPr id="8" name="Picture 7" descr="A close up of a map&#10;&#10;Description automatically generated">
            <a:extLst>
              <a:ext uri="{FF2B5EF4-FFF2-40B4-BE49-F238E27FC236}">
                <a16:creationId xmlns:a16="http://schemas.microsoft.com/office/drawing/2014/main" id="{3F0C92FB-828E-134C-BA29-6F8C7D4156B8}"/>
              </a:ext>
            </a:extLst>
          </p:cNvPr>
          <p:cNvPicPr>
            <a:picLocks noChangeAspect="1"/>
          </p:cNvPicPr>
          <p:nvPr/>
        </p:nvPicPr>
        <p:blipFill rotWithShape="1">
          <a:blip r:embed="rId8"/>
          <a:srcRect t="2914" r="-2" b="8517"/>
          <a:stretch/>
        </p:blipFill>
        <p:spPr>
          <a:xfrm>
            <a:off x="990600" y="1150467"/>
            <a:ext cx="4098121" cy="5627271"/>
          </a:xfrm>
          <a:prstGeom prst="rect">
            <a:avLst/>
          </a:prstGeom>
        </p:spPr>
      </p:pic>
    </p:spTree>
    <p:extLst>
      <p:ext uri="{BB962C8B-B14F-4D97-AF65-F5344CB8AC3E}">
        <p14:creationId xmlns:p14="http://schemas.microsoft.com/office/powerpoint/2010/main" val="3009593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38084E-9C0F-497C-9436-2CD6C9BC6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9314D7-79E5-4587-B59D-FA5DDE9F3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C39740-4FB9-3B4B-921D-8C1CD692E438}"/>
              </a:ext>
            </a:extLst>
          </p:cNvPr>
          <p:cNvSpPr>
            <a:spLocks noGrp="1"/>
          </p:cNvSpPr>
          <p:nvPr>
            <p:ph type="title"/>
          </p:nvPr>
        </p:nvSpPr>
        <p:spPr>
          <a:xfrm>
            <a:off x="990600" y="250824"/>
            <a:ext cx="10312400" cy="625476"/>
          </a:xfrm>
        </p:spPr>
        <p:txBody>
          <a:bodyPr anchor="ctr">
            <a:normAutofit/>
          </a:bodyPr>
          <a:lstStyle/>
          <a:p>
            <a:pPr algn="r"/>
            <a:r>
              <a:rPr lang="en-US" sz="2800" dirty="0">
                <a:solidFill>
                  <a:schemeClr val="bg1"/>
                </a:solidFill>
              </a:rPr>
              <a:t>Preoperative: Preop visit</a:t>
            </a:r>
          </a:p>
        </p:txBody>
      </p:sp>
      <p:graphicFrame>
        <p:nvGraphicFramePr>
          <p:cNvPr id="7" name="Content Placeholder 6">
            <a:extLst>
              <a:ext uri="{FF2B5EF4-FFF2-40B4-BE49-F238E27FC236}">
                <a16:creationId xmlns:a16="http://schemas.microsoft.com/office/drawing/2014/main" id="{8601D766-3DEA-3C4B-B024-A328F6BFE5CB}"/>
              </a:ext>
            </a:extLst>
          </p:cNvPr>
          <p:cNvGraphicFramePr>
            <a:graphicFrameLocks noGrp="1"/>
          </p:cNvGraphicFramePr>
          <p:nvPr>
            <p:ph sz="half" idx="1"/>
            <p:extLst>
              <p:ext uri="{D42A27DB-BD31-4B8C-83A1-F6EECF244321}">
                <p14:modId xmlns:p14="http://schemas.microsoft.com/office/powerpoint/2010/main" val="2103535868"/>
              </p:ext>
            </p:extLst>
          </p:nvPr>
        </p:nvGraphicFramePr>
        <p:xfrm>
          <a:off x="512618" y="1744829"/>
          <a:ext cx="5167745" cy="4143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5042352D-1489-4042-95A1-2F4D76E0ECC2}"/>
              </a:ext>
            </a:extLst>
          </p:cNvPr>
          <p:cNvGraphicFramePr/>
          <p:nvPr>
            <p:extLst>
              <p:ext uri="{D42A27DB-BD31-4B8C-83A1-F6EECF244321}">
                <p14:modId xmlns:p14="http://schemas.microsoft.com/office/powerpoint/2010/main" val="1358346665"/>
              </p:ext>
            </p:extLst>
          </p:nvPr>
        </p:nvGraphicFramePr>
        <p:xfrm>
          <a:off x="6096000" y="1744830"/>
          <a:ext cx="5206999" cy="21052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3" name="Picture 12">
            <a:extLst>
              <a:ext uri="{FF2B5EF4-FFF2-40B4-BE49-F238E27FC236}">
                <a16:creationId xmlns:a16="http://schemas.microsoft.com/office/drawing/2014/main" id="{A5E59153-674C-F04E-B13A-F12DEFE308AF}"/>
              </a:ext>
            </a:extLst>
          </p:cNvPr>
          <p:cNvPicPr>
            <a:picLocks noChangeAspect="1"/>
          </p:cNvPicPr>
          <p:nvPr/>
        </p:nvPicPr>
        <p:blipFill rotWithShape="1">
          <a:blip r:embed="rId13"/>
          <a:srcRect r="875" b="81381"/>
          <a:stretch/>
        </p:blipFill>
        <p:spPr>
          <a:xfrm>
            <a:off x="5232715" y="4087010"/>
            <a:ext cx="6574355" cy="2520166"/>
          </a:xfrm>
          <a:prstGeom prst="rect">
            <a:avLst/>
          </a:prstGeom>
          <a:ln>
            <a:solidFill>
              <a:schemeClr val="accent6"/>
            </a:solidFill>
          </a:ln>
        </p:spPr>
      </p:pic>
    </p:spTree>
    <p:extLst>
      <p:ext uri="{BB962C8B-B14F-4D97-AF65-F5344CB8AC3E}">
        <p14:creationId xmlns:p14="http://schemas.microsoft.com/office/powerpoint/2010/main" val="2744359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29084A-AF88-40F7-942A-803EE0662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968587-970A-46EA-B69D-538D66ED6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EC6712-FD08-BC4D-9440-424A43D7E0F6}"/>
              </a:ext>
            </a:extLst>
          </p:cNvPr>
          <p:cNvPicPr>
            <a:picLocks noChangeAspect="1"/>
          </p:cNvPicPr>
          <p:nvPr/>
        </p:nvPicPr>
        <p:blipFill rotWithShape="1">
          <a:blip r:embed="rId3"/>
          <a:srcRect t="979" r="1773" b="827"/>
          <a:stretch/>
        </p:blipFill>
        <p:spPr>
          <a:xfrm>
            <a:off x="3123280" y="49485"/>
            <a:ext cx="6630422" cy="6363214"/>
          </a:xfrm>
          <a:prstGeom prst="rect">
            <a:avLst/>
          </a:prstGeom>
        </p:spPr>
      </p:pic>
      <p:sp>
        <p:nvSpPr>
          <p:cNvPr id="5" name="Rectangle 4">
            <a:extLst>
              <a:ext uri="{FF2B5EF4-FFF2-40B4-BE49-F238E27FC236}">
                <a16:creationId xmlns:a16="http://schemas.microsoft.com/office/drawing/2014/main" id="{129ECB6D-49D6-D44E-A2BD-EF9DAD332918}"/>
              </a:ext>
            </a:extLst>
          </p:cNvPr>
          <p:cNvSpPr/>
          <p:nvPr/>
        </p:nvSpPr>
        <p:spPr>
          <a:xfrm>
            <a:off x="3962399" y="6475541"/>
            <a:ext cx="4952184" cy="275368"/>
          </a:xfrm>
          <a:prstGeom prst="rect">
            <a:avLst/>
          </a:prstGeom>
          <a:solidFill>
            <a:srgbClr val="000000">
              <a:alpha val="50000"/>
            </a:srgbClr>
          </a:solidFill>
          <a:ln>
            <a:noFill/>
          </a:ln>
        </p:spPr>
        <p:txBody>
          <a:bodyPr wrap="square">
            <a:noAutofit/>
          </a:bodyPr>
          <a:lstStyle/>
          <a:p>
            <a:pPr algn="ctr">
              <a:spcAft>
                <a:spcPts val="600"/>
              </a:spcAft>
            </a:pPr>
            <a:r>
              <a:rPr lang="en-US" sz="1300" dirty="0">
                <a:solidFill>
                  <a:srgbClr val="FFFFFF"/>
                </a:solidFill>
                <a:hlinkClick r:id="rId4"/>
              </a:rPr>
              <a:t>LINK: Perioperative Medication Management</a:t>
            </a:r>
            <a:endParaRPr lang="en-US" sz="1300" dirty="0">
              <a:solidFill>
                <a:srgbClr val="FFFFFF"/>
              </a:solidFill>
            </a:endParaRPr>
          </a:p>
        </p:txBody>
      </p:sp>
    </p:spTree>
    <p:extLst>
      <p:ext uri="{BB962C8B-B14F-4D97-AF65-F5344CB8AC3E}">
        <p14:creationId xmlns:p14="http://schemas.microsoft.com/office/powerpoint/2010/main" val="2547434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45E84E1-5EBA-44C2-9DB5-50932A9A7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422283-50DA-4722-B849-CCC3BD81E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B458D6-09DB-1440-8A36-37240849BE5B}"/>
              </a:ext>
            </a:extLst>
          </p:cNvPr>
          <p:cNvSpPr>
            <a:spLocks noGrp="1"/>
          </p:cNvSpPr>
          <p:nvPr>
            <p:ph type="title"/>
          </p:nvPr>
        </p:nvSpPr>
        <p:spPr>
          <a:xfrm>
            <a:off x="647700" y="259080"/>
            <a:ext cx="10553700" cy="670559"/>
          </a:xfrm>
        </p:spPr>
        <p:txBody>
          <a:bodyPr vert="horz" lIns="91440" tIns="45720" rIns="91440" bIns="45720" rtlCol="0" anchor="ctr">
            <a:normAutofit/>
          </a:bodyPr>
          <a:lstStyle/>
          <a:p>
            <a:pPr algn="r"/>
            <a:r>
              <a:rPr lang="en-US" sz="2800" dirty="0">
                <a:solidFill>
                  <a:schemeClr val="bg1"/>
                </a:solidFill>
              </a:rPr>
              <a:t>Cardiovascular medications</a:t>
            </a:r>
          </a:p>
        </p:txBody>
      </p:sp>
      <p:pic>
        <p:nvPicPr>
          <p:cNvPr id="5" name="Content Placeholder 8" descr="A picture containing city, people, street, bus&#10;&#10;Description automatically generated">
            <a:extLst>
              <a:ext uri="{FF2B5EF4-FFF2-40B4-BE49-F238E27FC236}">
                <a16:creationId xmlns:a16="http://schemas.microsoft.com/office/drawing/2014/main" id="{9C847F28-FAE9-E54B-9B06-713787756731}"/>
              </a:ext>
            </a:extLst>
          </p:cNvPr>
          <p:cNvPicPr>
            <a:picLocks noChangeAspect="1"/>
          </p:cNvPicPr>
          <p:nvPr/>
        </p:nvPicPr>
        <p:blipFill>
          <a:blip r:embed="rId3"/>
          <a:stretch>
            <a:fillRect/>
          </a:stretch>
        </p:blipFill>
        <p:spPr>
          <a:xfrm>
            <a:off x="799134" y="1605117"/>
            <a:ext cx="5136445" cy="4420456"/>
          </a:xfrm>
          <a:prstGeom prst="rect">
            <a:avLst/>
          </a:prstGeom>
        </p:spPr>
      </p:pic>
      <p:pic>
        <p:nvPicPr>
          <p:cNvPr id="10" name="Picture 9">
            <a:extLst>
              <a:ext uri="{FF2B5EF4-FFF2-40B4-BE49-F238E27FC236}">
                <a16:creationId xmlns:a16="http://schemas.microsoft.com/office/drawing/2014/main" id="{B51859C2-D0BE-B345-8CC6-5092E960BC00}"/>
              </a:ext>
            </a:extLst>
          </p:cNvPr>
          <p:cNvPicPr>
            <a:picLocks noChangeAspect="1"/>
          </p:cNvPicPr>
          <p:nvPr/>
        </p:nvPicPr>
        <p:blipFill>
          <a:blip r:embed="rId4"/>
          <a:stretch>
            <a:fillRect/>
          </a:stretch>
        </p:blipFill>
        <p:spPr>
          <a:xfrm>
            <a:off x="6268925" y="1698552"/>
            <a:ext cx="5123941" cy="4150393"/>
          </a:xfrm>
          <a:prstGeom prst="rect">
            <a:avLst/>
          </a:prstGeom>
        </p:spPr>
      </p:pic>
    </p:spTree>
    <p:extLst>
      <p:ext uri="{BB962C8B-B14F-4D97-AF65-F5344CB8AC3E}">
        <p14:creationId xmlns:p14="http://schemas.microsoft.com/office/powerpoint/2010/main" val="1769610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2DB8506-2CB1-43CF-A8F9-2917BD9B1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422283-50DA-4722-B849-CCC3BD81E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AB187D-69B1-194B-8C4A-131EB9E16DA4}"/>
              </a:ext>
            </a:extLst>
          </p:cNvPr>
          <p:cNvSpPr>
            <a:spLocks noGrp="1"/>
          </p:cNvSpPr>
          <p:nvPr>
            <p:ph type="title"/>
          </p:nvPr>
        </p:nvSpPr>
        <p:spPr>
          <a:xfrm>
            <a:off x="1005840" y="259080"/>
            <a:ext cx="10322560" cy="670559"/>
          </a:xfrm>
        </p:spPr>
        <p:txBody>
          <a:bodyPr vert="horz" lIns="91440" tIns="45720" rIns="91440" bIns="45720" rtlCol="0" anchor="ctr">
            <a:normAutofit/>
          </a:bodyPr>
          <a:lstStyle/>
          <a:p>
            <a:pPr algn="r"/>
            <a:r>
              <a:rPr lang="en-US" sz="2800" dirty="0">
                <a:solidFill>
                  <a:schemeClr val="bg1"/>
                </a:solidFill>
              </a:rPr>
              <a:t>Diabetic medications</a:t>
            </a:r>
          </a:p>
        </p:txBody>
      </p:sp>
      <p:pic>
        <p:nvPicPr>
          <p:cNvPr id="10" name="Picture 9">
            <a:extLst>
              <a:ext uri="{FF2B5EF4-FFF2-40B4-BE49-F238E27FC236}">
                <a16:creationId xmlns:a16="http://schemas.microsoft.com/office/drawing/2014/main" id="{A2665003-0354-2241-927C-DA318087EEC1}"/>
              </a:ext>
            </a:extLst>
          </p:cNvPr>
          <p:cNvPicPr>
            <a:picLocks noChangeAspect="1"/>
          </p:cNvPicPr>
          <p:nvPr/>
        </p:nvPicPr>
        <p:blipFill>
          <a:blip r:embed="rId3"/>
          <a:stretch>
            <a:fillRect/>
          </a:stretch>
        </p:blipFill>
        <p:spPr>
          <a:xfrm>
            <a:off x="678178" y="1243923"/>
            <a:ext cx="4946768" cy="5354997"/>
          </a:xfrm>
          <a:prstGeom prst="rect">
            <a:avLst/>
          </a:prstGeom>
        </p:spPr>
      </p:pic>
      <p:pic>
        <p:nvPicPr>
          <p:cNvPr id="11" name="Picture 10">
            <a:extLst>
              <a:ext uri="{FF2B5EF4-FFF2-40B4-BE49-F238E27FC236}">
                <a16:creationId xmlns:a16="http://schemas.microsoft.com/office/drawing/2014/main" id="{D08C337D-CFBF-B343-915E-8773A9A5CA20}"/>
              </a:ext>
            </a:extLst>
          </p:cNvPr>
          <p:cNvPicPr>
            <a:picLocks noChangeAspect="1"/>
          </p:cNvPicPr>
          <p:nvPr/>
        </p:nvPicPr>
        <p:blipFill rotWithShape="1">
          <a:blip r:embed="rId4"/>
          <a:srcRect r="-1926" b="3303"/>
          <a:stretch/>
        </p:blipFill>
        <p:spPr>
          <a:xfrm>
            <a:off x="6567054" y="1293304"/>
            <a:ext cx="4946767" cy="5107496"/>
          </a:xfrm>
          <a:prstGeom prst="rect">
            <a:avLst/>
          </a:prstGeom>
        </p:spPr>
      </p:pic>
    </p:spTree>
    <p:extLst>
      <p:ext uri="{BB962C8B-B14F-4D97-AF65-F5344CB8AC3E}">
        <p14:creationId xmlns:p14="http://schemas.microsoft.com/office/powerpoint/2010/main" val="1094437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2DB8506-2CB1-43CF-A8F9-2917BD9B1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422283-50DA-4722-B849-CCC3BD81E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AB187D-69B1-194B-8C4A-131EB9E16DA4}"/>
              </a:ext>
            </a:extLst>
          </p:cNvPr>
          <p:cNvSpPr>
            <a:spLocks noGrp="1"/>
          </p:cNvSpPr>
          <p:nvPr>
            <p:ph type="title"/>
          </p:nvPr>
        </p:nvSpPr>
        <p:spPr>
          <a:xfrm>
            <a:off x="1005840" y="259080"/>
            <a:ext cx="10322560" cy="670559"/>
          </a:xfrm>
        </p:spPr>
        <p:txBody>
          <a:bodyPr vert="horz" lIns="91440" tIns="45720" rIns="91440" bIns="45720" rtlCol="0" anchor="ctr">
            <a:normAutofit/>
          </a:bodyPr>
          <a:lstStyle/>
          <a:p>
            <a:pPr algn="r"/>
            <a:r>
              <a:rPr lang="en-US" sz="2800" dirty="0">
                <a:solidFill>
                  <a:schemeClr val="bg1"/>
                </a:solidFill>
              </a:rPr>
              <a:t>Endocrine medications</a:t>
            </a:r>
          </a:p>
        </p:txBody>
      </p:sp>
      <p:pic>
        <p:nvPicPr>
          <p:cNvPr id="12" name="Picture 11">
            <a:extLst>
              <a:ext uri="{FF2B5EF4-FFF2-40B4-BE49-F238E27FC236}">
                <a16:creationId xmlns:a16="http://schemas.microsoft.com/office/drawing/2014/main" id="{D989E1B8-6A77-814C-A89E-D8636F9D8FEB}"/>
              </a:ext>
            </a:extLst>
          </p:cNvPr>
          <p:cNvPicPr>
            <a:picLocks noChangeAspect="1"/>
          </p:cNvPicPr>
          <p:nvPr/>
        </p:nvPicPr>
        <p:blipFill>
          <a:blip r:embed="rId3"/>
          <a:stretch>
            <a:fillRect/>
          </a:stretch>
        </p:blipFill>
        <p:spPr>
          <a:xfrm>
            <a:off x="6422366" y="3935045"/>
            <a:ext cx="3404016" cy="2549727"/>
          </a:xfrm>
          <a:prstGeom prst="rect">
            <a:avLst/>
          </a:prstGeom>
        </p:spPr>
      </p:pic>
      <p:pic>
        <p:nvPicPr>
          <p:cNvPr id="6" name="Picture 5">
            <a:extLst>
              <a:ext uri="{FF2B5EF4-FFF2-40B4-BE49-F238E27FC236}">
                <a16:creationId xmlns:a16="http://schemas.microsoft.com/office/drawing/2014/main" id="{D27E0492-3BC7-4448-A186-7FE380F15827}"/>
              </a:ext>
            </a:extLst>
          </p:cNvPr>
          <p:cNvPicPr>
            <a:picLocks noChangeAspect="1"/>
          </p:cNvPicPr>
          <p:nvPr/>
        </p:nvPicPr>
        <p:blipFill>
          <a:blip r:embed="rId4"/>
          <a:stretch>
            <a:fillRect/>
          </a:stretch>
        </p:blipFill>
        <p:spPr>
          <a:xfrm>
            <a:off x="6241010" y="1528382"/>
            <a:ext cx="3766728" cy="2063619"/>
          </a:xfrm>
          <a:prstGeom prst="rect">
            <a:avLst/>
          </a:prstGeom>
        </p:spPr>
      </p:pic>
      <p:sp>
        <p:nvSpPr>
          <p:cNvPr id="3" name="Content Placeholder 2">
            <a:extLst>
              <a:ext uri="{FF2B5EF4-FFF2-40B4-BE49-F238E27FC236}">
                <a16:creationId xmlns:a16="http://schemas.microsoft.com/office/drawing/2014/main" id="{CC791A5C-8C6F-CB40-BFB2-58EAC17F358F}"/>
              </a:ext>
            </a:extLst>
          </p:cNvPr>
          <p:cNvSpPr>
            <a:spLocks noGrp="1"/>
          </p:cNvSpPr>
          <p:nvPr>
            <p:ph sz="half" idx="1"/>
          </p:nvPr>
        </p:nvSpPr>
        <p:spPr>
          <a:xfrm>
            <a:off x="1070008" y="1648091"/>
            <a:ext cx="6753468" cy="4493637"/>
          </a:xfrm>
        </p:spPr>
        <p:txBody>
          <a:bodyPr vert="horz" lIns="91440" tIns="45720" rIns="91440" bIns="45720" rtlCol="0">
            <a:normAutofit/>
          </a:bodyPr>
          <a:lstStyle/>
          <a:p>
            <a:r>
              <a:rPr lang="en-US" dirty="0"/>
              <a:t>Glucocorticoids</a:t>
            </a:r>
          </a:p>
          <a:p>
            <a:r>
              <a:rPr lang="en-US" dirty="0"/>
              <a:t>OCP’s/patch/ring</a:t>
            </a:r>
          </a:p>
          <a:p>
            <a:r>
              <a:rPr lang="en-US" dirty="0"/>
              <a:t>HRT</a:t>
            </a:r>
          </a:p>
          <a:p>
            <a:r>
              <a:rPr lang="en-US" dirty="0"/>
              <a:t>SERM’s</a:t>
            </a:r>
          </a:p>
          <a:p>
            <a:r>
              <a:rPr lang="en-US" dirty="0"/>
              <a:t>Thyroid medications</a:t>
            </a:r>
          </a:p>
        </p:txBody>
      </p:sp>
    </p:spTree>
    <p:extLst>
      <p:ext uri="{BB962C8B-B14F-4D97-AF65-F5344CB8AC3E}">
        <p14:creationId xmlns:p14="http://schemas.microsoft.com/office/powerpoint/2010/main" val="2011209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238084E-9C0F-497C-9436-2CD6C9BC6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9314D7-79E5-4587-B59D-FA5DDE9F3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4B6E30-17DD-8346-83ED-633554163590}"/>
              </a:ext>
            </a:extLst>
          </p:cNvPr>
          <p:cNvSpPr>
            <a:spLocks noGrp="1"/>
          </p:cNvSpPr>
          <p:nvPr>
            <p:ph type="title"/>
          </p:nvPr>
        </p:nvSpPr>
        <p:spPr>
          <a:xfrm>
            <a:off x="990600" y="250824"/>
            <a:ext cx="10312400" cy="625476"/>
          </a:xfrm>
        </p:spPr>
        <p:txBody>
          <a:bodyPr vert="horz" lIns="91440" tIns="45720" rIns="91440" bIns="45720" rtlCol="0" anchor="ctr">
            <a:normAutofit/>
          </a:bodyPr>
          <a:lstStyle/>
          <a:p>
            <a:pPr algn="r"/>
            <a:r>
              <a:rPr lang="en-US" sz="2800">
                <a:solidFill>
                  <a:schemeClr val="bg1"/>
                </a:solidFill>
              </a:rPr>
              <a:t>Hematologic medications</a:t>
            </a:r>
          </a:p>
        </p:txBody>
      </p:sp>
      <p:pic>
        <p:nvPicPr>
          <p:cNvPr id="9" name="Picture 8" descr="A screenshot of a cell phone&#10;&#10;Description automatically generated">
            <a:extLst>
              <a:ext uri="{FF2B5EF4-FFF2-40B4-BE49-F238E27FC236}">
                <a16:creationId xmlns:a16="http://schemas.microsoft.com/office/drawing/2014/main" id="{E88C658A-058C-9E4E-8028-D156909F80F4}"/>
              </a:ext>
            </a:extLst>
          </p:cNvPr>
          <p:cNvPicPr>
            <a:picLocks noChangeAspect="1"/>
          </p:cNvPicPr>
          <p:nvPr/>
        </p:nvPicPr>
        <p:blipFill>
          <a:blip r:embed="rId3"/>
          <a:stretch>
            <a:fillRect/>
          </a:stretch>
        </p:blipFill>
        <p:spPr>
          <a:xfrm>
            <a:off x="5526529" y="1679844"/>
            <a:ext cx="5390727" cy="4636023"/>
          </a:xfrm>
          <a:prstGeom prst="rect">
            <a:avLst/>
          </a:prstGeom>
        </p:spPr>
      </p:pic>
      <p:sp>
        <p:nvSpPr>
          <p:cNvPr id="3" name="Content Placeholder 2">
            <a:extLst>
              <a:ext uri="{FF2B5EF4-FFF2-40B4-BE49-F238E27FC236}">
                <a16:creationId xmlns:a16="http://schemas.microsoft.com/office/drawing/2014/main" id="{17E3B046-2E99-F141-862C-6EE66FF03DA3}"/>
              </a:ext>
            </a:extLst>
          </p:cNvPr>
          <p:cNvSpPr>
            <a:spLocks noGrp="1"/>
          </p:cNvSpPr>
          <p:nvPr>
            <p:ph sz="half" idx="1"/>
          </p:nvPr>
        </p:nvSpPr>
        <p:spPr>
          <a:xfrm>
            <a:off x="990600" y="1967039"/>
            <a:ext cx="5273040" cy="4495482"/>
          </a:xfrm>
        </p:spPr>
        <p:txBody>
          <a:bodyPr vert="horz" lIns="91440" tIns="45720" rIns="91440" bIns="45720" rtlCol="0">
            <a:normAutofit/>
          </a:bodyPr>
          <a:lstStyle/>
          <a:p>
            <a:r>
              <a:rPr lang="en-US" dirty="0"/>
              <a:t>Aspirin</a:t>
            </a:r>
          </a:p>
          <a:p>
            <a:r>
              <a:rPr lang="en-US" dirty="0"/>
              <a:t>NSAIDS</a:t>
            </a:r>
          </a:p>
          <a:p>
            <a:r>
              <a:rPr lang="en-US" dirty="0"/>
              <a:t>Antiplatelet meds</a:t>
            </a:r>
          </a:p>
        </p:txBody>
      </p:sp>
      <p:pic>
        <p:nvPicPr>
          <p:cNvPr id="13" name="Picture 12">
            <a:extLst>
              <a:ext uri="{FF2B5EF4-FFF2-40B4-BE49-F238E27FC236}">
                <a16:creationId xmlns:a16="http://schemas.microsoft.com/office/drawing/2014/main" id="{07FF7F8A-4C8E-584B-886E-E63A1A72E197}"/>
              </a:ext>
            </a:extLst>
          </p:cNvPr>
          <p:cNvPicPr>
            <a:picLocks noChangeAspect="1"/>
          </p:cNvPicPr>
          <p:nvPr/>
        </p:nvPicPr>
        <p:blipFill rotWithShape="1">
          <a:blip r:embed="rId4"/>
          <a:srcRect b="9581"/>
          <a:stretch/>
        </p:blipFill>
        <p:spPr>
          <a:xfrm>
            <a:off x="1169413" y="3724820"/>
            <a:ext cx="2800696" cy="2737701"/>
          </a:xfrm>
          <a:prstGeom prst="rect">
            <a:avLst/>
          </a:prstGeom>
        </p:spPr>
      </p:pic>
    </p:spTree>
    <p:extLst>
      <p:ext uri="{BB962C8B-B14F-4D97-AF65-F5344CB8AC3E}">
        <p14:creationId xmlns:p14="http://schemas.microsoft.com/office/powerpoint/2010/main" val="1787786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2DB8506-2CB1-43CF-A8F9-2917BD9B1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422283-50DA-4722-B849-CCC3BD81E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D92B55-D5C6-4745-96BC-359A4AF4400D}"/>
              </a:ext>
            </a:extLst>
          </p:cNvPr>
          <p:cNvSpPr>
            <a:spLocks noGrp="1"/>
          </p:cNvSpPr>
          <p:nvPr>
            <p:ph type="title"/>
          </p:nvPr>
        </p:nvSpPr>
        <p:spPr>
          <a:xfrm>
            <a:off x="1005840" y="259080"/>
            <a:ext cx="10322560" cy="670559"/>
          </a:xfrm>
        </p:spPr>
        <p:txBody>
          <a:bodyPr vert="horz" lIns="91440" tIns="45720" rIns="91440" bIns="45720" rtlCol="0" anchor="ctr">
            <a:normAutofit/>
          </a:bodyPr>
          <a:lstStyle/>
          <a:p>
            <a:pPr algn="r"/>
            <a:r>
              <a:rPr lang="en-US" sz="2800">
                <a:solidFill>
                  <a:schemeClr val="bg1"/>
                </a:solidFill>
              </a:rPr>
              <a:t>Hematologic meds</a:t>
            </a:r>
          </a:p>
        </p:txBody>
      </p:sp>
      <p:pic>
        <p:nvPicPr>
          <p:cNvPr id="6" name="Picture 5">
            <a:extLst>
              <a:ext uri="{FF2B5EF4-FFF2-40B4-BE49-F238E27FC236}">
                <a16:creationId xmlns:a16="http://schemas.microsoft.com/office/drawing/2014/main" id="{A86C12EE-DC99-BA4A-B6BD-957D48623A19}"/>
              </a:ext>
            </a:extLst>
          </p:cNvPr>
          <p:cNvPicPr>
            <a:picLocks noChangeAspect="1"/>
          </p:cNvPicPr>
          <p:nvPr/>
        </p:nvPicPr>
        <p:blipFill rotWithShape="1">
          <a:blip r:embed="rId2"/>
          <a:srcRect b="9581"/>
          <a:stretch/>
        </p:blipFill>
        <p:spPr>
          <a:xfrm>
            <a:off x="1169413" y="3724820"/>
            <a:ext cx="2800696" cy="2737701"/>
          </a:xfrm>
          <a:prstGeom prst="rect">
            <a:avLst/>
          </a:prstGeom>
        </p:spPr>
      </p:pic>
      <p:pic>
        <p:nvPicPr>
          <p:cNvPr id="5" name="Content Placeholder 4">
            <a:extLst>
              <a:ext uri="{FF2B5EF4-FFF2-40B4-BE49-F238E27FC236}">
                <a16:creationId xmlns:a16="http://schemas.microsoft.com/office/drawing/2014/main" id="{487822B9-3ED1-184C-B32D-AEC4CBFAB425}"/>
              </a:ext>
            </a:extLst>
          </p:cNvPr>
          <p:cNvPicPr>
            <a:picLocks noGrp="1" noChangeAspect="1"/>
          </p:cNvPicPr>
          <p:nvPr>
            <p:ph sz="half" idx="2"/>
          </p:nvPr>
        </p:nvPicPr>
        <p:blipFill>
          <a:blip r:embed="rId3"/>
          <a:stretch>
            <a:fillRect/>
          </a:stretch>
        </p:blipFill>
        <p:spPr>
          <a:xfrm>
            <a:off x="4513227" y="2008575"/>
            <a:ext cx="7417332" cy="3170908"/>
          </a:xfrm>
          <a:prstGeom prst="rect">
            <a:avLst/>
          </a:prstGeom>
        </p:spPr>
      </p:pic>
      <p:sp>
        <p:nvSpPr>
          <p:cNvPr id="3" name="Content Placeholder 2">
            <a:extLst>
              <a:ext uri="{FF2B5EF4-FFF2-40B4-BE49-F238E27FC236}">
                <a16:creationId xmlns:a16="http://schemas.microsoft.com/office/drawing/2014/main" id="{2F528D4F-8A6E-B14D-BD44-107D28DCBF51}"/>
              </a:ext>
            </a:extLst>
          </p:cNvPr>
          <p:cNvSpPr>
            <a:spLocks noGrp="1"/>
          </p:cNvSpPr>
          <p:nvPr>
            <p:ph sz="half" idx="1"/>
          </p:nvPr>
        </p:nvSpPr>
        <p:spPr>
          <a:xfrm>
            <a:off x="769100" y="2025836"/>
            <a:ext cx="6753468" cy="4493637"/>
          </a:xfrm>
        </p:spPr>
        <p:txBody>
          <a:bodyPr vert="horz" lIns="91440" tIns="45720" rIns="91440" bIns="45720" rtlCol="0">
            <a:normAutofit/>
          </a:bodyPr>
          <a:lstStyle/>
          <a:p>
            <a:r>
              <a:rPr lang="en-US" dirty="0"/>
              <a:t>Warfarin</a:t>
            </a:r>
          </a:p>
          <a:p>
            <a:r>
              <a:rPr lang="en-US" dirty="0" err="1"/>
              <a:t>Lovenox</a:t>
            </a:r>
            <a:r>
              <a:rPr lang="en-US" dirty="0"/>
              <a:t> (therapeutic)</a:t>
            </a:r>
          </a:p>
          <a:p>
            <a:r>
              <a:rPr lang="en-US" dirty="0"/>
              <a:t>DOAC (Xarelto, </a:t>
            </a:r>
            <a:r>
              <a:rPr lang="en-US" dirty="0" err="1"/>
              <a:t>Elliquis</a:t>
            </a:r>
            <a:r>
              <a:rPr lang="en-US" dirty="0"/>
              <a:t>)</a:t>
            </a:r>
          </a:p>
          <a:p>
            <a:endParaRPr lang="en-US" dirty="0"/>
          </a:p>
        </p:txBody>
      </p:sp>
      <p:sp>
        <p:nvSpPr>
          <p:cNvPr id="7" name="TextBox 6">
            <a:extLst>
              <a:ext uri="{FF2B5EF4-FFF2-40B4-BE49-F238E27FC236}">
                <a16:creationId xmlns:a16="http://schemas.microsoft.com/office/drawing/2014/main" id="{2F6337BC-6311-584C-806E-58BDDEF6DD11}"/>
              </a:ext>
            </a:extLst>
          </p:cNvPr>
          <p:cNvSpPr txBox="1"/>
          <p:nvPr/>
        </p:nvSpPr>
        <p:spPr>
          <a:xfrm>
            <a:off x="5569284" y="5603243"/>
            <a:ext cx="5759116" cy="830997"/>
          </a:xfrm>
          <a:prstGeom prst="rect">
            <a:avLst/>
          </a:prstGeom>
          <a:noFill/>
        </p:spPr>
        <p:txBody>
          <a:bodyPr wrap="square" rtlCol="0">
            <a:spAutoFit/>
          </a:bodyPr>
          <a:lstStyle/>
          <a:p>
            <a:r>
              <a:rPr lang="en-US" sz="2400" b="1" dirty="0">
                <a:solidFill>
                  <a:schemeClr val="accent6"/>
                </a:solidFill>
              </a:rPr>
              <a:t>*Get assistance from prescribing physician/service*</a:t>
            </a:r>
          </a:p>
        </p:txBody>
      </p:sp>
    </p:spTree>
    <p:extLst>
      <p:ext uri="{BB962C8B-B14F-4D97-AF65-F5344CB8AC3E}">
        <p14:creationId xmlns:p14="http://schemas.microsoft.com/office/powerpoint/2010/main" val="2674447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005083-1151-4AA0-B5A5-E5612B2B2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963C5B-C292-4B20-9EC4-89C35372D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BD1F3-8127-3A44-B981-240E22FF2A71}"/>
              </a:ext>
            </a:extLst>
          </p:cNvPr>
          <p:cNvSpPr>
            <a:spLocks noGrp="1"/>
          </p:cNvSpPr>
          <p:nvPr>
            <p:ph type="title"/>
          </p:nvPr>
        </p:nvSpPr>
        <p:spPr>
          <a:xfrm>
            <a:off x="898262" y="274320"/>
            <a:ext cx="10424162" cy="656217"/>
          </a:xfrm>
        </p:spPr>
        <p:txBody>
          <a:bodyPr vert="horz" lIns="91440" tIns="45720" rIns="91440" bIns="45720" rtlCol="0" anchor="ctr">
            <a:normAutofit/>
          </a:bodyPr>
          <a:lstStyle/>
          <a:p>
            <a:pPr algn="r"/>
            <a:r>
              <a:rPr lang="en-US" sz="2800">
                <a:solidFill>
                  <a:schemeClr val="bg1"/>
                </a:solidFill>
              </a:rPr>
              <a:t>Herbal medications</a:t>
            </a:r>
          </a:p>
        </p:txBody>
      </p:sp>
      <p:pic>
        <p:nvPicPr>
          <p:cNvPr id="5" name="Picture 4">
            <a:extLst>
              <a:ext uri="{FF2B5EF4-FFF2-40B4-BE49-F238E27FC236}">
                <a16:creationId xmlns:a16="http://schemas.microsoft.com/office/drawing/2014/main" id="{99BBBAC6-75E7-3A40-849F-7BC1ABD0BC6A}"/>
              </a:ext>
            </a:extLst>
          </p:cNvPr>
          <p:cNvPicPr>
            <a:picLocks noChangeAspect="1"/>
          </p:cNvPicPr>
          <p:nvPr/>
        </p:nvPicPr>
        <p:blipFill rotWithShape="1">
          <a:blip r:embed="rId2"/>
          <a:srcRect t="935" r="3993" b="9827"/>
          <a:stretch/>
        </p:blipFill>
        <p:spPr>
          <a:xfrm>
            <a:off x="0" y="1150467"/>
            <a:ext cx="3609474" cy="5710484"/>
          </a:xfrm>
          <a:prstGeom prst="rect">
            <a:avLst/>
          </a:prstGeom>
        </p:spPr>
      </p:pic>
      <p:sp>
        <p:nvSpPr>
          <p:cNvPr id="3" name="Content Placeholder 2">
            <a:extLst>
              <a:ext uri="{FF2B5EF4-FFF2-40B4-BE49-F238E27FC236}">
                <a16:creationId xmlns:a16="http://schemas.microsoft.com/office/drawing/2014/main" id="{8F1E3C85-1D12-7544-B283-6BE20850B7CC}"/>
              </a:ext>
            </a:extLst>
          </p:cNvPr>
          <p:cNvSpPr>
            <a:spLocks noGrp="1"/>
          </p:cNvSpPr>
          <p:nvPr>
            <p:ph sz="half" idx="1"/>
          </p:nvPr>
        </p:nvSpPr>
        <p:spPr>
          <a:xfrm>
            <a:off x="4443522" y="1828895"/>
            <a:ext cx="6657190" cy="4332026"/>
          </a:xfrm>
        </p:spPr>
        <p:txBody>
          <a:bodyPr vert="horz" lIns="91440" tIns="45720" rIns="91440" bIns="45720" rtlCol="0">
            <a:normAutofit/>
          </a:bodyPr>
          <a:lstStyle/>
          <a:p>
            <a:pPr>
              <a:lnSpc>
                <a:spcPct val="100000"/>
              </a:lnSpc>
            </a:pPr>
            <a:r>
              <a:rPr lang="en-US" sz="2700" dirty="0"/>
              <a:t>Ginseng: discontinue 7 days preop</a:t>
            </a:r>
          </a:p>
          <a:p>
            <a:pPr>
              <a:lnSpc>
                <a:spcPct val="100000"/>
              </a:lnSpc>
            </a:pPr>
            <a:r>
              <a:rPr lang="en-US" sz="2700" dirty="0"/>
              <a:t>Ephedra: discontinue 24hrs preop</a:t>
            </a:r>
          </a:p>
          <a:p>
            <a:pPr>
              <a:lnSpc>
                <a:spcPct val="100000"/>
              </a:lnSpc>
            </a:pPr>
            <a:r>
              <a:rPr lang="en-US" sz="2700" dirty="0"/>
              <a:t>Garlic: discontinue 7 days preop</a:t>
            </a:r>
          </a:p>
          <a:p>
            <a:pPr>
              <a:lnSpc>
                <a:spcPct val="100000"/>
              </a:lnSpc>
            </a:pPr>
            <a:r>
              <a:rPr lang="en-US" sz="2700" dirty="0"/>
              <a:t>Ginkgo: discontinue 3 days preop</a:t>
            </a:r>
          </a:p>
          <a:p>
            <a:pPr>
              <a:lnSpc>
                <a:spcPct val="100000"/>
              </a:lnSpc>
            </a:pPr>
            <a:r>
              <a:rPr lang="en-US" sz="2700" dirty="0"/>
              <a:t>Kava: discontinue 24 hours preop</a:t>
            </a:r>
          </a:p>
          <a:p>
            <a:pPr>
              <a:lnSpc>
                <a:spcPct val="100000"/>
              </a:lnSpc>
            </a:pPr>
            <a:r>
              <a:rPr lang="en-US" sz="2700" dirty="0"/>
              <a:t>St John’s wort: discontinue 5 days preop</a:t>
            </a:r>
          </a:p>
          <a:p>
            <a:pPr>
              <a:lnSpc>
                <a:spcPct val="100000"/>
              </a:lnSpc>
            </a:pPr>
            <a:r>
              <a:rPr lang="en-US" sz="2700" dirty="0"/>
              <a:t>Echinacea: no data</a:t>
            </a:r>
          </a:p>
          <a:p>
            <a:pPr>
              <a:lnSpc>
                <a:spcPct val="100000"/>
              </a:lnSpc>
            </a:pPr>
            <a:r>
              <a:rPr lang="en-US" sz="2700" dirty="0"/>
              <a:t>Valerian: taper 1week preop</a:t>
            </a:r>
          </a:p>
        </p:txBody>
      </p:sp>
    </p:spTree>
    <p:extLst>
      <p:ext uri="{BB962C8B-B14F-4D97-AF65-F5344CB8AC3E}">
        <p14:creationId xmlns:p14="http://schemas.microsoft.com/office/powerpoint/2010/main" val="3667515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FBF4D4-F335-4A48-9808-68CBB98A5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0A6460-D209-41A0-A5A9-3D7CE646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204C58-2D54-5643-A37A-06E012997ABA}"/>
              </a:ext>
            </a:extLst>
          </p:cNvPr>
          <p:cNvSpPr>
            <a:spLocks noGrp="1"/>
          </p:cNvSpPr>
          <p:nvPr>
            <p:ph type="title"/>
          </p:nvPr>
        </p:nvSpPr>
        <p:spPr>
          <a:xfrm>
            <a:off x="990600" y="274321"/>
            <a:ext cx="10412506" cy="601980"/>
          </a:xfrm>
        </p:spPr>
        <p:txBody>
          <a:bodyPr anchor="ctr">
            <a:normAutofit/>
          </a:bodyPr>
          <a:lstStyle/>
          <a:p>
            <a:pPr algn="r"/>
            <a:r>
              <a:rPr lang="en-US" sz="2800" dirty="0">
                <a:solidFill>
                  <a:schemeClr val="bg1"/>
                </a:solidFill>
              </a:rPr>
              <a:t>Objectives</a:t>
            </a:r>
          </a:p>
        </p:txBody>
      </p:sp>
      <p:sp>
        <p:nvSpPr>
          <p:cNvPr id="3" name="Content Placeholder 2">
            <a:extLst>
              <a:ext uri="{FF2B5EF4-FFF2-40B4-BE49-F238E27FC236}">
                <a16:creationId xmlns:a16="http://schemas.microsoft.com/office/drawing/2014/main" id="{DA5178B4-1DA2-024D-8520-EA13F88141C1}"/>
              </a:ext>
            </a:extLst>
          </p:cNvPr>
          <p:cNvSpPr>
            <a:spLocks noGrp="1"/>
          </p:cNvSpPr>
          <p:nvPr>
            <p:ph idx="1"/>
          </p:nvPr>
        </p:nvSpPr>
        <p:spPr>
          <a:xfrm>
            <a:off x="647700" y="1651299"/>
            <a:ext cx="10755406" cy="4421393"/>
          </a:xfrm>
        </p:spPr>
        <p:txBody>
          <a:bodyPr>
            <a:normAutofit/>
          </a:bodyPr>
          <a:lstStyle/>
          <a:p>
            <a:r>
              <a:rPr lang="en-US" sz="3200" dirty="0"/>
              <a:t>After completion, the learner should be able to:</a:t>
            </a:r>
          </a:p>
          <a:p>
            <a:pPr lvl="1"/>
            <a:r>
              <a:rPr lang="en-US" sz="3200" dirty="0"/>
              <a:t>Perform appropriate preoperative work up and counseling of patients</a:t>
            </a:r>
          </a:p>
          <a:p>
            <a:pPr lvl="1"/>
            <a:r>
              <a:rPr lang="en-US" sz="3200" dirty="0"/>
              <a:t>Know the legal expectations for informed consent and appropriate documentation</a:t>
            </a:r>
          </a:p>
          <a:p>
            <a:pPr lvl="1"/>
            <a:r>
              <a:rPr lang="en-US" sz="3200" dirty="0"/>
              <a:t>Recognize postoperative milestones and educate on potential complications</a:t>
            </a:r>
          </a:p>
          <a:p>
            <a:pPr lvl="1"/>
            <a:endParaRPr lang="en-US" sz="3200" dirty="0"/>
          </a:p>
          <a:p>
            <a:pPr lvl="1"/>
            <a:endParaRPr lang="en-US" sz="3200" dirty="0"/>
          </a:p>
        </p:txBody>
      </p:sp>
    </p:spTree>
    <p:extLst>
      <p:ext uri="{BB962C8B-B14F-4D97-AF65-F5344CB8AC3E}">
        <p14:creationId xmlns:p14="http://schemas.microsoft.com/office/powerpoint/2010/main" val="690249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2551120-B6FA-48D4-94D1-88AFAA574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D8E1453-D9F1-467B-BC8C-44A1C243F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101A8FD-7BAC-6443-AC86-376ACD83CADD}"/>
              </a:ext>
            </a:extLst>
          </p:cNvPr>
          <p:cNvPicPr>
            <a:picLocks noChangeAspect="1"/>
          </p:cNvPicPr>
          <p:nvPr/>
        </p:nvPicPr>
        <p:blipFill rotWithShape="1">
          <a:blip r:embed="rId2"/>
          <a:srcRect l="1316" t="1808" r="477" b="3716"/>
          <a:stretch/>
        </p:blipFill>
        <p:spPr>
          <a:xfrm>
            <a:off x="4109358" y="372978"/>
            <a:ext cx="8093528" cy="6112044"/>
          </a:xfrm>
          <a:prstGeom prst="rect">
            <a:avLst/>
          </a:prstGeom>
        </p:spPr>
      </p:pic>
      <p:sp>
        <p:nvSpPr>
          <p:cNvPr id="35" name="Rectangle 34">
            <a:extLst>
              <a:ext uri="{FF2B5EF4-FFF2-40B4-BE49-F238E27FC236}">
                <a16:creationId xmlns:a16="http://schemas.microsoft.com/office/drawing/2014/main" id="{27651B67-E533-45AC-83BF-C8FF57185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767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494A8363-F15B-A545-9838-772921F43E23}"/>
              </a:ext>
            </a:extLst>
          </p:cNvPr>
          <p:cNvSpPr>
            <a:spLocks noGrp="1"/>
          </p:cNvSpPr>
          <p:nvPr>
            <p:ph type="title"/>
          </p:nvPr>
        </p:nvSpPr>
        <p:spPr>
          <a:xfrm>
            <a:off x="554182" y="757011"/>
            <a:ext cx="3131127" cy="3883413"/>
          </a:xfrm>
        </p:spPr>
        <p:txBody>
          <a:bodyPr vert="horz" lIns="91440" tIns="45720" rIns="91440" bIns="45720" rtlCol="0" anchor="t">
            <a:normAutofit/>
          </a:bodyPr>
          <a:lstStyle/>
          <a:p>
            <a:r>
              <a:rPr lang="en-US" sz="3400">
                <a:solidFill>
                  <a:schemeClr val="bg1"/>
                </a:solidFill>
              </a:rPr>
              <a:t>Day of Surgery/ </a:t>
            </a:r>
            <a:br>
              <a:rPr lang="en-US" sz="3400">
                <a:solidFill>
                  <a:schemeClr val="bg1"/>
                </a:solidFill>
              </a:rPr>
            </a:br>
            <a:r>
              <a:rPr lang="en-US" sz="3400">
                <a:solidFill>
                  <a:schemeClr val="bg1"/>
                </a:solidFill>
              </a:rPr>
              <a:t>Intraoperative</a:t>
            </a:r>
          </a:p>
        </p:txBody>
      </p:sp>
    </p:spTree>
    <p:extLst>
      <p:ext uri="{BB962C8B-B14F-4D97-AF65-F5344CB8AC3E}">
        <p14:creationId xmlns:p14="http://schemas.microsoft.com/office/powerpoint/2010/main" val="2459491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D31B964-EFBE-40AB-A92C-D2B93D0B8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38FF78-8637-4874-BB33-692559E58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20DD4-B10C-FC44-9AB8-AD7CFA9667E9}"/>
              </a:ext>
            </a:extLst>
          </p:cNvPr>
          <p:cNvSpPr>
            <a:spLocks noGrp="1"/>
          </p:cNvSpPr>
          <p:nvPr>
            <p:ph type="title"/>
          </p:nvPr>
        </p:nvSpPr>
        <p:spPr>
          <a:xfrm>
            <a:off x="647700" y="190501"/>
            <a:ext cx="10553700" cy="790402"/>
          </a:xfrm>
        </p:spPr>
        <p:txBody>
          <a:bodyPr anchor="ctr">
            <a:normAutofit/>
          </a:bodyPr>
          <a:lstStyle/>
          <a:p>
            <a:r>
              <a:rPr lang="en-US" sz="2800" dirty="0">
                <a:solidFill>
                  <a:schemeClr val="bg1"/>
                </a:solidFill>
              </a:rPr>
              <a:t>DOS &amp; Intraoperative</a:t>
            </a:r>
          </a:p>
        </p:txBody>
      </p:sp>
      <p:graphicFrame>
        <p:nvGraphicFramePr>
          <p:cNvPr id="5" name="Content Placeholder 2">
            <a:extLst>
              <a:ext uri="{FF2B5EF4-FFF2-40B4-BE49-F238E27FC236}">
                <a16:creationId xmlns:a16="http://schemas.microsoft.com/office/drawing/2014/main" id="{8C9D9A46-D2D0-4DE9-A90D-DFA7F061DA32}"/>
              </a:ext>
            </a:extLst>
          </p:cNvPr>
          <p:cNvGraphicFramePr>
            <a:graphicFrameLocks noGrp="1"/>
          </p:cNvGraphicFramePr>
          <p:nvPr>
            <p:ph idx="1"/>
            <p:extLst>
              <p:ext uri="{D42A27DB-BD31-4B8C-83A1-F6EECF244321}">
                <p14:modId xmlns:p14="http://schemas.microsoft.com/office/powerpoint/2010/main" val="2866230157"/>
              </p:ext>
            </p:extLst>
          </p:nvPr>
        </p:nvGraphicFramePr>
        <p:xfrm>
          <a:off x="2374232" y="1405136"/>
          <a:ext cx="7443536" cy="5191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1454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238084E-9C0F-497C-9436-2CD6C9BC6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A9314D7-79E5-4587-B59D-FA5DDE9F3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D17049-1913-2042-B21D-FB286A8789F5}"/>
              </a:ext>
            </a:extLst>
          </p:cNvPr>
          <p:cNvSpPr>
            <a:spLocks noGrp="1"/>
          </p:cNvSpPr>
          <p:nvPr>
            <p:ph type="title"/>
          </p:nvPr>
        </p:nvSpPr>
        <p:spPr>
          <a:xfrm>
            <a:off x="990600" y="250824"/>
            <a:ext cx="10312400" cy="625476"/>
          </a:xfrm>
        </p:spPr>
        <p:txBody>
          <a:bodyPr anchor="ctr">
            <a:normAutofit/>
          </a:bodyPr>
          <a:lstStyle/>
          <a:p>
            <a:pPr algn="r"/>
            <a:r>
              <a:rPr lang="en-US" sz="2800" dirty="0">
                <a:solidFill>
                  <a:schemeClr val="bg1"/>
                </a:solidFill>
              </a:rPr>
              <a:t>Intraoperative</a:t>
            </a:r>
          </a:p>
        </p:txBody>
      </p:sp>
      <p:sp>
        <p:nvSpPr>
          <p:cNvPr id="3" name="Content Placeholder 2">
            <a:extLst>
              <a:ext uri="{FF2B5EF4-FFF2-40B4-BE49-F238E27FC236}">
                <a16:creationId xmlns:a16="http://schemas.microsoft.com/office/drawing/2014/main" id="{D705EA47-181C-BB47-8810-BEE516B2D947}"/>
              </a:ext>
            </a:extLst>
          </p:cNvPr>
          <p:cNvSpPr>
            <a:spLocks noGrp="1"/>
          </p:cNvSpPr>
          <p:nvPr>
            <p:ph idx="1"/>
          </p:nvPr>
        </p:nvSpPr>
        <p:spPr>
          <a:xfrm>
            <a:off x="656902" y="1756492"/>
            <a:ext cx="4418627" cy="4495482"/>
          </a:xfrm>
        </p:spPr>
        <p:txBody>
          <a:bodyPr>
            <a:normAutofit/>
          </a:bodyPr>
          <a:lstStyle/>
          <a:p>
            <a:r>
              <a:rPr lang="en-US" dirty="0"/>
              <a:t>Laboratory evaluation</a:t>
            </a:r>
          </a:p>
          <a:p>
            <a:r>
              <a:rPr lang="en-US" dirty="0"/>
              <a:t>Nearly $18 billion dollars  spent on preoperative testing annually</a:t>
            </a:r>
          </a:p>
          <a:p>
            <a:pPr lvl="1"/>
            <a:r>
              <a:rPr lang="en-US" dirty="0"/>
              <a:t>50-70% unindicated</a:t>
            </a:r>
          </a:p>
          <a:p>
            <a:endParaRPr lang="en-US" dirty="0"/>
          </a:p>
          <a:p>
            <a:pPr marL="457200" lvl="1" indent="0">
              <a:buNone/>
            </a:pPr>
            <a:endParaRPr lang="en-US" dirty="0"/>
          </a:p>
        </p:txBody>
      </p:sp>
      <p:sp>
        <p:nvSpPr>
          <p:cNvPr id="6" name="Rectangle 5">
            <a:extLst>
              <a:ext uri="{FF2B5EF4-FFF2-40B4-BE49-F238E27FC236}">
                <a16:creationId xmlns:a16="http://schemas.microsoft.com/office/drawing/2014/main" id="{BB89A690-C940-2D45-9608-FA983B026C68}"/>
              </a:ext>
            </a:extLst>
          </p:cNvPr>
          <p:cNvSpPr/>
          <p:nvPr/>
        </p:nvSpPr>
        <p:spPr>
          <a:xfrm>
            <a:off x="7422014" y="6401098"/>
            <a:ext cx="3619902" cy="307777"/>
          </a:xfrm>
          <a:prstGeom prst="rect">
            <a:avLst/>
          </a:prstGeom>
        </p:spPr>
        <p:txBody>
          <a:bodyPr wrap="none">
            <a:spAutoFit/>
          </a:bodyPr>
          <a:lstStyle/>
          <a:p>
            <a:pPr>
              <a:spcAft>
                <a:spcPts val="600"/>
              </a:spcAft>
            </a:pPr>
            <a:r>
              <a:rPr lang="en-US" sz="1400" b="0" i="0" u="none" strike="noStrike" dirty="0" err="1">
                <a:solidFill>
                  <a:srgbClr val="FFFFFF"/>
                </a:solidFill>
                <a:effectLst/>
                <a:latin typeface="Helvetica" pitchFamily="2" charset="0"/>
              </a:rPr>
              <a:t>D</a:t>
            </a:r>
            <a:r>
              <a:rPr lang="en-US" sz="1400" b="0" i="0" u="none" strike="noStrike" dirty="0" err="1">
                <a:effectLst/>
                <a:latin typeface="Helvetica" pitchFamily="2" charset="0"/>
                <a:hlinkClick r:id="rId3"/>
              </a:rPr>
              <a:t>Shields</a:t>
            </a:r>
            <a:r>
              <a:rPr lang="en-US" sz="1400" b="0" i="0" u="none" strike="noStrike" dirty="0">
                <a:effectLst/>
                <a:latin typeface="Helvetica" pitchFamily="2" charset="0"/>
                <a:hlinkClick r:id="rId3"/>
              </a:rPr>
              <a:t> 2019. Preop Eval for MIGS. JMIG</a:t>
            </a:r>
            <a:endParaRPr lang="en-US" sz="1400" dirty="0"/>
          </a:p>
        </p:txBody>
      </p:sp>
      <p:graphicFrame>
        <p:nvGraphicFramePr>
          <p:cNvPr id="4" name="Table 4">
            <a:extLst>
              <a:ext uri="{FF2B5EF4-FFF2-40B4-BE49-F238E27FC236}">
                <a16:creationId xmlns:a16="http://schemas.microsoft.com/office/drawing/2014/main" id="{359737BA-C07C-464D-B0E8-F9EE31FA669E}"/>
              </a:ext>
            </a:extLst>
          </p:cNvPr>
          <p:cNvGraphicFramePr>
            <a:graphicFrameLocks noGrp="1"/>
          </p:cNvGraphicFramePr>
          <p:nvPr>
            <p:extLst>
              <p:ext uri="{D42A27DB-BD31-4B8C-83A1-F6EECF244321}">
                <p14:modId xmlns:p14="http://schemas.microsoft.com/office/powerpoint/2010/main" val="1055451315"/>
              </p:ext>
            </p:extLst>
          </p:nvPr>
        </p:nvGraphicFramePr>
        <p:xfrm>
          <a:off x="5614738" y="1401291"/>
          <a:ext cx="6038053" cy="4850686"/>
        </p:xfrm>
        <a:graphic>
          <a:graphicData uri="http://schemas.openxmlformats.org/drawingml/2006/table">
            <a:tbl>
              <a:tblPr firstRow="1" bandRow="1">
                <a:tableStyleId>{1E171933-4619-4E11-9A3F-F7608DF75F80}</a:tableStyleId>
              </a:tblPr>
              <a:tblGrid>
                <a:gridCol w="1948252">
                  <a:extLst>
                    <a:ext uri="{9D8B030D-6E8A-4147-A177-3AD203B41FA5}">
                      <a16:colId xmlns:a16="http://schemas.microsoft.com/office/drawing/2014/main" val="1456078160"/>
                    </a:ext>
                  </a:extLst>
                </a:gridCol>
                <a:gridCol w="2051463">
                  <a:extLst>
                    <a:ext uri="{9D8B030D-6E8A-4147-A177-3AD203B41FA5}">
                      <a16:colId xmlns:a16="http://schemas.microsoft.com/office/drawing/2014/main" val="908946626"/>
                    </a:ext>
                  </a:extLst>
                </a:gridCol>
                <a:gridCol w="2038338">
                  <a:extLst>
                    <a:ext uri="{9D8B030D-6E8A-4147-A177-3AD203B41FA5}">
                      <a16:colId xmlns:a16="http://schemas.microsoft.com/office/drawing/2014/main" val="4090033199"/>
                    </a:ext>
                  </a:extLst>
                </a:gridCol>
              </a:tblGrid>
              <a:tr h="336187">
                <a:tc>
                  <a:txBody>
                    <a:bodyPr/>
                    <a:lstStyle/>
                    <a:p>
                      <a:r>
                        <a:rPr lang="en-US" sz="1300" dirty="0"/>
                        <a:t>Test</a:t>
                      </a:r>
                    </a:p>
                  </a:txBody>
                  <a:tcPr marL="84370" marR="84370" marT="42185" marB="42185"/>
                </a:tc>
                <a:tc>
                  <a:txBody>
                    <a:bodyPr/>
                    <a:lstStyle/>
                    <a:p>
                      <a:r>
                        <a:rPr lang="en-US" sz="1300"/>
                        <a:t>Routine?</a:t>
                      </a:r>
                    </a:p>
                  </a:txBody>
                  <a:tcPr marL="84370" marR="84370" marT="42185" marB="42185"/>
                </a:tc>
                <a:tc>
                  <a:txBody>
                    <a:bodyPr/>
                    <a:lstStyle/>
                    <a:p>
                      <a:r>
                        <a:rPr lang="en-US" sz="1300"/>
                        <a:t>Recommendation</a:t>
                      </a:r>
                    </a:p>
                  </a:txBody>
                  <a:tcPr marL="84370" marR="84370" marT="42185" marB="42185"/>
                </a:tc>
                <a:extLst>
                  <a:ext uri="{0D108BD9-81ED-4DB2-BD59-A6C34878D82A}">
                    <a16:rowId xmlns:a16="http://schemas.microsoft.com/office/drawing/2014/main" val="2744471660"/>
                  </a:ext>
                </a:extLst>
              </a:tr>
              <a:tr h="621344">
                <a:tc>
                  <a:txBody>
                    <a:bodyPr/>
                    <a:lstStyle/>
                    <a:p>
                      <a:r>
                        <a:rPr lang="en-US" sz="1000"/>
                        <a:t>CBC</a:t>
                      </a:r>
                    </a:p>
                  </a:txBody>
                  <a:tcPr marL="84370" marR="84370" marT="42185" marB="42185"/>
                </a:tc>
                <a:tc>
                  <a:txBody>
                    <a:bodyPr/>
                    <a:lstStyle/>
                    <a:p>
                      <a:r>
                        <a:rPr lang="en-US" sz="1000"/>
                        <a:t>Known or at risk of anemia </a:t>
                      </a:r>
                    </a:p>
                  </a:txBody>
                  <a:tcPr marL="84370" marR="84370" marT="42185" marB="42185"/>
                </a:tc>
                <a:tc>
                  <a:txBody>
                    <a:bodyPr/>
                    <a:lstStyle/>
                    <a:p>
                      <a:r>
                        <a:rPr lang="en-US" sz="1000" dirty="0"/>
                        <a:t>ASA class ≥2 undergoing intermediate or major surgery (Level D)</a:t>
                      </a:r>
                    </a:p>
                  </a:txBody>
                  <a:tcPr marL="84370" marR="84370" marT="42185" marB="42185"/>
                </a:tc>
                <a:extLst>
                  <a:ext uri="{0D108BD9-81ED-4DB2-BD59-A6C34878D82A}">
                    <a16:rowId xmlns:a16="http://schemas.microsoft.com/office/drawing/2014/main" val="3791423238"/>
                  </a:ext>
                </a:extLst>
              </a:tr>
              <a:tr h="621344">
                <a:tc>
                  <a:txBody>
                    <a:bodyPr/>
                    <a:lstStyle/>
                    <a:p>
                      <a:r>
                        <a:rPr lang="en-US" sz="1000"/>
                        <a:t>BMP</a:t>
                      </a:r>
                    </a:p>
                  </a:txBody>
                  <a:tcPr marL="84370" marR="84370" marT="42185" marB="42185"/>
                </a:tc>
                <a:tc>
                  <a:txBody>
                    <a:bodyPr/>
                    <a:lstStyle/>
                    <a:p>
                      <a:endParaRPr lang="en-US" sz="1000"/>
                    </a:p>
                  </a:txBody>
                  <a:tcPr marL="84370" marR="84370" marT="42185" marB="42185"/>
                </a:tc>
                <a:tc>
                  <a:txBody>
                    <a:bodyPr/>
                    <a:lstStyle/>
                    <a:p>
                      <a:r>
                        <a:rPr lang="en-US" sz="1000"/>
                        <a:t>ASA class ≥2 undergoing intermediate or major surgery (Level D)</a:t>
                      </a:r>
                    </a:p>
                  </a:txBody>
                  <a:tcPr marL="84370" marR="84370" marT="42185" marB="42185"/>
                </a:tc>
                <a:extLst>
                  <a:ext uri="{0D108BD9-81ED-4DB2-BD59-A6C34878D82A}">
                    <a16:rowId xmlns:a16="http://schemas.microsoft.com/office/drawing/2014/main" val="1610836385"/>
                  </a:ext>
                </a:extLst>
              </a:tr>
              <a:tr h="951526">
                <a:tc>
                  <a:txBody>
                    <a:bodyPr/>
                    <a:lstStyle/>
                    <a:p>
                      <a:r>
                        <a:rPr lang="en-US" sz="1000"/>
                        <a:t>Type and Screen</a:t>
                      </a:r>
                    </a:p>
                  </a:txBody>
                  <a:tcPr marL="84370" marR="84370" marT="42185" marB="42185"/>
                </a:tc>
                <a:tc>
                  <a:txBody>
                    <a:bodyPr/>
                    <a:lstStyle/>
                    <a:p>
                      <a:r>
                        <a:rPr lang="en-US" sz="1000"/>
                        <a:t>All patients undergoing major surgery (Level c)</a:t>
                      </a:r>
                    </a:p>
                  </a:txBody>
                  <a:tcPr marL="84370" marR="84370" marT="42185" marB="4218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All patients undergoing major surgery, routine crossmatch not recommended (Level C)</a:t>
                      </a:r>
                    </a:p>
                    <a:p>
                      <a:endParaRPr lang="en-US" sz="1000" dirty="0"/>
                    </a:p>
                  </a:txBody>
                  <a:tcPr marL="84370" marR="84370" marT="42185" marB="42185"/>
                </a:tc>
                <a:extLst>
                  <a:ext uri="{0D108BD9-81ED-4DB2-BD59-A6C34878D82A}">
                    <a16:rowId xmlns:a16="http://schemas.microsoft.com/office/drawing/2014/main" val="3292016315"/>
                  </a:ext>
                </a:extLst>
              </a:tr>
              <a:tr h="786435">
                <a:tc>
                  <a:txBody>
                    <a:bodyPr/>
                    <a:lstStyle/>
                    <a:p>
                      <a:r>
                        <a:rPr lang="en-US" sz="1000"/>
                        <a:t>Coagulation studies</a:t>
                      </a:r>
                    </a:p>
                  </a:txBody>
                  <a:tcPr marL="84370" marR="84370" marT="42185" marB="42185"/>
                </a:tc>
                <a:tc>
                  <a:txBody>
                    <a:bodyPr/>
                    <a:lstStyle/>
                    <a:p>
                      <a:r>
                        <a:rPr lang="en-US" sz="1000"/>
                        <a:t>Not recommended</a:t>
                      </a:r>
                    </a:p>
                  </a:txBody>
                  <a:tcPr marL="84370" marR="84370" marT="42185" marB="42185"/>
                </a:tc>
                <a:tc>
                  <a:txBody>
                    <a:bodyPr/>
                    <a:lstStyle/>
                    <a:p>
                      <a:r>
                        <a:rPr lang="en-US" sz="1000"/>
                        <a:t>Intermediate or major surgery on anticoagulation or ASA ≥3 with bleeding disorder or cirrhosis</a:t>
                      </a:r>
                    </a:p>
                  </a:txBody>
                  <a:tcPr marL="84370" marR="84370" marT="42185" marB="42185"/>
                </a:tc>
                <a:extLst>
                  <a:ext uri="{0D108BD9-81ED-4DB2-BD59-A6C34878D82A}">
                    <a16:rowId xmlns:a16="http://schemas.microsoft.com/office/drawing/2014/main" val="2135823443"/>
                  </a:ext>
                </a:extLst>
              </a:tr>
              <a:tr h="621344">
                <a:tc>
                  <a:txBody>
                    <a:bodyPr/>
                    <a:lstStyle/>
                    <a:p>
                      <a:r>
                        <a:rPr lang="en-US" sz="1000"/>
                        <a:t>Urinalysis/Culture</a:t>
                      </a:r>
                    </a:p>
                  </a:txBody>
                  <a:tcPr marL="84370" marR="84370" marT="42185" marB="42185"/>
                </a:tc>
                <a:tc>
                  <a:txBody>
                    <a:bodyPr/>
                    <a:lstStyle/>
                    <a:p>
                      <a:r>
                        <a:rPr lang="en-US" sz="1000"/>
                        <a:t>Not recommended</a:t>
                      </a:r>
                    </a:p>
                  </a:txBody>
                  <a:tcPr marL="84370" marR="84370" marT="42185" marB="42185"/>
                </a:tc>
                <a:tc>
                  <a:txBody>
                    <a:bodyPr/>
                    <a:lstStyle/>
                    <a:p>
                      <a:r>
                        <a:rPr lang="en-US" sz="1000"/>
                        <a:t>Limited data re: preop culture in urogynecologic surgery</a:t>
                      </a:r>
                    </a:p>
                  </a:txBody>
                  <a:tcPr marL="84370" marR="84370" marT="42185" marB="42185"/>
                </a:tc>
                <a:extLst>
                  <a:ext uri="{0D108BD9-81ED-4DB2-BD59-A6C34878D82A}">
                    <a16:rowId xmlns:a16="http://schemas.microsoft.com/office/drawing/2014/main" val="4213554297"/>
                  </a:ext>
                </a:extLst>
              </a:tr>
              <a:tr h="621344">
                <a:tc>
                  <a:txBody>
                    <a:bodyPr/>
                    <a:lstStyle/>
                    <a:p>
                      <a:r>
                        <a:rPr lang="en-US" sz="1000"/>
                        <a:t>EKG</a:t>
                      </a:r>
                    </a:p>
                  </a:txBody>
                  <a:tcPr marL="84370" marR="84370" marT="42185" marB="42185"/>
                </a:tc>
                <a:tc>
                  <a:txBody>
                    <a:bodyPr/>
                    <a:lstStyle/>
                    <a:p>
                      <a:r>
                        <a:rPr lang="en-US" sz="1000"/>
                        <a:t>Known CAD or structural heart disease</a:t>
                      </a:r>
                    </a:p>
                  </a:txBody>
                  <a:tcPr marL="84370" marR="84370" marT="42185" marB="42185"/>
                </a:tc>
                <a:tc>
                  <a:txBody>
                    <a:bodyPr/>
                    <a:lstStyle/>
                    <a:p>
                      <a:r>
                        <a:rPr lang="en-US" sz="1000"/>
                        <a:t>&gt;65yo or ASA class ≥3 undergoing general anesthesia</a:t>
                      </a:r>
                    </a:p>
                  </a:txBody>
                  <a:tcPr marL="84370" marR="84370" marT="42185" marB="42185"/>
                </a:tc>
                <a:extLst>
                  <a:ext uri="{0D108BD9-81ED-4DB2-BD59-A6C34878D82A}">
                    <a16:rowId xmlns:a16="http://schemas.microsoft.com/office/drawing/2014/main" val="3095945745"/>
                  </a:ext>
                </a:extLst>
              </a:tr>
              <a:tr h="291162">
                <a:tc>
                  <a:txBody>
                    <a:bodyPr/>
                    <a:lstStyle/>
                    <a:p>
                      <a:r>
                        <a:rPr lang="en-US" sz="1000"/>
                        <a:t>CXR</a:t>
                      </a:r>
                    </a:p>
                  </a:txBody>
                  <a:tcPr marL="84370" marR="84370" marT="42185" marB="42185"/>
                </a:tc>
                <a:tc>
                  <a:txBody>
                    <a:bodyPr/>
                    <a:lstStyle/>
                    <a:p>
                      <a:r>
                        <a:rPr lang="en-US" sz="1000"/>
                        <a:t>Not recommended (level D)</a:t>
                      </a:r>
                    </a:p>
                  </a:txBody>
                  <a:tcPr marL="84370" marR="84370" marT="42185" marB="42185"/>
                </a:tc>
                <a:tc>
                  <a:txBody>
                    <a:bodyPr/>
                    <a:lstStyle/>
                    <a:p>
                      <a:r>
                        <a:rPr lang="en-US" sz="1000" dirty="0"/>
                        <a:t>No specific guidelines</a:t>
                      </a:r>
                    </a:p>
                  </a:txBody>
                  <a:tcPr marL="84370" marR="84370" marT="42185" marB="42185"/>
                </a:tc>
                <a:extLst>
                  <a:ext uri="{0D108BD9-81ED-4DB2-BD59-A6C34878D82A}">
                    <a16:rowId xmlns:a16="http://schemas.microsoft.com/office/drawing/2014/main" val="3584496526"/>
                  </a:ext>
                </a:extLst>
              </a:tr>
            </a:tbl>
          </a:graphicData>
        </a:graphic>
      </p:graphicFrame>
    </p:spTree>
    <p:extLst>
      <p:ext uri="{BB962C8B-B14F-4D97-AF65-F5344CB8AC3E}">
        <p14:creationId xmlns:p14="http://schemas.microsoft.com/office/powerpoint/2010/main" val="1373081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2DB8506-2CB1-43CF-A8F9-2917BD9B1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422283-50DA-4722-B849-CCC3BD81E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AB187D-69B1-194B-8C4A-131EB9E16DA4}"/>
              </a:ext>
            </a:extLst>
          </p:cNvPr>
          <p:cNvSpPr>
            <a:spLocks noGrp="1"/>
          </p:cNvSpPr>
          <p:nvPr>
            <p:ph type="title"/>
          </p:nvPr>
        </p:nvSpPr>
        <p:spPr>
          <a:xfrm>
            <a:off x="1005840" y="259080"/>
            <a:ext cx="10322560" cy="670559"/>
          </a:xfrm>
        </p:spPr>
        <p:txBody>
          <a:bodyPr vert="horz" lIns="91440" tIns="45720" rIns="91440" bIns="45720" rtlCol="0" anchor="ctr">
            <a:normAutofit/>
          </a:bodyPr>
          <a:lstStyle/>
          <a:p>
            <a:pPr algn="r"/>
            <a:r>
              <a:rPr lang="en-US" sz="2800" dirty="0">
                <a:solidFill>
                  <a:schemeClr val="bg1"/>
                </a:solidFill>
              </a:rPr>
              <a:t>Intraoperative</a:t>
            </a:r>
          </a:p>
        </p:txBody>
      </p:sp>
      <p:graphicFrame>
        <p:nvGraphicFramePr>
          <p:cNvPr id="11" name="Table 10">
            <a:extLst>
              <a:ext uri="{FF2B5EF4-FFF2-40B4-BE49-F238E27FC236}">
                <a16:creationId xmlns:a16="http://schemas.microsoft.com/office/drawing/2014/main" id="{46BA4ED8-D5AE-DF46-B065-FD1F9BF70C31}"/>
              </a:ext>
            </a:extLst>
          </p:cNvPr>
          <p:cNvGraphicFramePr>
            <a:graphicFrameLocks noGrp="1"/>
          </p:cNvGraphicFramePr>
          <p:nvPr>
            <p:extLst>
              <p:ext uri="{D42A27DB-BD31-4B8C-83A1-F6EECF244321}">
                <p14:modId xmlns:p14="http://schemas.microsoft.com/office/powerpoint/2010/main" val="2413626271"/>
              </p:ext>
            </p:extLst>
          </p:nvPr>
        </p:nvGraphicFramePr>
        <p:xfrm>
          <a:off x="1559667" y="1585642"/>
          <a:ext cx="9072665" cy="5013278"/>
        </p:xfrm>
        <a:graphic>
          <a:graphicData uri="http://schemas.openxmlformats.org/drawingml/2006/table">
            <a:tbl>
              <a:tblPr/>
              <a:tblGrid>
                <a:gridCol w="1336079">
                  <a:extLst>
                    <a:ext uri="{9D8B030D-6E8A-4147-A177-3AD203B41FA5}">
                      <a16:colId xmlns:a16="http://schemas.microsoft.com/office/drawing/2014/main" val="4023400916"/>
                    </a:ext>
                  </a:extLst>
                </a:gridCol>
                <a:gridCol w="1291981">
                  <a:extLst>
                    <a:ext uri="{9D8B030D-6E8A-4147-A177-3AD203B41FA5}">
                      <a16:colId xmlns:a16="http://schemas.microsoft.com/office/drawing/2014/main" val="142914723"/>
                    </a:ext>
                  </a:extLst>
                </a:gridCol>
                <a:gridCol w="1288921">
                  <a:extLst>
                    <a:ext uri="{9D8B030D-6E8A-4147-A177-3AD203B41FA5}">
                      <a16:colId xmlns:a16="http://schemas.microsoft.com/office/drawing/2014/main" val="1531063405"/>
                    </a:ext>
                  </a:extLst>
                </a:gridCol>
                <a:gridCol w="1288921">
                  <a:extLst>
                    <a:ext uri="{9D8B030D-6E8A-4147-A177-3AD203B41FA5}">
                      <a16:colId xmlns:a16="http://schemas.microsoft.com/office/drawing/2014/main" val="2312869874"/>
                    </a:ext>
                  </a:extLst>
                </a:gridCol>
                <a:gridCol w="1288921">
                  <a:extLst>
                    <a:ext uri="{9D8B030D-6E8A-4147-A177-3AD203B41FA5}">
                      <a16:colId xmlns:a16="http://schemas.microsoft.com/office/drawing/2014/main" val="793470460"/>
                    </a:ext>
                  </a:extLst>
                </a:gridCol>
                <a:gridCol w="1288921">
                  <a:extLst>
                    <a:ext uri="{9D8B030D-6E8A-4147-A177-3AD203B41FA5}">
                      <a16:colId xmlns:a16="http://schemas.microsoft.com/office/drawing/2014/main" val="799034768"/>
                    </a:ext>
                  </a:extLst>
                </a:gridCol>
                <a:gridCol w="1288921">
                  <a:extLst>
                    <a:ext uri="{9D8B030D-6E8A-4147-A177-3AD203B41FA5}">
                      <a16:colId xmlns:a16="http://schemas.microsoft.com/office/drawing/2014/main" val="3515476009"/>
                    </a:ext>
                  </a:extLst>
                </a:gridCol>
              </a:tblGrid>
              <a:tr h="930443">
                <a:tc gridSpan="7">
                  <a:txBody>
                    <a:bodyPr/>
                    <a:lstStyle/>
                    <a:p>
                      <a:pPr algn="ctr"/>
                      <a:r>
                        <a:rPr lang="en-US" sz="1800" b="1" dirty="0">
                          <a:solidFill>
                            <a:srgbClr val="0A0905"/>
                          </a:solidFill>
                          <a:effectLst/>
                        </a:rPr>
                        <a:t>TABLE 8.3 Johns Hopkins Bayview Medical Center Preoperative Evaluation Center Preadmission Screening Guidelines</a:t>
                      </a:r>
                      <a:endParaRPr lang="en-US" sz="2000" b="1" dirty="0">
                        <a:solidFill>
                          <a:srgbClr val="0A0905"/>
                        </a:solidFill>
                        <a:effectLst/>
                      </a:endParaRPr>
                    </a:p>
                  </a:txBody>
                  <a:tcPr marL="32899" marR="32899" marT="32899" marB="3289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sz="1400" dirty="0"/>
                    </a:p>
                  </a:txBody>
                  <a:tcPr marL="31583" marR="31583" marT="15791" marB="15791">
                    <a:lnL w="19050" cap="flat" cmpd="sng" algn="ctr">
                      <a:solidFill>
                        <a:srgbClr val="ECEAF4"/>
                      </a:solidFill>
                      <a:prstDash val="solid"/>
                      <a:round/>
                      <a:headEnd type="none" w="med" len="med"/>
                      <a:tailEnd type="none" w="med" len="med"/>
                    </a:lnL>
                  </a:tcPr>
                </a:tc>
                <a:tc hMerge="1">
                  <a:txBody>
                    <a:bodyPr/>
                    <a:lstStyle/>
                    <a:p>
                      <a:endParaRPr lang="en-US" sz="1200" dirty="0"/>
                    </a:p>
                  </a:txBody>
                  <a:tcPr marL="31583" marR="31583" marT="15791" marB="15791">
                    <a:lnB w="9525" cap="flat" cmpd="sng" algn="ctr">
                      <a:solidFill>
                        <a:srgbClr val="000000"/>
                      </a:solidFill>
                      <a:prstDash val="solid"/>
                      <a:round/>
                      <a:headEnd type="none" w="med" len="med"/>
                      <a:tailEnd type="none" w="med" len="med"/>
                    </a:lnB>
                  </a:tcPr>
                </a:tc>
                <a:tc hMerge="1">
                  <a:txBody>
                    <a:bodyPr/>
                    <a:lstStyle/>
                    <a:p>
                      <a:endParaRPr lang="en-US" sz="1400" dirty="0"/>
                    </a:p>
                  </a:txBody>
                  <a:tcPr marL="31583" marR="31583" marT="15791" marB="15791"/>
                </a:tc>
                <a:tc hMerge="1">
                  <a:txBody>
                    <a:bodyPr/>
                    <a:lstStyle/>
                    <a:p>
                      <a:endParaRPr lang="en-US" sz="1400" dirty="0"/>
                    </a:p>
                  </a:txBody>
                  <a:tcPr marL="31583" marR="31583" marT="15791" marB="15791"/>
                </a:tc>
                <a:tc hMerge="1">
                  <a:txBody>
                    <a:bodyPr/>
                    <a:lstStyle/>
                    <a:p>
                      <a:endParaRPr lang="en-US" sz="1400" dirty="0"/>
                    </a:p>
                  </a:txBody>
                  <a:tcPr marL="31583" marR="31583" marT="15791" marB="15791"/>
                </a:tc>
                <a:tc hMerge="1">
                  <a:txBody>
                    <a:bodyPr/>
                    <a:lstStyle/>
                    <a:p>
                      <a:endParaRPr lang="en-US" sz="1400" dirty="0"/>
                    </a:p>
                  </a:txBody>
                  <a:tcPr marL="31583" marR="31583" marT="15791" marB="15791"/>
                </a:tc>
                <a:extLst>
                  <a:ext uri="{0D108BD9-81ED-4DB2-BD59-A6C34878D82A}">
                    <a16:rowId xmlns:a16="http://schemas.microsoft.com/office/drawing/2014/main" val="2173151715"/>
                  </a:ext>
                </a:extLst>
              </a:tr>
              <a:tr h="373645">
                <a:tc gridSpan="2">
                  <a:txBody>
                    <a:bodyPr/>
                    <a:lstStyle/>
                    <a:p>
                      <a:pPr algn="l"/>
                      <a:r>
                        <a:rPr lang="en-US" sz="1200" b="1" dirty="0">
                          <a:solidFill>
                            <a:srgbClr val="0A0905"/>
                          </a:solidFill>
                          <a:effectLst/>
                        </a:rPr>
                        <a:t>MEDICAL CONDITION</a:t>
                      </a:r>
                      <a:endParaRPr lang="en-US" sz="1200" b="0" dirty="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a:r>
                        <a:rPr lang="en-US" sz="1200" b="1">
                          <a:solidFill>
                            <a:srgbClr val="0A0905"/>
                          </a:solidFill>
                          <a:effectLst/>
                        </a:rPr>
                        <a:t>CBC</a:t>
                      </a:r>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l"/>
                      <a:r>
                        <a:rPr lang="en-US" sz="1200" b="1">
                          <a:solidFill>
                            <a:srgbClr val="0A0905"/>
                          </a:solidFill>
                          <a:effectLst/>
                        </a:rPr>
                        <a:t>SERUM ELECTROLYTES</a:t>
                      </a:r>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l"/>
                      <a:r>
                        <a:rPr lang="en-US" sz="1200" b="1">
                          <a:solidFill>
                            <a:srgbClr val="0A0905"/>
                          </a:solidFill>
                          <a:effectLst/>
                        </a:rPr>
                        <a:t>PT/PTT</a:t>
                      </a:r>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l"/>
                      <a:r>
                        <a:rPr lang="en-US" sz="1200" b="1">
                          <a:solidFill>
                            <a:srgbClr val="0A0905"/>
                          </a:solidFill>
                          <a:effectLst/>
                        </a:rPr>
                        <a:t>LIVER FUNCTION TESTS</a:t>
                      </a:r>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1" dirty="0">
                          <a:solidFill>
                            <a:srgbClr val="0A0905"/>
                          </a:solidFill>
                          <a:effectLst/>
                        </a:rPr>
                        <a:t>EKG</a:t>
                      </a:r>
                      <a:endParaRPr lang="en-US" sz="1200" b="0" dirty="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60734214"/>
                  </a:ext>
                </a:extLst>
              </a:tr>
              <a:tr h="202240">
                <a:tc gridSpan="2">
                  <a:txBody>
                    <a:bodyPr/>
                    <a:lstStyle/>
                    <a:p>
                      <a:pPr algn="l"/>
                      <a:r>
                        <a:rPr lang="en-US" sz="1200" b="0">
                          <a:solidFill>
                            <a:srgbClr val="0A0905"/>
                          </a:solidFill>
                          <a:effectLst/>
                        </a:rPr>
                        <a:t>Age &gt;50</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487575658"/>
                  </a:ext>
                </a:extLst>
              </a:tr>
              <a:tr h="202240">
                <a:tc gridSpan="2">
                  <a:txBody>
                    <a:bodyPr/>
                    <a:lstStyle/>
                    <a:p>
                      <a:pPr algn="l"/>
                      <a:r>
                        <a:rPr lang="en-US" sz="1200" b="0">
                          <a:solidFill>
                            <a:srgbClr val="0A0905"/>
                          </a:solidFill>
                          <a:effectLst/>
                        </a:rPr>
                        <a:t>Hypertension</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954787114"/>
                  </a:ext>
                </a:extLst>
              </a:tr>
              <a:tr h="253993">
                <a:tc gridSpan="2">
                  <a:txBody>
                    <a:bodyPr/>
                    <a:lstStyle/>
                    <a:p>
                      <a:pPr algn="l"/>
                      <a:r>
                        <a:rPr lang="en-US" sz="1200" b="0">
                          <a:solidFill>
                            <a:srgbClr val="0A0905"/>
                          </a:solidFill>
                          <a:effectLst/>
                        </a:rPr>
                        <a:t>Cardiac disease or arrhythmia</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684807277"/>
                  </a:ext>
                </a:extLst>
              </a:tr>
              <a:tr h="202240">
                <a:tc gridSpan="2">
                  <a:txBody>
                    <a:bodyPr/>
                    <a:lstStyle/>
                    <a:p>
                      <a:pPr algn="l"/>
                      <a:r>
                        <a:rPr lang="en-US" sz="1200" b="0">
                          <a:solidFill>
                            <a:srgbClr val="0A0905"/>
                          </a:solidFill>
                          <a:effectLst/>
                        </a:rPr>
                        <a:t>Diabetes</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348503676"/>
                  </a:ext>
                </a:extLst>
              </a:tr>
              <a:tr h="202240">
                <a:tc gridSpan="2">
                  <a:txBody>
                    <a:bodyPr/>
                    <a:lstStyle/>
                    <a:p>
                      <a:pPr algn="l"/>
                      <a:r>
                        <a:rPr lang="en-US" sz="1200" b="0">
                          <a:solidFill>
                            <a:srgbClr val="0A0905"/>
                          </a:solidFill>
                          <a:effectLst/>
                        </a:rPr>
                        <a:t>Renal disease</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81569622"/>
                  </a:ext>
                </a:extLst>
              </a:tr>
              <a:tr h="253993">
                <a:tc gridSpan="2">
                  <a:txBody>
                    <a:bodyPr/>
                    <a:lstStyle/>
                    <a:p>
                      <a:pPr algn="l"/>
                      <a:r>
                        <a:rPr lang="en-US" sz="1200" b="0">
                          <a:solidFill>
                            <a:srgbClr val="0A0905"/>
                          </a:solidFill>
                          <a:effectLst/>
                        </a:rPr>
                        <a:t>Diuretic/ACE inhibitor/chemotherapy</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608743707"/>
                  </a:ext>
                </a:extLst>
              </a:tr>
              <a:tr h="202240">
                <a:tc gridSpan="2">
                  <a:txBody>
                    <a:bodyPr/>
                    <a:lstStyle/>
                    <a:p>
                      <a:pPr algn="l"/>
                      <a:r>
                        <a:rPr lang="en-US" sz="1200" b="0" dirty="0">
                          <a:solidFill>
                            <a:srgbClr val="0A0905"/>
                          </a:solidFill>
                          <a:effectLst/>
                        </a:rPr>
                        <a:t>Hematologic or liver disease</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32329814"/>
                  </a:ext>
                </a:extLst>
              </a:tr>
              <a:tr h="202240">
                <a:tc gridSpan="2">
                  <a:txBody>
                    <a:bodyPr/>
                    <a:lstStyle/>
                    <a:p>
                      <a:pPr algn="l"/>
                      <a:r>
                        <a:rPr lang="en-US" sz="1200" b="0">
                          <a:solidFill>
                            <a:srgbClr val="0A0905"/>
                          </a:solidFill>
                          <a:effectLst/>
                        </a:rPr>
                        <a:t>Hysterectomy</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574404137"/>
                  </a:ext>
                </a:extLst>
              </a:tr>
              <a:tr h="202240">
                <a:tc gridSpan="2">
                  <a:txBody>
                    <a:bodyPr/>
                    <a:lstStyle/>
                    <a:p>
                      <a:pPr algn="l"/>
                      <a:r>
                        <a:rPr lang="en-US" sz="1200" b="0">
                          <a:solidFill>
                            <a:srgbClr val="0A0905"/>
                          </a:solidFill>
                          <a:effectLst/>
                        </a:rPr>
                        <a:t>Hysteroscopy</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697644260"/>
                  </a:ext>
                </a:extLst>
              </a:tr>
              <a:tr h="202240">
                <a:tc gridSpan="2">
                  <a:txBody>
                    <a:bodyPr/>
                    <a:lstStyle/>
                    <a:p>
                      <a:pPr algn="l"/>
                      <a:r>
                        <a:rPr lang="en-US" sz="1200" b="0">
                          <a:solidFill>
                            <a:srgbClr val="0A0905"/>
                          </a:solidFill>
                          <a:effectLst/>
                        </a:rPr>
                        <a:t>Highly invasive procedures:</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ctr"/>
                      <a:r>
                        <a:rPr lang="en-US" sz="1200" b="0">
                          <a:solidFill>
                            <a:srgbClr val="0A0905"/>
                          </a:solidFill>
                          <a:effectLst/>
                        </a:rPr>
                        <a:t>X</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744465435"/>
                  </a:ext>
                </a:extLst>
              </a:tr>
              <a:tr h="253993">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l"/>
                      <a:r>
                        <a:rPr lang="en-US" sz="1200" b="0">
                          <a:solidFill>
                            <a:srgbClr val="0A0905"/>
                          </a:solidFill>
                          <a:effectLst/>
                        </a:rPr>
                        <a:t>Radical surgery</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rowSpan="3" gridSpan="5">
                  <a:txBody>
                    <a:bodyPr/>
                    <a:lstStyle/>
                    <a:p>
                      <a:endParaRPr lang="en-US" sz="1200" dirty="0"/>
                    </a:p>
                  </a:txBody>
                  <a:tcPr marL="31583" marR="31583" marT="15791" marB="15791">
                    <a:lnL w="9525" cap="flat" cmpd="sng" algn="ctr">
                      <a:solidFill>
                        <a:srgbClr val="FFFFFF"/>
                      </a:solidFill>
                      <a:prstDash val="solid"/>
                      <a:round/>
                      <a:headEnd type="none" w="med" len="med"/>
                      <a:tailEnd type="none" w="med" len="med"/>
                    </a:lnL>
                    <a:lnT w="9525"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rowSpan="3" hMerge="1">
                  <a:txBody>
                    <a:bodyPr/>
                    <a:lstStyle/>
                    <a:p>
                      <a:endParaRPr lang="en-US" sz="1400"/>
                    </a:p>
                  </a:txBody>
                  <a:tcPr marL="31583" marR="31583" marT="15791" marB="15791">
                    <a:lnT w="9525" cap="flat" cmpd="sng" algn="ctr">
                      <a:solidFill>
                        <a:srgbClr val="FFFFFF"/>
                      </a:solidFill>
                      <a:prstDash val="solid"/>
                      <a:round/>
                      <a:headEnd type="none" w="med" len="med"/>
                      <a:tailEnd type="none" w="med" len="med"/>
                    </a:lnT>
                  </a:tcPr>
                </a:tc>
                <a:tc rowSpan="3" hMerge="1">
                  <a:txBody>
                    <a:bodyPr/>
                    <a:lstStyle/>
                    <a:p>
                      <a:endParaRPr lang="en-US" sz="1400"/>
                    </a:p>
                  </a:txBody>
                  <a:tcPr marL="31583" marR="31583" marT="15791" marB="15791">
                    <a:lnT w="9525" cap="flat" cmpd="sng" algn="ctr">
                      <a:solidFill>
                        <a:srgbClr val="FFFFFF"/>
                      </a:solidFill>
                      <a:prstDash val="solid"/>
                      <a:round/>
                      <a:headEnd type="none" w="med" len="med"/>
                      <a:tailEnd type="none" w="med" len="med"/>
                    </a:lnT>
                  </a:tcPr>
                </a:tc>
                <a:tc rowSpan="3" hMerge="1">
                  <a:txBody>
                    <a:bodyPr/>
                    <a:lstStyle/>
                    <a:p>
                      <a:endParaRPr lang="en-US" sz="1400"/>
                    </a:p>
                  </a:txBody>
                  <a:tcPr marL="31583" marR="31583" marT="15791" marB="15791">
                    <a:lnT w="9525" cap="flat" cmpd="sng" algn="ctr">
                      <a:solidFill>
                        <a:srgbClr val="FFFFFF"/>
                      </a:solidFill>
                      <a:prstDash val="solid"/>
                      <a:round/>
                      <a:headEnd type="none" w="med" len="med"/>
                      <a:tailEnd type="none" w="med" len="med"/>
                    </a:lnT>
                  </a:tcPr>
                </a:tc>
                <a:tc rowSpan="3" hMerge="1">
                  <a:txBody>
                    <a:bodyPr/>
                    <a:lstStyle/>
                    <a:p>
                      <a:endParaRPr lang="en-US" sz="1400"/>
                    </a:p>
                  </a:txBody>
                  <a:tcPr marL="31583" marR="31583" marT="15791" marB="15791">
                    <a:lnT w="9525"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3302691074"/>
                  </a:ext>
                </a:extLst>
              </a:tr>
              <a:tr h="373645">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l"/>
                      <a:r>
                        <a:rPr lang="en-US" sz="1200" b="0">
                          <a:solidFill>
                            <a:srgbClr val="0A0905"/>
                          </a:solidFill>
                          <a:effectLst/>
                        </a:rPr>
                        <a:t>Preoperative bowel prep</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gridSpan="5" vMerge="1">
                  <a:txBody>
                    <a:bodyPr/>
                    <a:lstStyle/>
                    <a:p>
                      <a:endParaRPr lang="en-US" sz="1400" dirty="0"/>
                    </a:p>
                  </a:txBody>
                  <a:tcPr marL="31583" marR="31583" marT="15791" marB="15791">
                    <a:lnL w="9525" cap="flat" cmpd="sng" algn="ctr">
                      <a:solidFill>
                        <a:srgbClr val="FFFFFF"/>
                      </a:solidFill>
                      <a:prstDash val="solid"/>
                      <a:round/>
                      <a:headEnd type="none" w="med" len="med"/>
                      <a:tailEnd type="none" w="med" len="med"/>
                    </a:lnL>
                  </a:tcPr>
                </a:tc>
                <a:tc hMerge="1" vMerge="1">
                  <a:txBody>
                    <a:bodyPr/>
                    <a:lstStyle/>
                    <a:p>
                      <a:endParaRPr lang="en-US" sz="1400" dirty="0"/>
                    </a:p>
                  </a:txBody>
                  <a:tcPr marL="31583" marR="31583" marT="15791" marB="15791"/>
                </a:tc>
                <a:tc hMerge="1" vMerge="1">
                  <a:txBody>
                    <a:bodyPr/>
                    <a:lstStyle/>
                    <a:p>
                      <a:endParaRPr lang="en-US" sz="1400"/>
                    </a:p>
                  </a:txBody>
                  <a:tcPr marL="31583" marR="31583" marT="15791" marB="15791"/>
                </a:tc>
                <a:tc hMerge="1" vMerge="1">
                  <a:txBody>
                    <a:bodyPr/>
                    <a:lstStyle/>
                    <a:p>
                      <a:endParaRPr lang="en-US" sz="1400"/>
                    </a:p>
                  </a:txBody>
                  <a:tcPr marL="31583" marR="31583" marT="15791" marB="15791"/>
                </a:tc>
                <a:tc hMerge="1" vMerge="1">
                  <a:txBody>
                    <a:bodyPr/>
                    <a:lstStyle/>
                    <a:p>
                      <a:endParaRPr lang="en-US" sz="1400"/>
                    </a:p>
                  </a:txBody>
                  <a:tcPr marL="31583" marR="31583" marT="15791" marB="15791"/>
                </a:tc>
                <a:extLst>
                  <a:ext uri="{0D108BD9-81ED-4DB2-BD59-A6C34878D82A}">
                    <a16:rowId xmlns:a16="http://schemas.microsoft.com/office/drawing/2014/main" val="625476449"/>
                  </a:ext>
                </a:extLst>
              </a:tr>
              <a:tr h="373645">
                <a:tc>
                  <a:txBody>
                    <a:bodyPr/>
                    <a:lstStyle/>
                    <a:p>
                      <a:endParaRPr lang="en-US" sz="1200" b="0">
                        <a:solidFill>
                          <a:srgbClr val="0A0905"/>
                        </a:solidFill>
                        <a:effectLst/>
                      </a:endParaRPr>
                    </a:p>
                  </a:txBody>
                  <a:tcPr marL="16449" marR="16449" marT="16449" marB="16449" anchor="b">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r>
                        <a:rPr lang="en-US" sz="1200" b="0">
                          <a:solidFill>
                            <a:srgbClr val="0A0905"/>
                          </a:solidFill>
                          <a:effectLst/>
                        </a:rPr>
                        <a:t>Anticipate &gt;500 mL blood loss</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gridSpan="5" vMerge="1">
                  <a:txBody>
                    <a:bodyPr/>
                    <a:lstStyle/>
                    <a:p>
                      <a:endParaRPr lang="en-US" sz="1400"/>
                    </a:p>
                  </a:txBody>
                  <a:tcPr marL="31583" marR="31583" marT="15791" marB="15791">
                    <a:lnL w="9525" cap="flat" cmpd="sng" algn="ctr">
                      <a:solidFill>
                        <a:srgbClr val="FFFFFF"/>
                      </a:solidFill>
                      <a:prstDash val="solid"/>
                      <a:round/>
                      <a:headEnd type="none" w="med" len="med"/>
                      <a:tailEnd type="none" w="med" len="med"/>
                    </a:lnL>
                    <a:lnB w="9525" cap="flat" cmpd="sng" algn="ctr">
                      <a:solidFill>
                        <a:srgbClr val="000000"/>
                      </a:solidFill>
                      <a:prstDash val="solid"/>
                      <a:round/>
                      <a:headEnd type="none" w="med" len="med"/>
                      <a:tailEnd type="none" w="med" len="med"/>
                    </a:lnB>
                  </a:tcPr>
                </a:tc>
                <a:tc hMerge="1" vMerge="1">
                  <a:txBody>
                    <a:bodyPr/>
                    <a:lstStyle/>
                    <a:p>
                      <a:endParaRPr lang="en-US" sz="1400" dirty="0"/>
                    </a:p>
                  </a:txBody>
                  <a:tcPr marL="31583" marR="31583" marT="15791" marB="15791">
                    <a:lnB w="9525" cap="flat" cmpd="sng" algn="ctr">
                      <a:solidFill>
                        <a:srgbClr val="000000"/>
                      </a:solidFill>
                      <a:prstDash val="solid"/>
                      <a:round/>
                      <a:headEnd type="none" w="med" len="med"/>
                      <a:tailEnd type="none" w="med" len="med"/>
                    </a:lnB>
                  </a:tcPr>
                </a:tc>
                <a:tc hMerge="1" vMerge="1">
                  <a:txBody>
                    <a:bodyPr/>
                    <a:lstStyle/>
                    <a:p>
                      <a:endParaRPr lang="en-US" sz="1400" dirty="0"/>
                    </a:p>
                  </a:txBody>
                  <a:tcPr marL="31583" marR="31583" marT="15791" marB="15791">
                    <a:lnB w="9525" cap="flat" cmpd="sng" algn="ctr">
                      <a:solidFill>
                        <a:srgbClr val="000000"/>
                      </a:solidFill>
                      <a:prstDash val="solid"/>
                      <a:round/>
                      <a:headEnd type="none" w="med" len="med"/>
                      <a:tailEnd type="none" w="med" len="med"/>
                    </a:lnB>
                  </a:tcPr>
                </a:tc>
                <a:tc hMerge="1" vMerge="1">
                  <a:txBody>
                    <a:bodyPr/>
                    <a:lstStyle/>
                    <a:p>
                      <a:endParaRPr lang="en-US" sz="1400" dirty="0"/>
                    </a:p>
                  </a:txBody>
                  <a:tcPr marL="31583" marR="31583" marT="15791" marB="15791">
                    <a:lnB w="9525" cap="flat" cmpd="sng" algn="ctr">
                      <a:solidFill>
                        <a:srgbClr val="000000"/>
                      </a:solidFill>
                      <a:prstDash val="solid"/>
                      <a:round/>
                      <a:headEnd type="none" w="med" len="med"/>
                      <a:tailEnd type="none" w="med" len="med"/>
                    </a:lnB>
                  </a:tcPr>
                </a:tc>
                <a:tc hMerge="1" vMerge="1">
                  <a:txBody>
                    <a:bodyPr/>
                    <a:lstStyle/>
                    <a:p>
                      <a:endParaRPr lang="en-US" sz="1400" dirty="0"/>
                    </a:p>
                  </a:txBody>
                  <a:tcPr marL="31583" marR="31583" marT="15791" marB="15791">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8226624"/>
                  </a:ext>
                </a:extLst>
              </a:tr>
              <a:tr h="373645">
                <a:tc gridSpan="7">
                  <a:txBody>
                    <a:bodyPr/>
                    <a:lstStyle/>
                    <a:p>
                      <a:pPr algn="l"/>
                      <a:r>
                        <a:rPr lang="en-US" sz="1200" b="0" dirty="0">
                          <a:solidFill>
                            <a:srgbClr val="0A0905"/>
                          </a:solidFill>
                          <a:effectLst/>
                        </a:rPr>
                        <a:t>These are screening guidelines only; further testing based on the patient's medical history, surgeon's evaluation, or primary care physician's discretion. Data from Johns Hopkins Bayview Medical Center Preoperative Evaluation Center pre-admission guidelines.</a:t>
                      </a:r>
                    </a:p>
                  </a:txBody>
                  <a:tcPr marL="16449" marR="16449" marT="16449" marB="1644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lnT w="9525"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3411470"/>
                  </a:ext>
                </a:extLst>
              </a:tr>
            </a:tbl>
          </a:graphicData>
        </a:graphic>
      </p:graphicFrame>
    </p:spTree>
    <p:extLst>
      <p:ext uri="{BB962C8B-B14F-4D97-AF65-F5344CB8AC3E}">
        <p14:creationId xmlns:p14="http://schemas.microsoft.com/office/powerpoint/2010/main" val="1128791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005083-1151-4AA0-B5A5-E5612B2B2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963C5B-C292-4B20-9EC4-89C35372D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BD1F3-8127-3A44-B981-240E22FF2A71}"/>
              </a:ext>
            </a:extLst>
          </p:cNvPr>
          <p:cNvSpPr>
            <a:spLocks noGrp="1"/>
          </p:cNvSpPr>
          <p:nvPr>
            <p:ph type="title"/>
          </p:nvPr>
        </p:nvSpPr>
        <p:spPr>
          <a:xfrm>
            <a:off x="898262" y="274320"/>
            <a:ext cx="10424162" cy="656217"/>
          </a:xfrm>
        </p:spPr>
        <p:txBody>
          <a:bodyPr vert="horz" lIns="91440" tIns="45720" rIns="91440" bIns="45720" rtlCol="0" anchor="ctr">
            <a:normAutofit/>
          </a:bodyPr>
          <a:lstStyle/>
          <a:p>
            <a:pPr algn="r"/>
            <a:r>
              <a:rPr lang="en-US" sz="2800" dirty="0">
                <a:solidFill>
                  <a:schemeClr val="bg1"/>
                </a:solidFill>
              </a:rPr>
              <a:t>Intraoperative</a:t>
            </a:r>
          </a:p>
        </p:txBody>
      </p:sp>
      <p:graphicFrame>
        <p:nvGraphicFramePr>
          <p:cNvPr id="9" name="Diagram 8">
            <a:extLst>
              <a:ext uri="{FF2B5EF4-FFF2-40B4-BE49-F238E27FC236}">
                <a16:creationId xmlns:a16="http://schemas.microsoft.com/office/drawing/2014/main" id="{E055472D-1677-F040-A9BD-7D8423AA73F6}"/>
              </a:ext>
            </a:extLst>
          </p:cNvPr>
          <p:cNvGraphicFramePr/>
          <p:nvPr>
            <p:extLst>
              <p:ext uri="{D42A27DB-BD31-4B8C-83A1-F6EECF244321}">
                <p14:modId xmlns:p14="http://schemas.microsoft.com/office/powerpoint/2010/main" val="4280251452"/>
              </p:ext>
            </p:extLst>
          </p:nvPr>
        </p:nvGraphicFramePr>
        <p:xfrm>
          <a:off x="1143097" y="1403520"/>
          <a:ext cx="4621395" cy="2547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a:extLst>
              <a:ext uri="{FF2B5EF4-FFF2-40B4-BE49-F238E27FC236}">
                <a16:creationId xmlns:a16="http://schemas.microsoft.com/office/drawing/2014/main" id="{79960E89-D461-9644-8692-96F4533BD41C}"/>
              </a:ext>
            </a:extLst>
          </p:cNvPr>
          <p:cNvPicPr>
            <a:picLocks noChangeAspect="1"/>
          </p:cNvPicPr>
          <p:nvPr/>
        </p:nvPicPr>
        <p:blipFill rotWithShape="1">
          <a:blip r:embed="rId8"/>
          <a:srcRect b="43515"/>
          <a:stretch/>
        </p:blipFill>
        <p:spPr>
          <a:xfrm>
            <a:off x="6096000" y="1167319"/>
            <a:ext cx="5931707" cy="5325557"/>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BBD86E18-CD9B-564E-BAAA-469EB42E5527}"/>
              </a:ext>
            </a:extLst>
          </p:cNvPr>
          <p:cNvPicPr>
            <a:picLocks noChangeAspect="1"/>
          </p:cNvPicPr>
          <p:nvPr/>
        </p:nvPicPr>
        <p:blipFill>
          <a:blip r:embed="rId9"/>
          <a:stretch>
            <a:fillRect/>
          </a:stretch>
        </p:blipFill>
        <p:spPr>
          <a:xfrm>
            <a:off x="1616052" y="4071072"/>
            <a:ext cx="3311793" cy="906057"/>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BD2877C4-0723-6A49-8B2F-DD5CA8ACCDDF}"/>
              </a:ext>
            </a:extLst>
          </p:cNvPr>
          <p:cNvPicPr>
            <a:picLocks noChangeAspect="1"/>
          </p:cNvPicPr>
          <p:nvPr/>
        </p:nvPicPr>
        <p:blipFill>
          <a:blip r:embed="rId10"/>
          <a:stretch>
            <a:fillRect/>
          </a:stretch>
        </p:blipFill>
        <p:spPr>
          <a:xfrm>
            <a:off x="1616052" y="4977130"/>
            <a:ext cx="3311793" cy="1537806"/>
          </a:xfrm>
          <a:prstGeom prst="rect">
            <a:avLst/>
          </a:prstGeom>
        </p:spPr>
      </p:pic>
      <p:sp>
        <p:nvSpPr>
          <p:cNvPr id="16" name="Rounded Rectangle 15">
            <a:extLst>
              <a:ext uri="{FF2B5EF4-FFF2-40B4-BE49-F238E27FC236}">
                <a16:creationId xmlns:a16="http://schemas.microsoft.com/office/drawing/2014/main" id="{A567C1B7-E635-524A-8FD3-C9ABCEC4D8A4}"/>
              </a:ext>
            </a:extLst>
          </p:cNvPr>
          <p:cNvSpPr/>
          <p:nvPr/>
        </p:nvSpPr>
        <p:spPr>
          <a:xfrm>
            <a:off x="2664809" y="5120284"/>
            <a:ext cx="557093" cy="180575"/>
          </a:xfrm>
          <a:prstGeom prst="round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5E06D7F-50BB-E145-9158-2EA530DF99DF}"/>
              </a:ext>
            </a:extLst>
          </p:cNvPr>
          <p:cNvSpPr/>
          <p:nvPr/>
        </p:nvSpPr>
        <p:spPr>
          <a:xfrm flipH="1">
            <a:off x="3453795" y="6060460"/>
            <a:ext cx="1372085" cy="523220"/>
          </a:xfrm>
          <a:prstGeom prst="rect">
            <a:avLst/>
          </a:prstGeom>
          <a:solidFill>
            <a:schemeClr val="bg1"/>
          </a:solidFill>
        </p:spPr>
        <p:txBody>
          <a:bodyPr wrap="square" lIns="91440" tIns="45720" rIns="91440" bIns="45720">
            <a:spAutoFit/>
          </a:bodyPr>
          <a:lstStyle/>
          <a:p>
            <a:pPr algn="ctr"/>
            <a:r>
              <a:rPr lang="en-US" sz="2800" b="0" cap="none" spc="0" dirty="0">
                <a:ln w="0"/>
                <a:solidFill>
                  <a:schemeClr val="bg2"/>
                </a:solidFill>
                <a:effectLst>
                  <a:outerShdw blurRad="38100" dist="19050" dir="2700000" algn="tl" rotWithShape="0">
                    <a:schemeClr val="dk1">
                      <a:alpha val="40000"/>
                    </a:schemeClr>
                  </a:outerShdw>
                </a:effectLst>
              </a:rPr>
              <a:t>URMC</a:t>
            </a:r>
          </a:p>
        </p:txBody>
      </p:sp>
      <p:sp>
        <p:nvSpPr>
          <p:cNvPr id="18" name="Rectangle 17">
            <a:extLst>
              <a:ext uri="{FF2B5EF4-FFF2-40B4-BE49-F238E27FC236}">
                <a16:creationId xmlns:a16="http://schemas.microsoft.com/office/drawing/2014/main" id="{5B5171A0-AE77-1D4B-81E5-DA43CD2DB317}"/>
              </a:ext>
            </a:extLst>
          </p:cNvPr>
          <p:cNvSpPr/>
          <p:nvPr/>
        </p:nvSpPr>
        <p:spPr>
          <a:xfrm>
            <a:off x="10179268" y="5890608"/>
            <a:ext cx="1485224" cy="523220"/>
          </a:xfrm>
          <a:prstGeom prst="rect">
            <a:avLst/>
          </a:prstGeom>
          <a:solidFill>
            <a:schemeClr val="bg1"/>
          </a:solidFill>
        </p:spPr>
        <p:txBody>
          <a:bodyPr wrap="square" lIns="91440" tIns="45720" rIns="91440" bIns="45720">
            <a:spAutoFit/>
          </a:bodyPr>
          <a:lstStyle/>
          <a:p>
            <a:pPr algn="ctr"/>
            <a:r>
              <a:rPr lang="en-US" sz="2800" b="0" cap="none" spc="0" dirty="0">
                <a:ln w="0"/>
                <a:solidFill>
                  <a:schemeClr val="bg2"/>
                </a:solidFill>
                <a:effectLst>
                  <a:outerShdw blurRad="38100" dist="19050" dir="2700000" algn="tl" rotWithShape="0">
                    <a:schemeClr val="dk1">
                      <a:alpha val="40000"/>
                    </a:schemeClr>
                  </a:outerShdw>
                </a:effectLst>
              </a:rPr>
              <a:t>ACOG</a:t>
            </a:r>
          </a:p>
        </p:txBody>
      </p:sp>
    </p:spTree>
    <p:extLst>
      <p:ext uri="{BB962C8B-B14F-4D97-AF65-F5344CB8AC3E}">
        <p14:creationId xmlns:p14="http://schemas.microsoft.com/office/powerpoint/2010/main" val="2038854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4005083-1151-4AA0-B5A5-E5612B2B2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963C5B-C292-4B20-9EC4-89C35372D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75C335-1FC4-CD47-8779-3803C398D426}"/>
              </a:ext>
            </a:extLst>
          </p:cNvPr>
          <p:cNvSpPr>
            <a:spLocks noGrp="1"/>
          </p:cNvSpPr>
          <p:nvPr>
            <p:ph type="title"/>
          </p:nvPr>
        </p:nvSpPr>
        <p:spPr>
          <a:xfrm>
            <a:off x="898262" y="274320"/>
            <a:ext cx="10424162" cy="656217"/>
          </a:xfrm>
        </p:spPr>
        <p:txBody>
          <a:bodyPr anchor="ctr">
            <a:normAutofit/>
          </a:bodyPr>
          <a:lstStyle/>
          <a:p>
            <a:pPr algn="r"/>
            <a:r>
              <a:rPr lang="en-US" sz="2800">
                <a:solidFill>
                  <a:schemeClr val="bg1"/>
                </a:solidFill>
              </a:rPr>
              <a:t>Intraoperative</a:t>
            </a:r>
          </a:p>
        </p:txBody>
      </p:sp>
      <p:pic>
        <p:nvPicPr>
          <p:cNvPr id="9" name="Picture 8" descr="A screenshot of a cell phone&#10;&#10;Description automatically generated">
            <a:extLst>
              <a:ext uri="{FF2B5EF4-FFF2-40B4-BE49-F238E27FC236}">
                <a16:creationId xmlns:a16="http://schemas.microsoft.com/office/drawing/2014/main" id="{2BF074EA-5D03-CC42-9917-E76EAC3A5419}"/>
              </a:ext>
            </a:extLst>
          </p:cNvPr>
          <p:cNvPicPr>
            <a:picLocks noChangeAspect="1"/>
          </p:cNvPicPr>
          <p:nvPr/>
        </p:nvPicPr>
        <p:blipFill rotWithShape="1">
          <a:blip r:embed="rId3"/>
          <a:srcRect t="118" r="2" b="387"/>
          <a:stretch/>
        </p:blipFill>
        <p:spPr>
          <a:xfrm>
            <a:off x="533401" y="1204811"/>
            <a:ext cx="3657599" cy="5598845"/>
          </a:xfrm>
          <a:prstGeom prst="rect">
            <a:avLst/>
          </a:prstGeom>
        </p:spPr>
      </p:pic>
      <p:graphicFrame>
        <p:nvGraphicFramePr>
          <p:cNvPr id="4" name="Content Placeholder 3">
            <a:extLst>
              <a:ext uri="{FF2B5EF4-FFF2-40B4-BE49-F238E27FC236}">
                <a16:creationId xmlns:a16="http://schemas.microsoft.com/office/drawing/2014/main" id="{437CB923-156A-8C4E-80B5-A2D47EAC866A}"/>
              </a:ext>
            </a:extLst>
          </p:cNvPr>
          <p:cNvGraphicFramePr>
            <a:graphicFrameLocks noGrp="1"/>
          </p:cNvGraphicFramePr>
          <p:nvPr>
            <p:ph idx="1"/>
            <p:extLst>
              <p:ext uri="{D42A27DB-BD31-4B8C-83A1-F6EECF244321}">
                <p14:modId xmlns:p14="http://schemas.microsoft.com/office/powerpoint/2010/main" val="1289869250"/>
              </p:ext>
            </p:extLst>
          </p:nvPr>
        </p:nvGraphicFramePr>
        <p:xfrm>
          <a:off x="4724401" y="1844937"/>
          <a:ext cx="6657190" cy="43320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70747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4005083-1151-4AA0-B5A5-E5612B2B2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963C5B-C292-4B20-9EC4-89C35372D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75C335-1FC4-CD47-8779-3803C398D426}"/>
              </a:ext>
            </a:extLst>
          </p:cNvPr>
          <p:cNvSpPr>
            <a:spLocks noGrp="1"/>
          </p:cNvSpPr>
          <p:nvPr>
            <p:ph type="title"/>
          </p:nvPr>
        </p:nvSpPr>
        <p:spPr>
          <a:xfrm>
            <a:off x="898262" y="274320"/>
            <a:ext cx="10424162" cy="656217"/>
          </a:xfrm>
        </p:spPr>
        <p:txBody>
          <a:bodyPr anchor="ctr">
            <a:normAutofit/>
          </a:bodyPr>
          <a:lstStyle/>
          <a:p>
            <a:pPr algn="r"/>
            <a:r>
              <a:rPr lang="en-US" sz="2800">
                <a:solidFill>
                  <a:schemeClr val="bg1"/>
                </a:solidFill>
              </a:rPr>
              <a:t>Intraoperative</a:t>
            </a:r>
          </a:p>
        </p:txBody>
      </p:sp>
      <p:pic>
        <p:nvPicPr>
          <p:cNvPr id="10" name="Picture 9">
            <a:extLst>
              <a:ext uri="{FF2B5EF4-FFF2-40B4-BE49-F238E27FC236}">
                <a16:creationId xmlns:a16="http://schemas.microsoft.com/office/drawing/2014/main" id="{3D57FEC9-E00C-D542-9390-91886B1DFB56}"/>
              </a:ext>
            </a:extLst>
          </p:cNvPr>
          <p:cNvPicPr>
            <a:picLocks noChangeAspect="1"/>
          </p:cNvPicPr>
          <p:nvPr/>
        </p:nvPicPr>
        <p:blipFill>
          <a:blip r:embed="rId3"/>
          <a:stretch>
            <a:fillRect/>
          </a:stretch>
        </p:blipFill>
        <p:spPr>
          <a:xfrm>
            <a:off x="1662136" y="1480252"/>
            <a:ext cx="5034340" cy="2614378"/>
          </a:xfrm>
          <a:prstGeom prst="rect">
            <a:avLst/>
          </a:prstGeom>
          <a:ln>
            <a:solidFill>
              <a:schemeClr val="accent6"/>
            </a:solidFill>
          </a:ln>
        </p:spPr>
      </p:pic>
      <p:pic>
        <p:nvPicPr>
          <p:cNvPr id="11" name="Picture 10" descr="A screenshot of a cell phone&#10;&#10;Description automatically generated">
            <a:extLst>
              <a:ext uri="{FF2B5EF4-FFF2-40B4-BE49-F238E27FC236}">
                <a16:creationId xmlns:a16="http://schemas.microsoft.com/office/drawing/2014/main" id="{82C46107-5047-E342-9B03-BBE2884A7D52}"/>
              </a:ext>
            </a:extLst>
          </p:cNvPr>
          <p:cNvPicPr>
            <a:picLocks noChangeAspect="1"/>
          </p:cNvPicPr>
          <p:nvPr/>
        </p:nvPicPr>
        <p:blipFill>
          <a:blip r:embed="rId4"/>
          <a:stretch>
            <a:fillRect/>
          </a:stretch>
        </p:blipFill>
        <p:spPr>
          <a:xfrm>
            <a:off x="933450" y="4238065"/>
            <a:ext cx="10325100" cy="2476500"/>
          </a:xfrm>
          <a:prstGeom prst="rect">
            <a:avLst/>
          </a:prstGeom>
        </p:spPr>
      </p:pic>
      <p:sp>
        <p:nvSpPr>
          <p:cNvPr id="12" name="TextBox 11">
            <a:extLst>
              <a:ext uri="{FF2B5EF4-FFF2-40B4-BE49-F238E27FC236}">
                <a16:creationId xmlns:a16="http://schemas.microsoft.com/office/drawing/2014/main" id="{9FAB87E3-FA78-9B46-88F7-549ABD1EC2D0}"/>
              </a:ext>
            </a:extLst>
          </p:cNvPr>
          <p:cNvSpPr txBox="1"/>
          <p:nvPr/>
        </p:nvSpPr>
        <p:spPr>
          <a:xfrm>
            <a:off x="7563070" y="2181725"/>
            <a:ext cx="3175341" cy="1200329"/>
          </a:xfrm>
          <a:prstGeom prst="rect">
            <a:avLst/>
          </a:prstGeom>
          <a:solidFill>
            <a:schemeClr val="accent6">
              <a:lumMod val="60000"/>
              <a:lumOff val="40000"/>
            </a:schemeClr>
          </a:solidFill>
          <a:ln>
            <a:solidFill>
              <a:schemeClr val="accent6"/>
            </a:solidFill>
          </a:ln>
        </p:spPr>
        <p:txBody>
          <a:bodyPr wrap="square" rtlCol="0">
            <a:spAutoFit/>
          </a:bodyPr>
          <a:lstStyle/>
          <a:p>
            <a:r>
              <a:rPr lang="en-US" dirty="0"/>
              <a:t>URMC is aggressive, recommend all surgeries &gt;45 mins get pharmacologic prophylaxis</a:t>
            </a:r>
          </a:p>
        </p:txBody>
      </p:sp>
    </p:spTree>
    <p:extLst>
      <p:ext uri="{BB962C8B-B14F-4D97-AF65-F5344CB8AC3E}">
        <p14:creationId xmlns:p14="http://schemas.microsoft.com/office/powerpoint/2010/main" val="50763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443268-C6FD-B448-8DDA-4230F8B0A292}"/>
              </a:ext>
            </a:extLst>
          </p:cNvPr>
          <p:cNvPicPr>
            <a:picLocks noChangeAspect="1"/>
          </p:cNvPicPr>
          <p:nvPr/>
        </p:nvPicPr>
        <p:blipFill rotWithShape="1">
          <a:blip r:embed="rId3"/>
          <a:srcRect l="-1" t="18182" r="-608" b="43030"/>
          <a:stretch/>
        </p:blipFill>
        <p:spPr>
          <a:xfrm>
            <a:off x="2145517" y="321995"/>
            <a:ext cx="7900966" cy="6214009"/>
          </a:xfrm>
          <a:prstGeom prst="rect">
            <a:avLst/>
          </a:prstGeom>
          <a:ln>
            <a:solidFill>
              <a:schemeClr val="accent6"/>
            </a:solidFill>
          </a:ln>
        </p:spPr>
      </p:pic>
    </p:spTree>
    <p:extLst>
      <p:ext uri="{BB962C8B-B14F-4D97-AF65-F5344CB8AC3E}">
        <p14:creationId xmlns:p14="http://schemas.microsoft.com/office/powerpoint/2010/main" val="3103441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38084E-9C0F-497C-9436-2CD6C9BC6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9314D7-79E5-4587-B59D-FA5DDE9F3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33AD8D-5FA6-6244-B413-F2EF7DD8B77D}"/>
              </a:ext>
            </a:extLst>
          </p:cNvPr>
          <p:cNvSpPr>
            <a:spLocks noGrp="1"/>
          </p:cNvSpPr>
          <p:nvPr>
            <p:ph type="title"/>
          </p:nvPr>
        </p:nvSpPr>
        <p:spPr>
          <a:xfrm>
            <a:off x="990600" y="250824"/>
            <a:ext cx="10312400" cy="625476"/>
          </a:xfrm>
        </p:spPr>
        <p:txBody>
          <a:bodyPr anchor="ctr">
            <a:normAutofit/>
          </a:bodyPr>
          <a:lstStyle/>
          <a:p>
            <a:pPr algn="r"/>
            <a:r>
              <a:rPr lang="en-US" sz="2800" dirty="0">
                <a:solidFill>
                  <a:schemeClr val="bg1"/>
                </a:solidFill>
              </a:rPr>
              <a:t>Intraoperative</a:t>
            </a:r>
          </a:p>
        </p:txBody>
      </p:sp>
      <p:pic>
        <p:nvPicPr>
          <p:cNvPr id="4" name="Picture 3">
            <a:extLst>
              <a:ext uri="{FF2B5EF4-FFF2-40B4-BE49-F238E27FC236}">
                <a16:creationId xmlns:a16="http://schemas.microsoft.com/office/drawing/2014/main" id="{17F8DC65-4CC6-F647-B93E-9B5D7A44A4D3}"/>
              </a:ext>
            </a:extLst>
          </p:cNvPr>
          <p:cNvPicPr>
            <a:picLocks noChangeAspect="1"/>
          </p:cNvPicPr>
          <p:nvPr/>
        </p:nvPicPr>
        <p:blipFill>
          <a:blip r:embed="rId3"/>
          <a:stretch>
            <a:fillRect/>
          </a:stretch>
        </p:blipFill>
        <p:spPr>
          <a:xfrm>
            <a:off x="410633" y="2111694"/>
            <a:ext cx="5859072" cy="3295727"/>
          </a:xfrm>
          <a:prstGeom prst="rect">
            <a:avLst/>
          </a:prstGeom>
        </p:spPr>
      </p:pic>
      <p:sp>
        <p:nvSpPr>
          <p:cNvPr id="3" name="Content Placeholder 2">
            <a:extLst>
              <a:ext uri="{FF2B5EF4-FFF2-40B4-BE49-F238E27FC236}">
                <a16:creationId xmlns:a16="http://schemas.microsoft.com/office/drawing/2014/main" id="{F8A3F820-EA6B-6647-B168-9C5DA8F6AF56}"/>
              </a:ext>
            </a:extLst>
          </p:cNvPr>
          <p:cNvSpPr>
            <a:spLocks noGrp="1"/>
          </p:cNvSpPr>
          <p:nvPr>
            <p:ph idx="1"/>
          </p:nvPr>
        </p:nvSpPr>
        <p:spPr>
          <a:xfrm>
            <a:off x="6849978" y="2111694"/>
            <a:ext cx="5103399" cy="3487001"/>
          </a:xfrm>
        </p:spPr>
        <p:txBody>
          <a:bodyPr>
            <a:normAutofit/>
          </a:bodyPr>
          <a:lstStyle/>
          <a:p>
            <a:r>
              <a:rPr lang="en-US" dirty="0"/>
              <a:t>Safety</a:t>
            </a:r>
          </a:p>
          <a:p>
            <a:pPr lvl="1"/>
            <a:r>
              <a:rPr lang="en-US" dirty="0"/>
              <a:t>Site mark</a:t>
            </a:r>
          </a:p>
          <a:p>
            <a:pPr lvl="1"/>
            <a:r>
              <a:rPr lang="en-US" dirty="0"/>
              <a:t>Visualize consents yourself</a:t>
            </a:r>
          </a:p>
          <a:p>
            <a:pPr lvl="1"/>
            <a:r>
              <a:rPr lang="en-US" dirty="0"/>
              <a:t>Review surgical risks again</a:t>
            </a:r>
          </a:p>
          <a:p>
            <a:r>
              <a:rPr lang="en-US" dirty="0"/>
              <a:t>Time out</a:t>
            </a:r>
          </a:p>
          <a:p>
            <a:pPr lvl="1"/>
            <a:r>
              <a:rPr lang="en-US" dirty="0"/>
              <a:t>Leader dependent on hospital requirement</a:t>
            </a:r>
          </a:p>
          <a:p>
            <a:pPr lvl="1"/>
            <a:r>
              <a:rPr lang="en-US" dirty="0"/>
              <a:t>Circulating nurse vs Surgeon</a:t>
            </a:r>
          </a:p>
        </p:txBody>
      </p:sp>
    </p:spTree>
    <p:extLst>
      <p:ext uri="{BB962C8B-B14F-4D97-AF65-F5344CB8AC3E}">
        <p14:creationId xmlns:p14="http://schemas.microsoft.com/office/powerpoint/2010/main" val="855520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461AE552-7A25-405D-93B7-9A1D81D16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6412C0A-EEB8-4BEB-A856-F28EC853D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12192000" cy="34290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A941DEA-5C24-F048-8D8B-6BCF02A732DA}"/>
              </a:ext>
            </a:extLst>
          </p:cNvPr>
          <p:cNvPicPr>
            <a:picLocks noChangeAspect="1"/>
          </p:cNvPicPr>
          <p:nvPr/>
        </p:nvPicPr>
        <p:blipFill rotWithShape="1">
          <a:blip r:embed="rId2"/>
          <a:srcRect t="1503" b="10271"/>
          <a:stretch/>
        </p:blipFill>
        <p:spPr>
          <a:xfrm>
            <a:off x="990600" y="876300"/>
            <a:ext cx="10210800" cy="5067300"/>
          </a:xfrm>
          <a:prstGeom prst="rect">
            <a:avLst/>
          </a:prstGeom>
        </p:spPr>
      </p:pic>
    </p:spTree>
    <p:extLst>
      <p:ext uri="{BB962C8B-B14F-4D97-AF65-F5344CB8AC3E}">
        <p14:creationId xmlns:p14="http://schemas.microsoft.com/office/powerpoint/2010/main" val="95025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A45BB7-743C-4BC2-94A3-33BF97685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6BBFFD-A512-4F47-884D-35894619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FC46DE8A-0701-B844-A36E-10D97317A2FC}"/>
              </a:ext>
            </a:extLst>
          </p:cNvPr>
          <p:cNvSpPr>
            <a:spLocks noGrp="1"/>
          </p:cNvSpPr>
          <p:nvPr>
            <p:ph type="title"/>
          </p:nvPr>
        </p:nvSpPr>
        <p:spPr>
          <a:xfrm>
            <a:off x="649045" y="365124"/>
            <a:ext cx="10552355" cy="1501327"/>
          </a:xfrm>
        </p:spPr>
        <p:txBody>
          <a:bodyPr>
            <a:normAutofit/>
          </a:bodyPr>
          <a:lstStyle/>
          <a:p>
            <a:r>
              <a:rPr lang="en-US">
                <a:solidFill>
                  <a:schemeClr val="bg1"/>
                </a:solidFill>
              </a:rPr>
              <a:t>Perioperative Care</a:t>
            </a:r>
          </a:p>
        </p:txBody>
      </p:sp>
      <p:graphicFrame>
        <p:nvGraphicFramePr>
          <p:cNvPr id="5" name="Content Placeholder 2">
            <a:extLst>
              <a:ext uri="{FF2B5EF4-FFF2-40B4-BE49-F238E27FC236}">
                <a16:creationId xmlns:a16="http://schemas.microsoft.com/office/drawing/2014/main" id="{BF37788F-56CE-4312-BD3C-9FC64C1F3670}"/>
              </a:ext>
            </a:extLst>
          </p:cNvPr>
          <p:cNvGraphicFramePr>
            <a:graphicFrameLocks noGrp="1"/>
          </p:cNvGraphicFramePr>
          <p:nvPr>
            <p:ph idx="1"/>
            <p:extLst>
              <p:ext uri="{D42A27DB-BD31-4B8C-83A1-F6EECF244321}">
                <p14:modId xmlns:p14="http://schemas.microsoft.com/office/powerpoint/2010/main" val="3772077698"/>
              </p:ext>
            </p:extLst>
          </p:nvPr>
        </p:nvGraphicFramePr>
        <p:xfrm>
          <a:off x="990600" y="2726575"/>
          <a:ext cx="10210800" cy="3450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2236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38084E-9C0F-497C-9436-2CD6C9BC6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9314D7-79E5-4587-B59D-FA5DDE9F3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35BEC6-FBC8-7849-9DAE-F573B028D0BB}"/>
              </a:ext>
            </a:extLst>
          </p:cNvPr>
          <p:cNvSpPr>
            <a:spLocks noGrp="1"/>
          </p:cNvSpPr>
          <p:nvPr>
            <p:ph type="title"/>
          </p:nvPr>
        </p:nvSpPr>
        <p:spPr>
          <a:xfrm>
            <a:off x="990600" y="250824"/>
            <a:ext cx="10312400" cy="625476"/>
          </a:xfrm>
        </p:spPr>
        <p:txBody>
          <a:bodyPr anchor="ctr">
            <a:normAutofit/>
          </a:bodyPr>
          <a:lstStyle/>
          <a:p>
            <a:pPr algn="r"/>
            <a:r>
              <a:rPr lang="en-US" sz="2800">
                <a:solidFill>
                  <a:schemeClr val="bg1"/>
                </a:solidFill>
              </a:rPr>
              <a:t>Postoperative</a:t>
            </a:r>
          </a:p>
        </p:txBody>
      </p:sp>
      <p:pic>
        <p:nvPicPr>
          <p:cNvPr id="4" name="Picture 3">
            <a:extLst>
              <a:ext uri="{FF2B5EF4-FFF2-40B4-BE49-F238E27FC236}">
                <a16:creationId xmlns:a16="http://schemas.microsoft.com/office/drawing/2014/main" id="{3E757C38-F6AF-9C44-BBFF-EDD50AC40924}"/>
              </a:ext>
            </a:extLst>
          </p:cNvPr>
          <p:cNvPicPr>
            <a:picLocks noChangeAspect="1"/>
          </p:cNvPicPr>
          <p:nvPr/>
        </p:nvPicPr>
        <p:blipFill rotWithShape="1">
          <a:blip r:embed="rId3"/>
          <a:srcRect l="-2" t="56485" r="-609" b="12000"/>
          <a:stretch/>
        </p:blipFill>
        <p:spPr>
          <a:xfrm>
            <a:off x="2117000" y="1401291"/>
            <a:ext cx="8059599" cy="5152164"/>
          </a:xfrm>
          <a:prstGeom prst="rect">
            <a:avLst/>
          </a:prstGeom>
          <a:ln>
            <a:solidFill>
              <a:schemeClr val="accent6"/>
            </a:solidFill>
          </a:ln>
        </p:spPr>
      </p:pic>
    </p:spTree>
    <p:extLst>
      <p:ext uri="{BB962C8B-B14F-4D97-AF65-F5344CB8AC3E}">
        <p14:creationId xmlns:p14="http://schemas.microsoft.com/office/powerpoint/2010/main" val="2604294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AD31B964-EFBE-40AB-A92C-D2B93D0B8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4238FF78-8637-4874-BB33-692559E58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2478CD-F9D9-0543-81D7-C7631534310E}"/>
              </a:ext>
            </a:extLst>
          </p:cNvPr>
          <p:cNvSpPr>
            <a:spLocks noGrp="1"/>
          </p:cNvSpPr>
          <p:nvPr>
            <p:ph type="title"/>
          </p:nvPr>
        </p:nvSpPr>
        <p:spPr>
          <a:xfrm>
            <a:off x="647700" y="190501"/>
            <a:ext cx="10553700" cy="790402"/>
          </a:xfrm>
        </p:spPr>
        <p:txBody>
          <a:bodyPr anchor="ctr">
            <a:normAutofit/>
          </a:bodyPr>
          <a:lstStyle/>
          <a:p>
            <a:pPr algn="r"/>
            <a:r>
              <a:rPr lang="en-US" sz="2800" dirty="0">
                <a:solidFill>
                  <a:schemeClr val="bg1"/>
                </a:solidFill>
              </a:rPr>
              <a:t>Postoperative</a:t>
            </a:r>
          </a:p>
        </p:txBody>
      </p:sp>
      <p:graphicFrame>
        <p:nvGraphicFramePr>
          <p:cNvPr id="22" name="Content Placeholder 2">
            <a:extLst>
              <a:ext uri="{FF2B5EF4-FFF2-40B4-BE49-F238E27FC236}">
                <a16:creationId xmlns:a16="http://schemas.microsoft.com/office/drawing/2014/main" id="{74A6AD96-0FFE-4433-9460-68AE1C5C5AD1}"/>
              </a:ext>
            </a:extLst>
          </p:cNvPr>
          <p:cNvGraphicFramePr>
            <a:graphicFrameLocks noGrp="1"/>
          </p:cNvGraphicFramePr>
          <p:nvPr>
            <p:ph idx="1"/>
            <p:extLst>
              <p:ext uri="{D42A27DB-BD31-4B8C-83A1-F6EECF244321}">
                <p14:modId xmlns:p14="http://schemas.microsoft.com/office/powerpoint/2010/main" val="2098660362"/>
              </p:ext>
            </p:extLst>
          </p:nvPr>
        </p:nvGraphicFramePr>
        <p:xfrm>
          <a:off x="977438" y="1961804"/>
          <a:ext cx="10210800" cy="3981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6960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FBF4D4-F335-4A48-9808-68CBB98A5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0A6460-D209-41A0-A5A9-3D7CE646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FDB376-9BDF-AB4C-89FF-936C591DCC8D}"/>
              </a:ext>
            </a:extLst>
          </p:cNvPr>
          <p:cNvSpPr>
            <a:spLocks noGrp="1"/>
          </p:cNvSpPr>
          <p:nvPr>
            <p:ph type="title"/>
          </p:nvPr>
        </p:nvSpPr>
        <p:spPr>
          <a:xfrm>
            <a:off x="990600" y="274321"/>
            <a:ext cx="10412506" cy="601980"/>
          </a:xfrm>
        </p:spPr>
        <p:txBody>
          <a:bodyPr anchor="ctr">
            <a:normAutofit/>
          </a:bodyPr>
          <a:lstStyle/>
          <a:p>
            <a:pPr algn="r"/>
            <a:r>
              <a:rPr lang="en-US" sz="2800">
                <a:solidFill>
                  <a:schemeClr val="bg1"/>
                </a:solidFill>
              </a:rPr>
              <a:t>Postoperative</a:t>
            </a:r>
          </a:p>
        </p:txBody>
      </p:sp>
      <p:graphicFrame>
        <p:nvGraphicFramePr>
          <p:cNvPr id="6" name="Diagram 5">
            <a:extLst>
              <a:ext uri="{FF2B5EF4-FFF2-40B4-BE49-F238E27FC236}">
                <a16:creationId xmlns:a16="http://schemas.microsoft.com/office/drawing/2014/main" id="{E7C8BA70-7FCD-594C-9948-C9EEB86FE431}"/>
              </a:ext>
            </a:extLst>
          </p:cNvPr>
          <p:cNvGraphicFramePr/>
          <p:nvPr>
            <p:extLst>
              <p:ext uri="{D42A27DB-BD31-4B8C-83A1-F6EECF244321}">
                <p14:modId xmlns:p14="http://schemas.microsoft.com/office/powerpoint/2010/main" val="4119618194"/>
              </p:ext>
            </p:extLst>
          </p:nvPr>
        </p:nvGraphicFramePr>
        <p:xfrm>
          <a:off x="1989595" y="1632639"/>
          <a:ext cx="8212810" cy="4951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5572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FBF4D4-F335-4A48-9808-68CBB98A5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0A6460-D209-41A0-A5A9-3D7CE646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389289-041D-C344-92DB-71D6BFE47FD0}"/>
              </a:ext>
            </a:extLst>
          </p:cNvPr>
          <p:cNvSpPr>
            <a:spLocks noGrp="1"/>
          </p:cNvSpPr>
          <p:nvPr>
            <p:ph type="title"/>
          </p:nvPr>
        </p:nvSpPr>
        <p:spPr>
          <a:xfrm>
            <a:off x="990600" y="274321"/>
            <a:ext cx="10412506" cy="601980"/>
          </a:xfrm>
        </p:spPr>
        <p:txBody>
          <a:bodyPr anchor="ctr">
            <a:normAutofit/>
          </a:bodyPr>
          <a:lstStyle/>
          <a:p>
            <a:pPr algn="r"/>
            <a:r>
              <a:rPr lang="en-US" sz="2800">
                <a:solidFill>
                  <a:schemeClr val="bg1"/>
                </a:solidFill>
              </a:rPr>
              <a:t>Postoperative</a:t>
            </a:r>
          </a:p>
        </p:txBody>
      </p:sp>
      <p:graphicFrame>
        <p:nvGraphicFramePr>
          <p:cNvPr id="4" name="Content Placeholder 3">
            <a:extLst>
              <a:ext uri="{FF2B5EF4-FFF2-40B4-BE49-F238E27FC236}">
                <a16:creationId xmlns:a16="http://schemas.microsoft.com/office/drawing/2014/main" id="{3F62AF77-9395-9842-8833-8029E2E45332}"/>
              </a:ext>
            </a:extLst>
          </p:cNvPr>
          <p:cNvGraphicFramePr>
            <a:graphicFrameLocks noGrp="1"/>
          </p:cNvGraphicFramePr>
          <p:nvPr>
            <p:ph idx="1"/>
            <p:extLst>
              <p:ext uri="{D42A27DB-BD31-4B8C-83A1-F6EECF244321}">
                <p14:modId xmlns:p14="http://schemas.microsoft.com/office/powerpoint/2010/main" val="501357081"/>
              </p:ext>
            </p:extLst>
          </p:nvPr>
        </p:nvGraphicFramePr>
        <p:xfrm>
          <a:off x="476250" y="1424788"/>
          <a:ext cx="11239500" cy="5206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1086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EF67-BBB9-D249-9ED6-88ADCA0F5324}"/>
              </a:ext>
            </a:extLst>
          </p:cNvPr>
          <p:cNvSpPr>
            <a:spLocks noGrp="1"/>
          </p:cNvSpPr>
          <p:nvPr>
            <p:ph type="title"/>
          </p:nvPr>
        </p:nvSpPr>
        <p:spPr>
          <a:xfrm>
            <a:off x="651164" y="365125"/>
            <a:ext cx="10550236" cy="805950"/>
          </a:xfrm>
        </p:spPr>
        <p:txBody>
          <a:bodyPr/>
          <a:lstStyle/>
          <a:p>
            <a:r>
              <a:rPr lang="en-US" dirty="0"/>
              <a:t>Discharge counseling</a:t>
            </a:r>
          </a:p>
        </p:txBody>
      </p:sp>
      <p:sp>
        <p:nvSpPr>
          <p:cNvPr id="4" name="TextBox 3">
            <a:extLst>
              <a:ext uri="{FF2B5EF4-FFF2-40B4-BE49-F238E27FC236}">
                <a16:creationId xmlns:a16="http://schemas.microsoft.com/office/drawing/2014/main" id="{B7EDC534-F317-E645-9D2F-7581A0952381}"/>
              </a:ext>
            </a:extLst>
          </p:cNvPr>
          <p:cNvSpPr txBox="1"/>
          <p:nvPr/>
        </p:nvSpPr>
        <p:spPr>
          <a:xfrm>
            <a:off x="784787" y="1171075"/>
            <a:ext cx="10282989" cy="6186309"/>
          </a:xfrm>
          <a:prstGeom prst="rect">
            <a:avLst/>
          </a:prstGeom>
          <a:noFill/>
        </p:spPr>
        <p:txBody>
          <a:bodyPr wrap="square" rtlCol="0">
            <a:spAutoFit/>
          </a:bodyPr>
          <a:lstStyle/>
          <a:p>
            <a:pPr marL="285750" indent="-285750">
              <a:buFont typeface="Arial" panose="020B0604020202020204" pitchFamily="34" charset="0"/>
              <a:buChar char="•"/>
            </a:pPr>
            <a:r>
              <a:rPr lang="en-US" sz="2000" dirty="0"/>
              <a:t>Review expectations: should generally feel better every day though may be dependent on how active they are</a:t>
            </a:r>
          </a:p>
          <a:p>
            <a:pPr marL="285750" indent="-285750">
              <a:buFont typeface="Arial" panose="020B0604020202020204" pitchFamily="34" charset="0"/>
              <a:buChar char="•"/>
            </a:pPr>
            <a:r>
              <a:rPr lang="en-US" sz="2000" dirty="0"/>
              <a:t>Call precautions:</a:t>
            </a:r>
          </a:p>
          <a:p>
            <a:pPr marL="742950" lvl="1" indent="-285750">
              <a:buFont typeface="Arial" panose="020B0604020202020204" pitchFamily="34" charset="0"/>
              <a:buChar char="•"/>
            </a:pPr>
            <a:r>
              <a:rPr lang="en-US" sz="2000" dirty="0"/>
              <a:t>Fevers &gt;100.4</a:t>
            </a:r>
          </a:p>
          <a:p>
            <a:pPr marL="742950" lvl="1" indent="-285750">
              <a:buFont typeface="Arial" panose="020B0604020202020204" pitchFamily="34" charset="0"/>
              <a:buChar char="•"/>
            </a:pPr>
            <a:r>
              <a:rPr lang="en-US" sz="2000" dirty="0"/>
              <a:t>Vaginal bleeding (amt variable pending procedure type)</a:t>
            </a:r>
          </a:p>
          <a:p>
            <a:pPr marL="742950" lvl="1" indent="-285750">
              <a:buFont typeface="Arial" panose="020B0604020202020204" pitchFamily="34" charset="0"/>
              <a:buChar char="•"/>
            </a:pPr>
            <a:r>
              <a:rPr lang="en-US" sz="2000" dirty="0"/>
              <a:t>Uncontrolled pain despite using your pain medications</a:t>
            </a:r>
          </a:p>
          <a:p>
            <a:pPr marL="742950" lvl="1" indent="-285750">
              <a:buFont typeface="Arial" panose="020B0604020202020204" pitchFamily="34" charset="0"/>
              <a:buChar char="•"/>
            </a:pPr>
            <a:r>
              <a:rPr lang="en-US" sz="2000" dirty="0"/>
              <a:t>Redness, drainage, bleeding from an incision</a:t>
            </a:r>
          </a:p>
          <a:p>
            <a:pPr marL="742950" lvl="1" indent="-285750">
              <a:buFont typeface="Arial" panose="020B0604020202020204" pitchFamily="34" charset="0"/>
              <a:buChar char="•"/>
            </a:pPr>
            <a:r>
              <a:rPr lang="en-US" sz="2000" dirty="0"/>
              <a:t>Nausea/Vomiting that is worsening</a:t>
            </a:r>
          </a:p>
          <a:p>
            <a:pPr marL="742950" lvl="1" indent="-285750">
              <a:buFont typeface="Arial" panose="020B0604020202020204" pitchFamily="34" charset="0"/>
              <a:buChar char="•"/>
            </a:pPr>
            <a:r>
              <a:rPr lang="en-US" sz="2000" dirty="0"/>
              <a:t>Shortness of breath</a:t>
            </a:r>
          </a:p>
          <a:p>
            <a:pPr marL="742950" lvl="1" indent="-285750">
              <a:buFont typeface="Arial" panose="020B0604020202020204" pitchFamily="34" charset="0"/>
              <a:buChar char="•"/>
            </a:pPr>
            <a:r>
              <a:rPr lang="en-US" sz="2000" dirty="0"/>
              <a:t>Swollen or tender leg</a:t>
            </a:r>
          </a:p>
          <a:p>
            <a:pPr marL="285750" indent="-285750">
              <a:buFont typeface="Arial" panose="020B0604020202020204" pitchFamily="34" charset="0"/>
              <a:buChar char="•"/>
            </a:pPr>
            <a:r>
              <a:rPr lang="en-US" sz="2000" dirty="0"/>
              <a:t>Do NOT use MyChart for any of these concerns, call X number day or night</a:t>
            </a:r>
          </a:p>
          <a:p>
            <a:pPr marL="285750" indent="-285750">
              <a:buFont typeface="Arial" panose="020B0604020202020204" pitchFamily="34" charset="0"/>
              <a:buChar char="•"/>
            </a:pPr>
            <a:r>
              <a:rPr lang="en-US" sz="2000" dirty="0"/>
              <a:t>Activity restrictions</a:t>
            </a:r>
          </a:p>
          <a:p>
            <a:pPr marL="742950" lvl="1" indent="-285750">
              <a:buFont typeface="Arial" panose="020B0604020202020204" pitchFamily="34" charset="0"/>
              <a:buChar char="•"/>
            </a:pPr>
            <a:r>
              <a:rPr lang="en-US" sz="2000" dirty="0"/>
              <a:t>No driving until off narcotics or until pain free enough to hit the brake </a:t>
            </a:r>
          </a:p>
          <a:p>
            <a:pPr marL="742950" lvl="1" indent="-285750">
              <a:buFont typeface="Arial" panose="020B0604020202020204" pitchFamily="34" charset="0"/>
              <a:buChar char="•"/>
            </a:pPr>
            <a:r>
              <a:rPr lang="en-US" sz="2000" dirty="0"/>
              <a:t>No lifting more than X </a:t>
            </a:r>
            <a:r>
              <a:rPr lang="en-US" sz="2000" dirty="0" err="1"/>
              <a:t>lbs</a:t>
            </a:r>
            <a:r>
              <a:rPr lang="en-US" sz="2000" dirty="0"/>
              <a:t> for X weeks</a:t>
            </a:r>
          </a:p>
          <a:p>
            <a:pPr marL="742950" lvl="1" indent="-285750">
              <a:buFont typeface="Arial" panose="020B0604020202020204" pitchFamily="34" charset="0"/>
              <a:buChar char="•"/>
            </a:pPr>
            <a:r>
              <a:rPr lang="en-US" sz="2000" dirty="0"/>
              <a:t>No sex until you feel comfortable vs until seen in the office and given the OK </a:t>
            </a:r>
          </a:p>
          <a:p>
            <a:pPr marL="1200150" lvl="2" indent="-285750">
              <a:buFont typeface="Arial" panose="020B0604020202020204" pitchFamily="34" charset="0"/>
              <a:buChar char="•"/>
            </a:pPr>
            <a:r>
              <a:rPr lang="en-US" sz="2000" dirty="0" err="1"/>
              <a:t>Hyst</a:t>
            </a:r>
            <a:r>
              <a:rPr lang="en-US" sz="2000" dirty="0"/>
              <a:t> patients-</a:t>
            </a:r>
            <a:r>
              <a:rPr lang="en-US" sz="2000" dirty="0" err="1"/>
              <a:t>discusse</a:t>
            </a:r>
            <a:r>
              <a:rPr lang="en-US" sz="2000" dirty="0"/>
              <a:t> that lifting and sex increase risk of vagina opening and guts falling out (sometimes need the shock factor to make them follow the rules)</a:t>
            </a:r>
          </a:p>
          <a:p>
            <a:endParaRPr lang="en-US" sz="2000" dirty="0"/>
          </a:p>
          <a:p>
            <a:endParaRPr lang="en-US" dirty="0"/>
          </a:p>
        </p:txBody>
      </p:sp>
    </p:spTree>
    <p:extLst>
      <p:ext uri="{BB962C8B-B14F-4D97-AF65-F5344CB8AC3E}">
        <p14:creationId xmlns:p14="http://schemas.microsoft.com/office/powerpoint/2010/main" val="3454289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4424-7572-1045-9B48-14B9F58ED6B0}"/>
              </a:ext>
            </a:extLst>
          </p:cNvPr>
          <p:cNvSpPr>
            <a:spLocks noGrp="1"/>
          </p:cNvSpPr>
          <p:nvPr>
            <p:ph type="title"/>
          </p:nvPr>
        </p:nvSpPr>
        <p:spPr/>
        <p:txBody>
          <a:bodyPr/>
          <a:lstStyle/>
          <a:p>
            <a:r>
              <a:rPr lang="en-US" dirty="0"/>
              <a:t>In summary</a:t>
            </a:r>
          </a:p>
        </p:txBody>
      </p:sp>
      <p:sp>
        <p:nvSpPr>
          <p:cNvPr id="3" name="Content Placeholder 2">
            <a:extLst>
              <a:ext uri="{FF2B5EF4-FFF2-40B4-BE49-F238E27FC236}">
                <a16:creationId xmlns:a16="http://schemas.microsoft.com/office/drawing/2014/main" id="{80A15C53-5502-5A4A-8BF1-BFBCA30B361C}"/>
              </a:ext>
            </a:extLst>
          </p:cNvPr>
          <p:cNvSpPr>
            <a:spLocks noGrp="1"/>
          </p:cNvSpPr>
          <p:nvPr>
            <p:ph idx="1"/>
          </p:nvPr>
        </p:nvSpPr>
        <p:spPr/>
        <p:txBody>
          <a:bodyPr/>
          <a:lstStyle/>
          <a:p>
            <a:pPr lvl="1"/>
            <a:r>
              <a:rPr lang="en-US" sz="3200" dirty="0"/>
              <a:t>Perform appropriate preoperative work up and counseling of patients</a:t>
            </a:r>
          </a:p>
          <a:p>
            <a:pPr lvl="1"/>
            <a:r>
              <a:rPr lang="en-US" sz="3200" dirty="0"/>
              <a:t>Know the legal expectations for informed consent and appropriate documentation</a:t>
            </a:r>
          </a:p>
          <a:p>
            <a:pPr lvl="1"/>
            <a:r>
              <a:rPr lang="en-US" sz="3200" dirty="0"/>
              <a:t>Recognize postoperative milestones and educate on potential complications</a:t>
            </a:r>
          </a:p>
          <a:p>
            <a:pPr marL="0" indent="0">
              <a:buNone/>
            </a:pPr>
            <a:endParaRPr lang="en-US" dirty="0"/>
          </a:p>
        </p:txBody>
      </p:sp>
    </p:spTree>
    <p:extLst>
      <p:ext uri="{BB962C8B-B14F-4D97-AF65-F5344CB8AC3E}">
        <p14:creationId xmlns:p14="http://schemas.microsoft.com/office/powerpoint/2010/main" val="2100679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2551120-B6FA-48D4-94D1-88AFAA574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D8E1453-D9F1-467B-BC8C-44A1C243F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E222E66E-61B6-4384-8DA3-80F52DF7C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80BEC4D-7C04-4F8F-956B-99A5A9C08149}"/>
              </a:ext>
            </a:extLst>
          </p:cNvPr>
          <p:cNvPicPr>
            <a:picLocks noChangeAspect="1"/>
          </p:cNvPicPr>
          <p:nvPr/>
        </p:nvPicPr>
        <p:blipFill rotWithShape="1">
          <a:blip r:embed="rId2"/>
          <a:srcRect l="3085" t="20930" r="3084"/>
          <a:stretch/>
        </p:blipFill>
        <p:spPr>
          <a:xfrm>
            <a:off x="20" y="10"/>
            <a:ext cx="12191979" cy="6857990"/>
          </a:xfrm>
          <a:prstGeom prst="rect">
            <a:avLst/>
          </a:prstGeom>
        </p:spPr>
      </p:pic>
      <p:sp>
        <p:nvSpPr>
          <p:cNvPr id="26" name="Rectangle 25">
            <a:extLst>
              <a:ext uri="{FF2B5EF4-FFF2-40B4-BE49-F238E27FC236}">
                <a16:creationId xmlns:a16="http://schemas.microsoft.com/office/drawing/2014/main" id="{3E0A32C1-327A-4393-8585-F94260E55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3900"/>
            <a:ext cx="12192000" cy="232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354052-ACBC-7846-AA7A-0B8F1200B22C}"/>
              </a:ext>
            </a:extLst>
          </p:cNvPr>
          <p:cNvSpPr>
            <a:spLocks noGrp="1"/>
          </p:cNvSpPr>
          <p:nvPr>
            <p:ph type="title"/>
          </p:nvPr>
        </p:nvSpPr>
        <p:spPr>
          <a:xfrm>
            <a:off x="647700" y="4781773"/>
            <a:ext cx="10553699" cy="1161827"/>
          </a:xfrm>
        </p:spPr>
        <p:txBody>
          <a:bodyPr vert="horz" lIns="91440" tIns="45720" rIns="91440" bIns="45720" rtlCol="0" anchor="b">
            <a:normAutofit/>
          </a:bodyPr>
          <a:lstStyle/>
          <a:p>
            <a:r>
              <a:rPr lang="en-US" sz="5400">
                <a:solidFill>
                  <a:schemeClr val="bg1"/>
                </a:solidFill>
              </a:rPr>
              <a:t>Questions/Discussion</a:t>
            </a:r>
          </a:p>
        </p:txBody>
      </p:sp>
    </p:spTree>
    <p:extLst>
      <p:ext uri="{BB962C8B-B14F-4D97-AF65-F5344CB8AC3E}">
        <p14:creationId xmlns:p14="http://schemas.microsoft.com/office/powerpoint/2010/main" val="2461159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61AE552-7A25-405D-93B7-9A1D81D16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6412C0A-EEB8-4BEB-A856-F28EC853D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12192000" cy="34290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E9759DD-573D-3B4A-BB47-FF9D1CEF380D}"/>
              </a:ext>
            </a:extLst>
          </p:cNvPr>
          <p:cNvPicPr>
            <a:picLocks noGrp="1" noChangeAspect="1"/>
          </p:cNvPicPr>
          <p:nvPr>
            <p:ph idx="1"/>
          </p:nvPr>
        </p:nvPicPr>
        <p:blipFill rotWithShape="1">
          <a:blip r:embed="rId3"/>
          <a:srcRect t="1841" b="9933"/>
          <a:stretch/>
        </p:blipFill>
        <p:spPr>
          <a:xfrm>
            <a:off x="990600" y="876300"/>
            <a:ext cx="10210800" cy="5067300"/>
          </a:xfrm>
          <a:prstGeom prst="rect">
            <a:avLst/>
          </a:prstGeom>
        </p:spPr>
      </p:pic>
    </p:spTree>
    <p:extLst>
      <p:ext uri="{BB962C8B-B14F-4D97-AF65-F5344CB8AC3E}">
        <p14:creationId xmlns:p14="http://schemas.microsoft.com/office/powerpoint/2010/main" val="1773735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FBF4D4-F335-4A48-9808-68CBB98A5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0A6460-D209-41A0-A5A9-3D7CE646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204C58-2D54-5643-A37A-06E012997ABA}"/>
              </a:ext>
            </a:extLst>
          </p:cNvPr>
          <p:cNvSpPr>
            <a:spLocks noGrp="1"/>
          </p:cNvSpPr>
          <p:nvPr>
            <p:ph type="title"/>
          </p:nvPr>
        </p:nvSpPr>
        <p:spPr>
          <a:xfrm>
            <a:off x="990600" y="274321"/>
            <a:ext cx="10412506" cy="601980"/>
          </a:xfrm>
        </p:spPr>
        <p:txBody>
          <a:bodyPr anchor="ctr">
            <a:normAutofit/>
          </a:bodyPr>
          <a:lstStyle/>
          <a:p>
            <a:pPr algn="r"/>
            <a:r>
              <a:rPr lang="en-US" sz="2800" dirty="0">
                <a:solidFill>
                  <a:schemeClr val="bg1"/>
                </a:solidFill>
              </a:rPr>
              <a:t>Preoperative Care</a:t>
            </a:r>
          </a:p>
        </p:txBody>
      </p:sp>
      <p:sp>
        <p:nvSpPr>
          <p:cNvPr id="3" name="Content Placeholder 2">
            <a:extLst>
              <a:ext uri="{FF2B5EF4-FFF2-40B4-BE49-F238E27FC236}">
                <a16:creationId xmlns:a16="http://schemas.microsoft.com/office/drawing/2014/main" id="{DA5178B4-1DA2-024D-8520-EA13F88141C1}"/>
              </a:ext>
            </a:extLst>
          </p:cNvPr>
          <p:cNvSpPr>
            <a:spLocks noGrp="1"/>
          </p:cNvSpPr>
          <p:nvPr>
            <p:ph idx="1"/>
          </p:nvPr>
        </p:nvSpPr>
        <p:spPr>
          <a:xfrm>
            <a:off x="647700" y="1651299"/>
            <a:ext cx="10755406" cy="4421393"/>
          </a:xfrm>
        </p:spPr>
        <p:txBody>
          <a:bodyPr>
            <a:normAutofit/>
          </a:bodyPr>
          <a:lstStyle/>
          <a:p>
            <a:pPr lvl="1"/>
            <a:endParaRPr lang="en-US" sz="3200" dirty="0"/>
          </a:p>
          <a:p>
            <a:pPr lvl="1"/>
            <a:endParaRPr lang="en-US" sz="3200" dirty="0"/>
          </a:p>
        </p:txBody>
      </p:sp>
      <p:graphicFrame>
        <p:nvGraphicFramePr>
          <p:cNvPr id="4" name="Diagram 3">
            <a:extLst>
              <a:ext uri="{FF2B5EF4-FFF2-40B4-BE49-F238E27FC236}">
                <a16:creationId xmlns:a16="http://schemas.microsoft.com/office/drawing/2014/main" id="{3AE511E7-465D-B842-95D7-9BFBAA2DFD9C}"/>
              </a:ext>
            </a:extLst>
          </p:cNvPr>
          <p:cNvGraphicFramePr/>
          <p:nvPr>
            <p:extLst>
              <p:ext uri="{D42A27DB-BD31-4B8C-83A1-F6EECF244321}">
                <p14:modId xmlns:p14="http://schemas.microsoft.com/office/powerpoint/2010/main" val="1906959660"/>
              </p:ext>
            </p:extLst>
          </p:nvPr>
        </p:nvGraphicFramePr>
        <p:xfrm>
          <a:off x="647700" y="2841335"/>
          <a:ext cx="5149611" cy="2747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6643F127-2587-9A41-8D34-8191EAA68B36}"/>
              </a:ext>
            </a:extLst>
          </p:cNvPr>
          <p:cNvGraphicFramePr/>
          <p:nvPr>
            <p:extLst>
              <p:ext uri="{D42A27DB-BD31-4B8C-83A1-F6EECF244321}">
                <p14:modId xmlns:p14="http://schemas.microsoft.com/office/powerpoint/2010/main" val="167318604"/>
              </p:ext>
            </p:extLst>
          </p:nvPr>
        </p:nvGraphicFramePr>
        <p:xfrm>
          <a:off x="6096000" y="2841335"/>
          <a:ext cx="5008417" cy="2747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a:extLst>
              <a:ext uri="{FF2B5EF4-FFF2-40B4-BE49-F238E27FC236}">
                <a16:creationId xmlns:a16="http://schemas.microsoft.com/office/drawing/2014/main" id="{4F70429B-862C-7143-9D4A-6FA700C456F3}"/>
              </a:ext>
            </a:extLst>
          </p:cNvPr>
          <p:cNvSpPr txBox="1"/>
          <p:nvPr/>
        </p:nvSpPr>
        <p:spPr>
          <a:xfrm>
            <a:off x="990600" y="1834721"/>
            <a:ext cx="9507715" cy="523220"/>
          </a:xfrm>
          <a:prstGeom prst="rect">
            <a:avLst/>
          </a:prstGeom>
          <a:noFill/>
        </p:spPr>
        <p:txBody>
          <a:bodyPr wrap="square" rtlCol="0">
            <a:spAutoFit/>
          </a:bodyPr>
          <a:lstStyle/>
          <a:p>
            <a:r>
              <a:rPr lang="en-US" sz="2800" b="1" dirty="0">
                <a:solidFill>
                  <a:schemeClr val="accent6"/>
                </a:solidFill>
              </a:rPr>
              <a:t>Perioperative risk assessment begins at the initial visit</a:t>
            </a:r>
            <a:r>
              <a:rPr lang="en-US" sz="2400" b="1" dirty="0"/>
              <a:t>.</a:t>
            </a:r>
          </a:p>
        </p:txBody>
      </p:sp>
    </p:spTree>
    <p:extLst>
      <p:ext uri="{BB962C8B-B14F-4D97-AF65-F5344CB8AC3E}">
        <p14:creationId xmlns:p14="http://schemas.microsoft.com/office/powerpoint/2010/main" val="105712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FBF4D4-F335-4A48-9808-68CBB98A5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0A6460-D209-41A0-A5A9-3D7CE646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D3E8DB-151F-E849-9596-79501B868487}"/>
              </a:ext>
            </a:extLst>
          </p:cNvPr>
          <p:cNvSpPr>
            <a:spLocks noGrp="1"/>
          </p:cNvSpPr>
          <p:nvPr>
            <p:ph type="title"/>
          </p:nvPr>
        </p:nvSpPr>
        <p:spPr>
          <a:xfrm>
            <a:off x="990600" y="274321"/>
            <a:ext cx="10412506" cy="601980"/>
          </a:xfrm>
        </p:spPr>
        <p:txBody>
          <a:bodyPr anchor="ctr">
            <a:normAutofit/>
          </a:bodyPr>
          <a:lstStyle/>
          <a:p>
            <a:pPr algn="r"/>
            <a:r>
              <a:rPr lang="en-US" sz="2800" dirty="0">
                <a:solidFill>
                  <a:schemeClr val="bg1"/>
                </a:solidFill>
              </a:rPr>
              <a:t>Preoperative: Initial Consultation</a:t>
            </a:r>
          </a:p>
        </p:txBody>
      </p:sp>
      <p:graphicFrame>
        <p:nvGraphicFramePr>
          <p:cNvPr id="4" name="Content Placeholder 3">
            <a:extLst>
              <a:ext uri="{FF2B5EF4-FFF2-40B4-BE49-F238E27FC236}">
                <a16:creationId xmlns:a16="http://schemas.microsoft.com/office/drawing/2014/main" id="{4BC706A9-3910-8B45-8937-B601FEC39450}"/>
              </a:ext>
            </a:extLst>
          </p:cNvPr>
          <p:cNvGraphicFramePr>
            <a:graphicFrameLocks noGrp="1"/>
          </p:cNvGraphicFramePr>
          <p:nvPr>
            <p:ph idx="1"/>
            <p:extLst>
              <p:ext uri="{D42A27DB-BD31-4B8C-83A1-F6EECF244321}">
                <p14:modId xmlns:p14="http://schemas.microsoft.com/office/powerpoint/2010/main" val="2687309971"/>
              </p:ext>
            </p:extLst>
          </p:nvPr>
        </p:nvGraphicFramePr>
        <p:xfrm>
          <a:off x="647700" y="1651299"/>
          <a:ext cx="10755406" cy="4421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7291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FBF4D4-F335-4A48-9808-68CBB98A5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0A6460-D209-41A0-A5A9-3D7CE646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94FE7F-06C2-8546-A628-E2895A069887}"/>
              </a:ext>
            </a:extLst>
          </p:cNvPr>
          <p:cNvSpPr>
            <a:spLocks noGrp="1"/>
          </p:cNvSpPr>
          <p:nvPr>
            <p:ph type="title"/>
          </p:nvPr>
        </p:nvSpPr>
        <p:spPr>
          <a:xfrm>
            <a:off x="990600" y="274321"/>
            <a:ext cx="10412506" cy="601980"/>
          </a:xfrm>
        </p:spPr>
        <p:txBody>
          <a:bodyPr anchor="ctr">
            <a:normAutofit/>
          </a:bodyPr>
          <a:lstStyle/>
          <a:p>
            <a:pPr algn="r"/>
            <a:r>
              <a:rPr lang="en-US" sz="2800" dirty="0">
                <a:solidFill>
                  <a:schemeClr val="bg1"/>
                </a:solidFill>
              </a:rPr>
              <a:t>Preoperative: Initial Consultation</a:t>
            </a:r>
          </a:p>
        </p:txBody>
      </p:sp>
      <p:graphicFrame>
        <p:nvGraphicFramePr>
          <p:cNvPr id="4" name="Content Placeholder 3">
            <a:extLst>
              <a:ext uri="{FF2B5EF4-FFF2-40B4-BE49-F238E27FC236}">
                <a16:creationId xmlns:a16="http://schemas.microsoft.com/office/drawing/2014/main" id="{712A262A-C5C2-F64D-BCCA-209F89D99A47}"/>
              </a:ext>
            </a:extLst>
          </p:cNvPr>
          <p:cNvGraphicFramePr>
            <a:graphicFrameLocks noGrp="1"/>
          </p:cNvGraphicFramePr>
          <p:nvPr>
            <p:ph idx="1"/>
            <p:extLst>
              <p:ext uri="{D42A27DB-BD31-4B8C-83A1-F6EECF244321}">
                <p14:modId xmlns:p14="http://schemas.microsoft.com/office/powerpoint/2010/main" val="3908656555"/>
              </p:ext>
            </p:extLst>
          </p:nvPr>
        </p:nvGraphicFramePr>
        <p:xfrm>
          <a:off x="647700" y="1651299"/>
          <a:ext cx="10755406" cy="4421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2809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FBF4D4-F335-4A48-9808-68CBB98A5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769BEAB-1A9D-A341-889C-7994324A759B}"/>
              </a:ext>
            </a:extLst>
          </p:cNvPr>
          <p:cNvPicPr>
            <a:picLocks noChangeAspect="1"/>
          </p:cNvPicPr>
          <p:nvPr/>
        </p:nvPicPr>
        <p:blipFill rotWithShape="1">
          <a:blip r:embed="rId3"/>
          <a:srcRect l="5077" r="2608"/>
          <a:stretch/>
        </p:blipFill>
        <p:spPr>
          <a:xfrm>
            <a:off x="13630" y="1150468"/>
            <a:ext cx="5791200" cy="5707532"/>
          </a:xfrm>
          <a:prstGeom prst="rect">
            <a:avLst/>
          </a:prstGeom>
        </p:spPr>
      </p:pic>
      <p:sp>
        <p:nvSpPr>
          <p:cNvPr id="10" name="Rectangle 9">
            <a:extLst>
              <a:ext uri="{FF2B5EF4-FFF2-40B4-BE49-F238E27FC236}">
                <a16:creationId xmlns:a16="http://schemas.microsoft.com/office/drawing/2014/main" id="{6E0A6460-D209-41A0-A5A9-3D7CE646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C694C0-B714-7E46-AE7D-56E6E5E7A74F}"/>
              </a:ext>
            </a:extLst>
          </p:cNvPr>
          <p:cNvSpPr>
            <a:spLocks noGrp="1"/>
          </p:cNvSpPr>
          <p:nvPr>
            <p:ph type="title"/>
          </p:nvPr>
        </p:nvSpPr>
        <p:spPr>
          <a:xfrm>
            <a:off x="990600" y="274321"/>
            <a:ext cx="10412506" cy="601980"/>
          </a:xfrm>
        </p:spPr>
        <p:txBody>
          <a:bodyPr anchor="ctr">
            <a:normAutofit/>
          </a:bodyPr>
          <a:lstStyle/>
          <a:p>
            <a:pPr algn="r"/>
            <a:r>
              <a:rPr lang="en-US" sz="2800" dirty="0">
                <a:solidFill>
                  <a:schemeClr val="bg1"/>
                </a:solidFill>
              </a:rPr>
              <a:t>Preoperative: Preop visit</a:t>
            </a:r>
          </a:p>
        </p:txBody>
      </p:sp>
      <p:sp>
        <p:nvSpPr>
          <p:cNvPr id="3" name="Content Placeholder 2">
            <a:extLst>
              <a:ext uri="{FF2B5EF4-FFF2-40B4-BE49-F238E27FC236}">
                <a16:creationId xmlns:a16="http://schemas.microsoft.com/office/drawing/2014/main" id="{A6BCC0E2-3DBA-9645-AF06-FAFDBB38E565}"/>
              </a:ext>
            </a:extLst>
          </p:cNvPr>
          <p:cNvSpPr>
            <a:spLocks noGrp="1"/>
          </p:cNvSpPr>
          <p:nvPr>
            <p:ph idx="1"/>
          </p:nvPr>
        </p:nvSpPr>
        <p:spPr>
          <a:xfrm>
            <a:off x="6096000" y="1424788"/>
            <a:ext cx="6082370" cy="5158891"/>
          </a:xfrm>
        </p:spPr>
        <p:txBody>
          <a:bodyPr>
            <a:normAutofit/>
          </a:bodyPr>
          <a:lstStyle/>
          <a:p>
            <a:pPr>
              <a:lnSpc>
                <a:spcPct val="100000"/>
              </a:lnSpc>
              <a:buFont typeface="Wingdings" pitchFamily="2" charset="2"/>
              <a:buChar char="ü"/>
            </a:pPr>
            <a:r>
              <a:rPr lang="en-US" sz="2200" dirty="0"/>
              <a:t>Confirm stability of medical conditions and ability to tolerate procedure</a:t>
            </a:r>
          </a:p>
          <a:p>
            <a:pPr>
              <a:lnSpc>
                <a:spcPct val="100000"/>
              </a:lnSpc>
              <a:buFont typeface="Wingdings" pitchFamily="2" charset="2"/>
              <a:buChar char="ü"/>
            </a:pPr>
            <a:r>
              <a:rPr lang="en-US" sz="2200" dirty="0"/>
              <a:t>Discuss procedure to be performed and obtain informed consent </a:t>
            </a:r>
          </a:p>
          <a:p>
            <a:pPr>
              <a:lnSpc>
                <a:spcPct val="100000"/>
              </a:lnSpc>
              <a:buFont typeface="Wingdings" pitchFamily="2" charset="2"/>
              <a:buChar char="ü"/>
            </a:pPr>
            <a:r>
              <a:rPr lang="en-US" sz="2200" dirty="0"/>
              <a:t>Initiate enhanced recovery protocol</a:t>
            </a:r>
          </a:p>
          <a:p>
            <a:pPr>
              <a:lnSpc>
                <a:spcPct val="100000"/>
              </a:lnSpc>
              <a:buFont typeface="Wingdings" pitchFamily="2" charset="2"/>
              <a:buChar char="ü"/>
            </a:pPr>
            <a:r>
              <a:rPr lang="en-US" sz="2200" dirty="0"/>
              <a:t>Review postoperative expectations</a:t>
            </a:r>
          </a:p>
          <a:p>
            <a:pPr>
              <a:lnSpc>
                <a:spcPct val="100000"/>
              </a:lnSpc>
              <a:buFont typeface="Wingdings" pitchFamily="2" charset="2"/>
              <a:buChar char="ü"/>
            </a:pPr>
            <a:r>
              <a:rPr lang="en-US" sz="2200" dirty="0"/>
              <a:t>Prepare admission documentation</a:t>
            </a:r>
          </a:p>
          <a:p>
            <a:pPr>
              <a:lnSpc>
                <a:spcPct val="100000"/>
              </a:lnSpc>
              <a:buFont typeface="Wingdings" pitchFamily="2" charset="2"/>
              <a:buChar char="ü"/>
            </a:pPr>
            <a:endParaRPr lang="en-US" sz="2200" dirty="0"/>
          </a:p>
          <a:p>
            <a:pPr marL="0" indent="0">
              <a:lnSpc>
                <a:spcPct val="100000"/>
              </a:lnSpc>
              <a:buNone/>
            </a:pPr>
            <a:r>
              <a:rPr lang="en-US" sz="2200" dirty="0"/>
              <a:t>*Billing pearl*</a:t>
            </a:r>
          </a:p>
          <a:p>
            <a:pPr marL="457200" lvl="1" indent="0">
              <a:lnSpc>
                <a:spcPct val="100000"/>
              </a:lnSpc>
              <a:buNone/>
            </a:pPr>
            <a:r>
              <a:rPr lang="en-US" sz="1600" dirty="0"/>
              <a:t>Preop visit is part of global surgical fee (</a:t>
            </a:r>
            <a:r>
              <a:rPr lang="en-US" sz="1600" dirty="0" err="1"/>
              <a:t>ie</a:t>
            </a:r>
            <a:r>
              <a:rPr lang="en-US" sz="1600" dirty="0"/>
              <a:t> non-billable) unless there is another diagnosis separate from perioperative counseling that is managed during this visit</a:t>
            </a:r>
          </a:p>
          <a:p>
            <a:pPr>
              <a:lnSpc>
                <a:spcPct val="100000"/>
              </a:lnSpc>
            </a:pPr>
            <a:endParaRPr lang="en-US" sz="2200" dirty="0"/>
          </a:p>
        </p:txBody>
      </p:sp>
    </p:spTree>
    <p:extLst>
      <p:ext uri="{BB962C8B-B14F-4D97-AF65-F5344CB8AC3E}">
        <p14:creationId xmlns:p14="http://schemas.microsoft.com/office/powerpoint/2010/main" val="367536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1CB3832-1078-44A5-BA91-CDFA7EF4E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B61099-1F75-4C5A-84D5-94BE6256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4D06C3-6BFD-6048-9BDC-694448F7FC06}"/>
              </a:ext>
            </a:extLst>
          </p:cNvPr>
          <p:cNvSpPr>
            <a:spLocks noGrp="1"/>
          </p:cNvSpPr>
          <p:nvPr>
            <p:ph type="title"/>
          </p:nvPr>
        </p:nvSpPr>
        <p:spPr>
          <a:xfrm>
            <a:off x="595745" y="772160"/>
            <a:ext cx="4911437" cy="5171440"/>
          </a:xfrm>
        </p:spPr>
        <p:txBody>
          <a:bodyPr vert="horz" lIns="91440" tIns="45720" rIns="91440" bIns="45720" rtlCol="0" anchor="t">
            <a:normAutofit/>
          </a:bodyPr>
          <a:lstStyle/>
          <a:p>
            <a:r>
              <a:rPr lang="en-US" sz="7200">
                <a:solidFill>
                  <a:schemeClr val="bg1"/>
                </a:solidFill>
              </a:rPr>
              <a:t>Informed Consent</a:t>
            </a:r>
          </a:p>
        </p:txBody>
      </p:sp>
      <p:sp>
        <p:nvSpPr>
          <p:cNvPr id="4" name="Rectangle 3">
            <a:extLst>
              <a:ext uri="{FF2B5EF4-FFF2-40B4-BE49-F238E27FC236}">
                <a16:creationId xmlns:a16="http://schemas.microsoft.com/office/drawing/2014/main" id="{4E7CD2DB-36D0-D949-B846-6EDB37CDAB8E}"/>
              </a:ext>
            </a:extLst>
          </p:cNvPr>
          <p:cNvSpPr/>
          <p:nvPr/>
        </p:nvSpPr>
        <p:spPr>
          <a:xfrm>
            <a:off x="6691745" y="772160"/>
            <a:ext cx="4778895" cy="3186775"/>
          </a:xfrm>
          <a:prstGeom prst="rect">
            <a:avLst/>
          </a:prstGeom>
        </p:spPr>
        <p:txBody>
          <a:bodyPr vert="horz" lIns="91440" tIns="45720" rIns="91440" bIns="45720" rtlCol="0">
            <a:normAutofit/>
          </a:bodyPr>
          <a:lstStyle/>
          <a:p>
            <a:pPr indent="-228600">
              <a:lnSpc>
                <a:spcPct val="110000"/>
              </a:lnSpc>
              <a:spcAft>
                <a:spcPts val="600"/>
              </a:spcAft>
              <a:buFont typeface="Arial" panose="020B0604020202020204" pitchFamily="34" charset="0"/>
              <a:buChar char="•"/>
            </a:pPr>
            <a:r>
              <a:rPr lang="en-US" b="0" i="0" u="none" strike="noStrike" spc="-20">
                <a:effectLst/>
                <a:latin typeface="+mj-lt"/>
              </a:rPr>
              <a:t>“Informed consent is not just the signing of a form. Informed consent is about a thorough process of communication between patient and provider.”</a:t>
            </a:r>
          </a:p>
          <a:p>
            <a:pPr indent="-228600">
              <a:lnSpc>
                <a:spcPct val="110000"/>
              </a:lnSpc>
              <a:spcAft>
                <a:spcPts val="600"/>
              </a:spcAft>
              <a:buFont typeface="Arial" panose="020B0604020202020204" pitchFamily="34" charset="0"/>
              <a:buChar char="•"/>
            </a:pPr>
            <a:r>
              <a:rPr lang="en-US" b="0" i="0" u="none" strike="noStrike" spc="-20">
                <a:effectLst/>
                <a:latin typeface="+mj-lt"/>
              </a:rPr>
              <a:t>Aaron Fink, MD</a:t>
            </a:r>
            <a:br>
              <a:rPr lang="en-US" b="0" i="0" u="none" strike="noStrike" spc="-20">
                <a:effectLst/>
                <a:latin typeface="+mj-lt"/>
              </a:rPr>
            </a:br>
            <a:endParaRPr lang="en-US" b="0" i="0" u="none" strike="noStrike" spc="-20">
              <a:effectLst/>
              <a:latin typeface="+mj-lt"/>
            </a:endParaRPr>
          </a:p>
        </p:txBody>
      </p:sp>
      <p:pic>
        <p:nvPicPr>
          <p:cNvPr id="8" name="Picture 7">
            <a:extLst>
              <a:ext uri="{FF2B5EF4-FFF2-40B4-BE49-F238E27FC236}">
                <a16:creationId xmlns:a16="http://schemas.microsoft.com/office/drawing/2014/main" id="{C980175F-512D-7E4C-AE7A-24527C5D43AF}"/>
              </a:ext>
            </a:extLst>
          </p:cNvPr>
          <p:cNvPicPr>
            <a:picLocks noChangeAspect="1"/>
          </p:cNvPicPr>
          <p:nvPr/>
        </p:nvPicPr>
        <p:blipFill>
          <a:blip r:embed="rId3"/>
          <a:stretch>
            <a:fillRect/>
          </a:stretch>
        </p:blipFill>
        <p:spPr>
          <a:xfrm>
            <a:off x="1292642" y="2965683"/>
            <a:ext cx="3050147" cy="3227670"/>
          </a:xfrm>
          <a:prstGeom prst="rect">
            <a:avLst/>
          </a:prstGeom>
        </p:spPr>
      </p:pic>
      <p:pic>
        <p:nvPicPr>
          <p:cNvPr id="7" name="Picture 6" descr="A screen shot of a computer&#10;&#10;Description automatically generated">
            <a:extLst>
              <a:ext uri="{FF2B5EF4-FFF2-40B4-BE49-F238E27FC236}">
                <a16:creationId xmlns:a16="http://schemas.microsoft.com/office/drawing/2014/main" id="{FC431059-4FCF-DF44-A110-21C785C902F7}"/>
              </a:ext>
            </a:extLst>
          </p:cNvPr>
          <p:cNvPicPr>
            <a:picLocks noChangeAspect="1"/>
          </p:cNvPicPr>
          <p:nvPr/>
        </p:nvPicPr>
        <p:blipFill>
          <a:blip r:embed="rId4"/>
          <a:stretch>
            <a:fillRect/>
          </a:stretch>
        </p:blipFill>
        <p:spPr>
          <a:xfrm>
            <a:off x="7246838" y="2824643"/>
            <a:ext cx="3794323" cy="3509750"/>
          </a:xfrm>
          <a:prstGeom prst="rect">
            <a:avLst/>
          </a:prstGeom>
        </p:spPr>
      </p:pic>
      <p:sp>
        <p:nvSpPr>
          <p:cNvPr id="3" name="Rectangle 2">
            <a:extLst>
              <a:ext uri="{FF2B5EF4-FFF2-40B4-BE49-F238E27FC236}">
                <a16:creationId xmlns:a16="http://schemas.microsoft.com/office/drawing/2014/main" id="{64EF3BAE-516D-0542-8E63-D1D9D7B2D283}"/>
              </a:ext>
            </a:extLst>
          </p:cNvPr>
          <p:cNvSpPr/>
          <p:nvPr/>
        </p:nvSpPr>
        <p:spPr>
          <a:xfrm>
            <a:off x="725396" y="6334393"/>
            <a:ext cx="5423470" cy="338554"/>
          </a:xfrm>
          <a:prstGeom prst="rect">
            <a:avLst/>
          </a:prstGeom>
        </p:spPr>
        <p:txBody>
          <a:bodyPr wrap="square">
            <a:spAutoFit/>
          </a:bodyPr>
          <a:lstStyle/>
          <a:p>
            <a:pPr>
              <a:spcAft>
                <a:spcPts val="600"/>
              </a:spcAft>
            </a:pPr>
            <a:r>
              <a:rPr lang="en-US" sz="1600" dirty="0">
                <a:hlinkClick r:id="rId5"/>
              </a:rPr>
              <a:t>LINK: MLMIC NY Informed Consent Guidelines</a:t>
            </a:r>
            <a:endParaRPr lang="en-US" sz="1600" dirty="0"/>
          </a:p>
        </p:txBody>
      </p:sp>
    </p:spTree>
    <p:extLst>
      <p:ext uri="{BB962C8B-B14F-4D97-AF65-F5344CB8AC3E}">
        <p14:creationId xmlns:p14="http://schemas.microsoft.com/office/powerpoint/2010/main" val="3821754378"/>
      </p:ext>
    </p:extLst>
  </p:cSld>
  <p:clrMapOvr>
    <a:masterClrMapping/>
  </p:clrMapOvr>
</p:sld>
</file>

<file path=ppt/theme/theme1.xml><?xml version="1.0" encoding="utf-8"?>
<a:theme xmlns:a="http://schemas.openxmlformats.org/drawingml/2006/main" name="ColorBlockVTI">
  <a:themeElements>
    <a:clrScheme name="AnalogousFromDarkSeedLeftStep">
      <a:dk1>
        <a:srgbClr val="000000"/>
      </a:dk1>
      <a:lt1>
        <a:srgbClr val="FFFFFF"/>
      </a:lt1>
      <a:dk2>
        <a:srgbClr val="412429"/>
      </a:dk2>
      <a:lt2>
        <a:srgbClr val="E2E6E8"/>
      </a:lt2>
      <a:accent1>
        <a:srgbClr val="E77129"/>
      </a:accent1>
      <a:accent2>
        <a:srgbClr val="D5171F"/>
      </a:accent2>
      <a:accent3>
        <a:srgbClr val="E7297F"/>
      </a:accent3>
      <a:accent4>
        <a:srgbClr val="D517BD"/>
      </a:accent4>
      <a:accent5>
        <a:srgbClr val="B029E7"/>
      </a:accent5>
      <a:accent6>
        <a:srgbClr val="6433DA"/>
      </a:accent6>
      <a:hlink>
        <a:srgbClr val="B349C2"/>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3059</TotalTime>
  <Words>3123</Words>
  <Application>Microsoft Macintosh PowerPoint</Application>
  <PresentationFormat>Widescreen</PresentationFormat>
  <Paragraphs>430</Paragraphs>
  <Slides>36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Avenir Next LT Pro</vt:lpstr>
      <vt:lpstr>Avenir Next LT Pro Light</vt:lpstr>
      <vt:lpstr>Calibri</vt:lpstr>
      <vt:lpstr>Helvetica</vt:lpstr>
      <vt:lpstr>Wingdings</vt:lpstr>
      <vt:lpstr>ColorBlockVTI</vt:lpstr>
      <vt:lpstr>Perioperative Management of the Gynecologic Surgery Patient</vt:lpstr>
      <vt:lpstr>Objectives</vt:lpstr>
      <vt:lpstr>Perioperative Care</vt:lpstr>
      <vt:lpstr>PowerPoint Presentation</vt:lpstr>
      <vt:lpstr>Preoperative Care</vt:lpstr>
      <vt:lpstr>Preoperative: Initial Consultation</vt:lpstr>
      <vt:lpstr>Preoperative: Initial Consultation</vt:lpstr>
      <vt:lpstr>Preoperative: Preop visit</vt:lpstr>
      <vt:lpstr>Informed Consent</vt:lpstr>
      <vt:lpstr>Informed consent</vt:lpstr>
      <vt:lpstr>Preoperative: Preop visit</vt:lpstr>
      <vt:lpstr>Preoperative: Preop visit</vt:lpstr>
      <vt:lpstr>PowerPoint Presentation</vt:lpstr>
      <vt:lpstr>Cardiovascular medications</vt:lpstr>
      <vt:lpstr>Diabetic medications</vt:lpstr>
      <vt:lpstr>Endocrine medications</vt:lpstr>
      <vt:lpstr>Hematologic medications</vt:lpstr>
      <vt:lpstr>Hematologic meds</vt:lpstr>
      <vt:lpstr>Herbal medications</vt:lpstr>
      <vt:lpstr>Day of Surgery/  Intraoperative</vt:lpstr>
      <vt:lpstr>DOS &amp; Intraoperative</vt:lpstr>
      <vt:lpstr>Intraoperative</vt:lpstr>
      <vt:lpstr>Intraoperative</vt:lpstr>
      <vt:lpstr>Intraoperative</vt:lpstr>
      <vt:lpstr>Intraoperative</vt:lpstr>
      <vt:lpstr>Intraoperative</vt:lpstr>
      <vt:lpstr>PowerPoint Presentation</vt:lpstr>
      <vt:lpstr>Intraoperative</vt:lpstr>
      <vt:lpstr>PowerPoint Presentation</vt:lpstr>
      <vt:lpstr>Postoperative</vt:lpstr>
      <vt:lpstr>Postoperative</vt:lpstr>
      <vt:lpstr>Postoperative</vt:lpstr>
      <vt:lpstr>Postoperative</vt:lpstr>
      <vt:lpstr>Discharge counseling</vt:lpstr>
      <vt:lpstr>In summary</vt:lpstr>
      <vt:lpstr>Questions/Discussion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Perioperative Management of the Gynecologic Surgery Patient</dc:title>
  <dc:creator>Ashley Gubbels</dc:creator>
  <cp:lastModifiedBy>Ashley Gubbels</cp:lastModifiedBy>
  <cp:revision>4</cp:revision>
  <dcterms:created xsi:type="dcterms:W3CDTF">2020-08-20T10:43:57Z</dcterms:created>
  <dcterms:modified xsi:type="dcterms:W3CDTF">2020-08-22T13:43:01Z</dcterms:modified>
</cp:coreProperties>
</file>