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73" r:id="rId14"/>
    <p:sldId id="278" r:id="rId15"/>
    <p:sldId id="277" r:id="rId16"/>
    <p:sldId id="276" r:id="rId17"/>
    <p:sldId id="268" r:id="rId18"/>
    <p:sldId id="279" r:id="rId19"/>
    <p:sldId id="269" r:id="rId20"/>
    <p:sldId id="270" r:id="rId21"/>
    <p:sldId id="271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BC"/>
    <a:srgbClr val="AC7256"/>
    <a:srgbClr val="D6345F"/>
    <a:srgbClr val="F0F083"/>
    <a:srgbClr val="EDE2F2"/>
    <a:srgbClr val="E8A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5"/>
    <p:restoredTop sz="85533"/>
  </p:normalViewPr>
  <p:slideViewPr>
    <p:cSldViewPr snapToGrid="0" snapToObjects="1">
      <p:cViewPr>
        <p:scale>
          <a:sx n="100" d="100"/>
          <a:sy n="100" d="100"/>
        </p:scale>
        <p:origin x="9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255FD-BF7D-4313-B000-C73CABBBB55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8DD931-6784-4C64-99CB-A1E989A44C25}">
      <dgm:prSet/>
      <dgm:spPr/>
      <dgm:t>
        <a:bodyPr/>
        <a:lstStyle/>
        <a:p>
          <a:r>
            <a:rPr lang="en-GB" dirty="0"/>
            <a:t>Position of patient</a:t>
          </a:r>
          <a:endParaRPr lang="en-US" dirty="0"/>
        </a:p>
      </dgm:t>
    </dgm:pt>
    <dgm:pt modelId="{8E5ED39A-7AC1-4A99-88F5-DF3780277715}" type="parTrans" cxnId="{52668204-8971-4153-8CFC-7DB0F9F8DE89}">
      <dgm:prSet/>
      <dgm:spPr/>
      <dgm:t>
        <a:bodyPr/>
        <a:lstStyle/>
        <a:p>
          <a:endParaRPr lang="en-US"/>
        </a:p>
      </dgm:t>
    </dgm:pt>
    <dgm:pt modelId="{64B925BE-8814-4AD6-AA5C-96780EE65532}" type="sibTrans" cxnId="{52668204-8971-4153-8CFC-7DB0F9F8DE89}">
      <dgm:prSet/>
      <dgm:spPr/>
      <dgm:t>
        <a:bodyPr/>
        <a:lstStyle/>
        <a:p>
          <a:endParaRPr lang="en-US"/>
        </a:p>
      </dgm:t>
    </dgm:pt>
    <dgm:pt modelId="{68114D1A-15B0-4AA4-9E69-1D5EC9DF6B32}">
      <dgm:prSet/>
      <dgm:spPr/>
      <dgm:t>
        <a:bodyPr/>
        <a:lstStyle/>
        <a:p>
          <a:r>
            <a:rPr lang="en-GB" dirty="0"/>
            <a:t>Primary port closed entry</a:t>
          </a:r>
          <a:endParaRPr lang="en-US" dirty="0"/>
        </a:p>
      </dgm:t>
    </dgm:pt>
    <dgm:pt modelId="{D6F3370E-F5E9-4773-810B-A7BA0E5AF6CE}" type="parTrans" cxnId="{8FC88842-3155-49A7-82FF-47BFC97D8255}">
      <dgm:prSet/>
      <dgm:spPr/>
      <dgm:t>
        <a:bodyPr/>
        <a:lstStyle/>
        <a:p>
          <a:endParaRPr lang="en-US"/>
        </a:p>
      </dgm:t>
    </dgm:pt>
    <dgm:pt modelId="{F84F5D4C-1033-4C5D-9A0B-7A009CC54374}" type="sibTrans" cxnId="{8FC88842-3155-49A7-82FF-47BFC97D8255}">
      <dgm:prSet/>
      <dgm:spPr/>
      <dgm:t>
        <a:bodyPr/>
        <a:lstStyle/>
        <a:p>
          <a:endParaRPr lang="en-US"/>
        </a:p>
      </dgm:t>
    </dgm:pt>
    <dgm:pt modelId="{DB7B28C3-6491-4FA6-80B1-B42B0F4210F3}">
      <dgm:prSet/>
      <dgm:spPr/>
      <dgm:t>
        <a:bodyPr/>
        <a:lstStyle/>
        <a:p>
          <a:r>
            <a:rPr lang="en-GB"/>
            <a:t>Secondary port entry</a:t>
          </a:r>
          <a:endParaRPr lang="en-US"/>
        </a:p>
      </dgm:t>
    </dgm:pt>
    <dgm:pt modelId="{938D061E-D3E7-40AF-944A-04AAFAC2C8A9}" type="parTrans" cxnId="{7871558D-B6D5-48D6-BCDE-00220560877E}">
      <dgm:prSet/>
      <dgm:spPr/>
      <dgm:t>
        <a:bodyPr/>
        <a:lstStyle/>
        <a:p>
          <a:endParaRPr lang="en-US"/>
        </a:p>
      </dgm:t>
    </dgm:pt>
    <dgm:pt modelId="{30B1AE5A-C2D2-4BCF-A7B1-B5633C3981F0}" type="sibTrans" cxnId="{7871558D-B6D5-48D6-BCDE-00220560877E}">
      <dgm:prSet/>
      <dgm:spPr/>
      <dgm:t>
        <a:bodyPr/>
        <a:lstStyle/>
        <a:p>
          <a:endParaRPr lang="en-US"/>
        </a:p>
      </dgm:t>
    </dgm:pt>
    <dgm:pt modelId="{B0916153-C362-4DE6-984D-5B9DE033697A}">
      <dgm:prSet/>
      <dgm:spPr/>
      <dgm:t>
        <a:bodyPr/>
        <a:lstStyle/>
        <a:p>
          <a:r>
            <a:rPr lang="en-GB"/>
            <a:t>Primary port alternatives</a:t>
          </a:r>
          <a:endParaRPr lang="en-US"/>
        </a:p>
      </dgm:t>
    </dgm:pt>
    <dgm:pt modelId="{011D19E3-0680-4904-9B92-3EDD1869A7FF}" type="parTrans" cxnId="{14D6EABC-3052-441D-9FAA-B6DA151B425F}">
      <dgm:prSet/>
      <dgm:spPr/>
      <dgm:t>
        <a:bodyPr/>
        <a:lstStyle/>
        <a:p>
          <a:endParaRPr lang="en-US"/>
        </a:p>
      </dgm:t>
    </dgm:pt>
    <dgm:pt modelId="{EF4E5C5E-2650-453E-99A9-30C5D3EA65EA}" type="sibTrans" cxnId="{14D6EABC-3052-441D-9FAA-B6DA151B425F}">
      <dgm:prSet/>
      <dgm:spPr/>
      <dgm:t>
        <a:bodyPr/>
        <a:lstStyle/>
        <a:p>
          <a:endParaRPr lang="en-US"/>
        </a:p>
      </dgm:t>
    </dgm:pt>
    <dgm:pt modelId="{7B6AF680-21D4-4C94-86BD-45299A1BF467}">
      <dgm:prSet/>
      <dgm:spPr/>
      <dgm:t>
        <a:bodyPr/>
        <a:lstStyle/>
        <a:p>
          <a:r>
            <a:rPr lang="en-GB"/>
            <a:t>Exit techniques</a:t>
          </a:r>
          <a:endParaRPr lang="en-US"/>
        </a:p>
      </dgm:t>
    </dgm:pt>
    <dgm:pt modelId="{49BC9BA1-F35F-45EF-8AE0-91DF85C3CCD3}" type="parTrans" cxnId="{C6E2A116-ACE2-4558-B9BA-1CA529E1E234}">
      <dgm:prSet/>
      <dgm:spPr/>
      <dgm:t>
        <a:bodyPr/>
        <a:lstStyle/>
        <a:p>
          <a:endParaRPr lang="en-US"/>
        </a:p>
      </dgm:t>
    </dgm:pt>
    <dgm:pt modelId="{5710E5BA-9D37-404D-8C05-99D53BEC607A}" type="sibTrans" cxnId="{C6E2A116-ACE2-4558-B9BA-1CA529E1E234}">
      <dgm:prSet/>
      <dgm:spPr/>
      <dgm:t>
        <a:bodyPr/>
        <a:lstStyle/>
        <a:p>
          <a:endParaRPr lang="en-US"/>
        </a:p>
      </dgm:t>
    </dgm:pt>
    <dgm:pt modelId="{496AFA08-2F50-0545-9E5D-CE2A5F35F002}" type="pres">
      <dgm:prSet presAssocID="{14D255FD-BF7D-4313-B000-C73CABBBB55B}" presName="diagram" presStyleCnt="0">
        <dgm:presLayoutVars>
          <dgm:dir/>
          <dgm:resizeHandles val="exact"/>
        </dgm:presLayoutVars>
      </dgm:prSet>
      <dgm:spPr/>
    </dgm:pt>
    <dgm:pt modelId="{4EA1139D-1921-2641-BE2E-EEF1115F7430}" type="pres">
      <dgm:prSet presAssocID="{218DD931-6784-4C64-99CB-A1E989A44C25}" presName="node" presStyleLbl="node1" presStyleIdx="0" presStyleCnt="5">
        <dgm:presLayoutVars>
          <dgm:bulletEnabled val="1"/>
        </dgm:presLayoutVars>
      </dgm:prSet>
      <dgm:spPr/>
    </dgm:pt>
    <dgm:pt modelId="{2357C992-0BB9-5F4B-9A9B-F6007DF062B3}" type="pres">
      <dgm:prSet presAssocID="{64B925BE-8814-4AD6-AA5C-96780EE65532}" presName="sibTrans" presStyleCnt="0"/>
      <dgm:spPr/>
    </dgm:pt>
    <dgm:pt modelId="{EA8D5942-EE2D-824E-8453-4E372D6B70FD}" type="pres">
      <dgm:prSet presAssocID="{68114D1A-15B0-4AA4-9E69-1D5EC9DF6B32}" presName="node" presStyleLbl="node1" presStyleIdx="1" presStyleCnt="5">
        <dgm:presLayoutVars>
          <dgm:bulletEnabled val="1"/>
        </dgm:presLayoutVars>
      </dgm:prSet>
      <dgm:spPr/>
    </dgm:pt>
    <dgm:pt modelId="{77BA8F6A-1B40-9748-A6F1-16EAFC773FC6}" type="pres">
      <dgm:prSet presAssocID="{F84F5D4C-1033-4C5D-9A0B-7A009CC54374}" presName="sibTrans" presStyleCnt="0"/>
      <dgm:spPr/>
    </dgm:pt>
    <dgm:pt modelId="{08738949-0D54-C943-9B72-EC20BE497F41}" type="pres">
      <dgm:prSet presAssocID="{DB7B28C3-6491-4FA6-80B1-B42B0F4210F3}" presName="node" presStyleLbl="node1" presStyleIdx="2" presStyleCnt="5">
        <dgm:presLayoutVars>
          <dgm:bulletEnabled val="1"/>
        </dgm:presLayoutVars>
      </dgm:prSet>
      <dgm:spPr/>
    </dgm:pt>
    <dgm:pt modelId="{1723AD88-5B24-A244-B35F-78E27771892C}" type="pres">
      <dgm:prSet presAssocID="{30B1AE5A-C2D2-4BCF-A7B1-B5633C3981F0}" presName="sibTrans" presStyleCnt="0"/>
      <dgm:spPr/>
    </dgm:pt>
    <dgm:pt modelId="{41B1A5F5-2CD0-4C4D-95A5-186B3F2DC01B}" type="pres">
      <dgm:prSet presAssocID="{B0916153-C362-4DE6-984D-5B9DE033697A}" presName="node" presStyleLbl="node1" presStyleIdx="3" presStyleCnt="5">
        <dgm:presLayoutVars>
          <dgm:bulletEnabled val="1"/>
        </dgm:presLayoutVars>
      </dgm:prSet>
      <dgm:spPr/>
    </dgm:pt>
    <dgm:pt modelId="{C8B7C92A-EC9C-B84A-8FB8-3A1916B54F11}" type="pres">
      <dgm:prSet presAssocID="{EF4E5C5E-2650-453E-99A9-30C5D3EA65EA}" presName="sibTrans" presStyleCnt="0"/>
      <dgm:spPr/>
    </dgm:pt>
    <dgm:pt modelId="{ACEFD4A5-516A-2046-AD6F-33005D2F60D4}" type="pres">
      <dgm:prSet presAssocID="{7B6AF680-21D4-4C94-86BD-45299A1BF467}" presName="node" presStyleLbl="node1" presStyleIdx="4" presStyleCnt="5">
        <dgm:presLayoutVars>
          <dgm:bulletEnabled val="1"/>
        </dgm:presLayoutVars>
      </dgm:prSet>
      <dgm:spPr/>
    </dgm:pt>
  </dgm:ptLst>
  <dgm:cxnLst>
    <dgm:cxn modelId="{52668204-8971-4153-8CFC-7DB0F9F8DE89}" srcId="{14D255FD-BF7D-4313-B000-C73CABBBB55B}" destId="{218DD931-6784-4C64-99CB-A1E989A44C25}" srcOrd="0" destOrd="0" parTransId="{8E5ED39A-7AC1-4A99-88F5-DF3780277715}" sibTransId="{64B925BE-8814-4AD6-AA5C-96780EE65532}"/>
    <dgm:cxn modelId="{C6E2A116-ACE2-4558-B9BA-1CA529E1E234}" srcId="{14D255FD-BF7D-4313-B000-C73CABBBB55B}" destId="{7B6AF680-21D4-4C94-86BD-45299A1BF467}" srcOrd="4" destOrd="0" parTransId="{49BC9BA1-F35F-45EF-8AE0-91DF85C3CCD3}" sibTransId="{5710E5BA-9D37-404D-8C05-99D53BEC607A}"/>
    <dgm:cxn modelId="{8D237B20-8980-434E-A85A-02C003B0A7D9}" type="presOf" srcId="{B0916153-C362-4DE6-984D-5B9DE033697A}" destId="{41B1A5F5-2CD0-4C4D-95A5-186B3F2DC01B}" srcOrd="0" destOrd="0" presId="urn:microsoft.com/office/officeart/2005/8/layout/default"/>
    <dgm:cxn modelId="{F2F83429-0D15-BC4E-BC50-9C032FACBE91}" type="presOf" srcId="{7B6AF680-21D4-4C94-86BD-45299A1BF467}" destId="{ACEFD4A5-516A-2046-AD6F-33005D2F60D4}" srcOrd="0" destOrd="0" presId="urn:microsoft.com/office/officeart/2005/8/layout/default"/>
    <dgm:cxn modelId="{48C71136-8ED4-2845-974A-8389C5367FE3}" type="presOf" srcId="{DB7B28C3-6491-4FA6-80B1-B42B0F4210F3}" destId="{08738949-0D54-C943-9B72-EC20BE497F41}" srcOrd="0" destOrd="0" presId="urn:microsoft.com/office/officeart/2005/8/layout/default"/>
    <dgm:cxn modelId="{8FC88842-3155-49A7-82FF-47BFC97D8255}" srcId="{14D255FD-BF7D-4313-B000-C73CABBBB55B}" destId="{68114D1A-15B0-4AA4-9E69-1D5EC9DF6B32}" srcOrd="1" destOrd="0" parTransId="{D6F3370E-F5E9-4773-810B-A7BA0E5AF6CE}" sibTransId="{F84F5D4C-1033-4C5D-9A0B-7A009CC54374}"/>
    <dgm:cxn modelId="{18DB1A71-F4D0-8B46-9A7F-E9F9FF2DCCC3}" type="presOf" srcId="{68114D1A-15B0-4AA4-9E69-1D5EC9DF6B32}" destId="{EA8D5942-EE2D-824E-8453-4E372D6B70FD}" srcOrd="0" destOrd="0" presId="urn:microsoft.com/office/officeart/2005/8/layout/default"/>
    <dgm:cxn modelId="{7871558D-B6D5-48D6-BCDE-00220560877E}" srcId="{14D255FD-BF7D-4313-B000-C73CABBBB55B}" destId="{DB7B28C3-6491-4FA6-80B1-B42B0F4210F3}" srcOrd="2" destOrd="0" parTransId="{938D061E-D3E7-40AF-944A-04AAFAC2C8A9}" sibTransId="{30B1AE5A-C2D2-4BCF-A7B1-B5633C3981F0}"/>
    <dgm:cxn modelId="{14D6EABC-3052-441D-9FAA-B6DA151B425F}" srcId="{14D255FD-BF7D-4313-B000-C73CABBBB55B}" destId="{B0916153-C362-4DE6-984D-5B9DE033697A}" srcOrd="3" destOrd="0" parTransId="{011D19E3-0680-4904-9B92-3EDD1869A7FF}" sibTransId="{EF4E5C5E-2650-453E-99A9-30C5D3EA65EA}"/>
    <dgm:cxn modelId="{9E346EE7-950D-7945-A857-88E0034B3AB0}" type="presOf" srcId="{14D255FD-BF7D-4313-B000-C73CABBBB55B}" destId="{496AFA08-2F50-0545-9E5D-CE2A5F35F002}" srcOrd="0" destOrd="0" presId="urn:microsoft.com/office/officeart/2005/8/layout/default"/>
    <dgm:cxn modelId="{F7A0B5F7-63D1-CC40-B05C-2E87428E836D}" type="presOf" srcId="{218DD931-6784-4C64-99CB-A1E989A44C25}" destId="{4EA1139D-1921-2641-BE2E-EEF1115F7430}" srcOrd="0" destOrd="0" presId="urn:microsoft.com/office/officeart/2005/8/layout/default"/>
    <dgm:cxn modelId="{0674A52E-32D3-9844-872B-9D0EE62BE255}" type="presParOf" srcId="{496AFA08-2F50-0545-9E5D-CE2A5F35F002}" destId="{4EA1139D-1921-2641-BE2E-EEF1115F7430}" srcOrd="0" destOrd="0" presId="urn:microsoft.com/office/officeart/2005/8/layout/default"/>
    <dgm:cxn modelId="{5196A026-2C59-1349-AB0D-8AD2665061D9}" type="presParOf" srcId="{496AFA08-2F50-0545-9E5D-CE2A5F35F002}" destId="{2357C992-0BB9-5F4B-9A9B-F6007DF062B3}" srcOrd="1" destOrd="0" presId="urn:microsoft.com/office/officeart/2005/8/layout/default"/>
    <dgm:cxn modelId="{C0812A08-3AE4-964A-9852-82A46394586B}" type="presParOf" srcId="{496AFA08-2F50-0545-9E5D-CE2A5F35F002}" destId="{EA8D5942-EE2D-824E-8453-4E372D6B70FD}" srcOrd="2" destOrd="0" presId="urn:microsoft.com/office/officeart/2005/8/layout/default"/>
    <dgm:cxn modelId="{75FF2E38-66AE-C647-983C-DB4864896678}" type="presParOf" srcId="{496AFA08-2F50-0545-9E5D-CE2A5F35F002}" destId="{77BA8F6A-1B40-9748-A6F1-16EAFC773FC6}" srcOrd="3" destOrd="0" presId="urn:microsoft.com/office/officeart/2005/8/layout/default"/>
    <dgm:cxn modelId="{267D0CC4-BF1E-4E46-98F3-2198C263B8D8}" type="presParOf" srcId="{496AFA08-2F50-0545-9E5D-CE2A5F35F002}" destId="{08738949-0D54-C943-9B72-EC20BE497F41}" srcOrd="4" destOrd="0" presId="urn:microsoft.com/office/officeart/2005/8/layout/default"/>
    <dgm:cxn modelId="{2C01BA7A-5DE2-9F4C-B96F-373A8A475F3C}" type="presParOf" srcId="{496AFA08-2F50-0545-9E5D-CE2A5F35F002}" destId="{1723AD88-5B24-A244-B35F-78E27771892C}" srcOrd="5" destOrd="0" presId="urn:microsoft.com/office/officeart/2005/8/layout/default"/>
    <dgm:cxn modelId="{D5D7DDC5-EF6D-E241-82F8-70C7946B5243}" type="presParOf" srcId="{496AFA08-2F50-0545-9E5D-CE2A5F35F002}" destId="{41B1A5F5-2CD0-4C4D-95A5-186B3F2DC01B}" srcOrd="6" destOrd="0" presId="urn:microsoft.com/office/officeart/2005/8/layout/default"/>
    <dgm:cxn modelId="{251D046A-5D0D-EA40-B4FE-259F87C7B2E5}" type="presParOf" srcId="{496AFA08-2F50-0545-9E5D-CE2A5F35F002}" destId="{C8B7C92A-EC9C-B84A-8FB8-3A1916B54F11}" srcOrd="7" destOrd="0" presId="urn:microsoft.com/office/officeart/2005/8/layout/default"/>
    <dgm:cxn modelId="{AE119A19-E3BE-7945-9BC3-73651E262445}" type="presParOf" srcId="{496AFA08-2F50-0545-9E5D-CE2A5F35F002}" destId="{ACEFD4A5-516A-2046-AD6F-33005D2F60D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1139D-1921-2641-BE2E-EEF1115F7430}">
      <dsp:nvSpPr>
        <dsp:cNvPr id="0" name=""/>
        <dsp:cNvSpPr/>
      </dsp:nvSpPr>
      <dsp:spPr>
        <a:xfrm>
          <a:off x="990972" y="1242"/>
          <a:ext cx="2827501" cy="16965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Position of patient</a:t>
          </a:r>
          <a:endParaRPr lang="en-US" sz="3700" kern="1200" dirty="0"/>
        </a:p>
      </dsp:txBody>
      <dsp:txXfrm>
        <a:off x="990972" y="1242"/>
        <a:ext cx="2827501" cy="1696501"/>
      </dsp:txXfrm>
    </dsp:sp>
    <dsp:sp modelId="{EA8D5942-EE2D-824E-8453-4E372D6B70FD}">
      <dsp:nvSpPr>
        <dsp:cNvPr id="0" name=""/>
        <dsp:cNvSpPr/>
      </dsp:nvSpPr>
      <dsp:spPr>
        <a:xfrm>
          <a:off x="4101224" y="1242"/>
          <a:ext cx="2827501" cy="1696501"/>
        </a:xfrm>
        <a:prstGeom prst="rect">
          <a:avLst/>
        </a:prstGeom>
        <a:solidFill>
          <a:schemeClr val="accent2">
            <a:hueOff val="-152927"/>
            <a:satOff val="8134"/>
            <a:lumOff val="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Primary port closed entry</a:t>
          </a:r>
          <a:endParaRPr lang="en-US" sz="3700" kern="1200" dirty="0"/>
        </a:p>
      </dsp:txBody>
      <dsp:txXfrm>
        <a:off x="4101224" y="1242"/>
        <a:ext cx="2827501" cy="1696501"/>
      </dsp:txXfrm>
    </dsp:sp>
    <dsp:sp modelId="{08738949-0D54-C943-9B72-EC20BE497F41}">
      <dsp:nvSpPr>
        <dsp:cNvPr id="0" name=""/>
        <dsp:cNvSpPr/>
      </dsp:nvSpPr>
      <dsp:spPr>
        <a:xfrm>
          <a:off x="7211476" y="1242"/>
          <a:ext cx="2827501" cy="1696501"/>
        </a:xfrm>
        <a:prstGeom prst="rect">
          <a:avLst/>
        </a:prstGeom>
        <a:solidFill>
          <a:schemeClr val="accent2">
            <a:hueOff val="-305854"/>
            <a:satOff val="16268"/>
            <a:lumOff val="470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Secondary port entry</a:t>
          </a:r>
          <a:endParaRPr lang="en-US" sz="3700" kern="1200"/>
        </a:p>
      </dsp:txBody>
      <dsp:txXfrm>
        <a:off x="7211476" y="1242"/>
        <a:ext cx="2827501" cy="1696501"/>
      </dsp:txXfrm>
    </dsp:sp>
    <dsp:sp modelId="{41B1A5F5-2CD0-4C4D-95A5-186B3F2DC01B}">
      <dsp:nvSpPr>
        <dsp:cNvPr id="0" name=""/>
        <dsp:cNvSpPr/>
      </dsp:nvSpPr>
      <dsp:spPr>
        <a:xfrm>
          <a:off x="2546098" y="1980494"/>
          <a:ext cx="2827501" cy="1696501"/>
        </a:xfrm>
        <a:prstGeom prst="rect">
          <a:avLst/>
        </a:prstGeom>
        <a:solidFill>
          <a:schemeClr val="accent2">
            <a:hueOff val="-458782"/>
            <a:satOff val="24401"/>
            <a:lumOff val="705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Primary port alternatives</a:t>
          </a:r>
          <a:endParaRPr lang="en-US" sz="3700" kern="1200"/>
        </a:p>
      </dsp:txBody>
      <dsp:txXfrm>
        <a:off x="2546098" y="1980494"/>
        <a:ext cx="2827501" cy="1696501"/>
      </dsp:txXfrm>
    </dsp:sp>
    <dsp:sp modelId="{ACEFD4A5-516A-2046-AD6F-33005D2F60D4}">
      <dsp:nvSpPr>
        <dsp:cNvPr id="0" name=""/>
        <dsp:cNvSpPr/>
      </dsp:nvSpPr>
      <dsp:spPr>
        <a:xfrm>
          <a:off x="5656350" y="1980494"/>
          <a:ext cx="2827501" cy="1696501"/>
        </a:xfrm>
        <a:prstGeom prst="rect">
          <a:avLst/>
        </a:prstGeom>
        <a:solidFill>
          <a:schemeClr val="accent2">
            <a:hueOff val="-611709"/>
            <a:satOff val="32535"/>
            <a:lumOff val="9411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/>
            <a:t>Exit techniques</a:t>
          </a:r>
          <a:endParaRPr lang="en-US" sz="3700" kern="1200"/>
        </a:p>
      </dsp:txBody>
      <dsp:txXfrm>
        <a:off x="5656350" y="1980494"/>
        <a:ext cx="2827501" cy="1696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C806F-69D0-364D-9ED3-E3E909C5C860}" type="datetimeFigureOut">
              <a:rPr lang="en-US" smtClean="0"/>
              <a:t>7/5/20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DBB05-A073-3343-A5A2-AE40CCF3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43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DBB05-A073-3343-A5A2-AE40CCF39A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1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DBB05-A073-3343-A5A2-AE40CCF39A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3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29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3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1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7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7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8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4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2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1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0CEE82F9-B30C-9C44-B931-949DA625C476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8706B31-F91F-CD4F-996E-5951C18F7F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909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8JvwYZKqu_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www.youtube.com/watch?v=RZWmfYxVYHM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nfEpigastr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3" r="9091" b="101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850" y="4788631"/>
            <a:ext cx="10993549" cy="89524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Laparoscopic 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F3850-5356-2C4C-8F1A-015AA46C5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445" y="4788631"/>
            <a:ext cx="4396705" cy="10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08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port-closed entry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E9758B-E361-4084-8D9F-729FA6C4A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E0AA3-CFF3-4F45-B71E-C9FB1A31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519416"/>
            <a:ext cx="4962525" cy="33324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An intra-abdominal pressure of 20-25 mmHg should be achieved before inserting the primary trocar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distension pressure should be reduced to 10–15 mmHg once the insertion of the trocars is complete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primary trocar should be inserted at 90 degrees to the skin initially then decreased to 45-60 degrees depending on body habitus, through the incision at the base of the umbilicus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Once the laparoscope has been introduced look straight down and rotated 360 degrees below entry site to check for any evidence of injury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port-closed entry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6065792" cy="4360981"/>
          </a:xfrm>
        </p:spPr>
        <p:txBody>
          <a:bodyPr/>
          <a:lstStyle/>
          <a:p>
            <a:pPr marL="228600" lvl="1">
              <a:spcBef>
                <a:spcPts val="1000"/>
              </a:spcBef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Closed entry can still cause bowel injury, especially if adhesions are present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Other injuries 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Vascular injury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Retroperitoneal haemorrhage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Bladder injury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Injury to over inflated stomach</a:t>
            </a:r>
          </a:p>
          <a:p>
            <a:pPr marL="228600" lvl="1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altLang="en-US" dirty="0">
              <a:latin typeface="Tahoma" charset="0"/>
            </a:endParaRPr>
          </a:p>
          <a:p>
            <a:endParaRPr lang="en-US" dirty="0"/>
          </a:p>
        </p:txBody>
      </p:sp>
      <p:pic>
        <p:nvPicPr>
          <p:cNvPr id="4" name="Picture 2" descr="primary por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35" y="2420848"/>
            <a:ext cx="2999874" cy="373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41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92512" y="783716"/>
            <a:ext cx="10515600" cy="92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port –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769" y="2078183"/>
            <a:ext cx="10966038" cy="442812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Consider alternatives to closed umbilical entry when: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Risk of umbilical adhesions  - previous (midline) laparotomy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Very slim or morbidly obese women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Failed saline test or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Veress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insertion x2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Unsatisfactory Veress insufflation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Alternatives include: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Open entry – variations of Hasson technique 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Palmer’s point closed entry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Epigastric (Guan’s point)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i="1" dirty="0">
                <a:latin typeface="Arial" charset="0"/>
                <a:ea typeface="Arial" charset="0"/>
                <a:cs typeface="Arial" charset="0"/>
              </a:rPr>
              <a:t>RUQ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i="1" dirty="0">
                <a:latin typeface="Arial" charset="0"/>
                <a:ea typeface="Arial" charset="0"/>
                <a:cs typeface="Arial" charset="0"/>
              </a:rPr>
              <a:t>Perforation of uterine fundus</a:t>
            </a:r>
          </a:p>
          <a:p>
            <a:pPr lvl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altLang="en-US" i="1" dirty="0">
                <a:latin typeface="Arial" charset="0"/>
                <a:ea typeface="Arial" charset="0"/>
                <a:cs typeface="Arial" charset="0"/>
              </a:rPr>
              <a:t>Posterior </a:t>
            </a:r>
            <a:r>
              <a:rPr lang="en-GB" altLang="en-US" i="1" dirty="0" err="1">
                <a:latin typeface="Arial" charset="0"/>
                <a:ea typeface="Arial" charset="0"/>
                <a:cs typeface="Arial" charset="0"/>
              </a:rPr>
              <a:t>cul</a:t>
            </a:r>
            <a:r>
              <a:rPr lang="en-GB" altLang="en-US" i="1" dirty="0">
                <a:latin typeface="Arial" charset="0"/>
                <a:ea typeface="Arial" charset="0"/>
                <a:cs typeface="Arial" charset="0"/>
              </a:rPr>
              <a:t> de sac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D91ED-5B74-9C44-8B58-B996AEECA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476" y="1942440"/>
            <a:ext cx="2552700" cy="238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A2CF7-7BBD-2848-A34B-ECCDFBF0D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2" r="9064"/>
          <a:stretch/>
        </p:blipFill>
        <p:spPr>
          <a:xfrm>
            <a:off x="7956966" y="4568096"/>
            <a:ext cx="2728210" cy="2171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187610-639C-2B40-8E90-FEE6976BE4CD}"/>
              </a:ext>
            </a:extLst>
          </p:cNvPr>
          <p:cNvSpPr txBox="1"/>
          <p:nvPr/>
        </p:nvSpPr>
        <p:spPr>
          <a:xfrm>
            <a:off x="4548554" y="5673970"/>
            <a:ext cx="1910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infrequent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9655863-CD54-4B4C-9370-2A293208B12D}"/>
              </a:ext>
            </a:extLst>
          </p:cNvPr>
          <p:cNvSpPr/>
          <p:nvPr/>
        </p:nvSpPr>
        <p:spPr>
          <a:xfrm>
            <a:off x="3868615" y="5416062"/>
            <a:ext cx="433754" cy="832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3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680" y="999201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port – Palmer’s point/LUQ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5377455" cy="367830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Palmer’s point is the preferred alternative trocar insertion site, except in cases of previous surgery in this area or splenomegaly</a:t>
            </a:r>
          </a:p>
          <a:p>
            <a:pPr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Disadvantages</a:t>
            </a:r>
          </a:p>
          <a:p>
            <a:pPr lvl="1"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Limited use as camera port (far from anatomy, limited visualization of right side of abdomen)</a:t>
            </a:r>
          </a:p>
          <a:p>
            <a:pPr lvl="1"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May be limited use as insufflation site (may become blocked in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Trendelenberg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May not even be used after entry</a:t>
            </a:r>
          </a:p>
          <a:p>
            <a:pPr lvl="1"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Not cosmetic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79BDE4-C7D3-9A4E-ACCC-6569346E837E}"/>
              </a:ext>
            </a:extLst>
          </p:cNvPr>
          <p:cNvGrpSpPr/>
          <p:nvPr/>
        </p:nvGrpSpPr>
        <p:grpSpPr>
          <a:xfrm>
            <a:off x="6233355" y="2013001"/>
            <a:ext cx="5614977" cy="4220859"/>
            <a:chOff x="5908471" y="2197561"/>
            <a:chExt cx="6120063" cy="43638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FE3639-0C13-E840-9CA6-34613A60985E}"/>
                </a:ext>
              </a:extLst>
            </p:cNvPr>
            <p:cNvGrpSpPr/>
            <p:nvPr/>
          </p:nvGrpSpPr>
          <p:grpSpPr>
            <a:xfrm>
              <a:off x="5908471" y="2197561"/>
              <a:ext cx="6120063" cy="4363866"/>
              <a:chOff x="5902683" y="2180496"/>
              <a:chExt cx="6120063" cy="436386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B17431-BFF8-D94D-A265-E8FD7E45D6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8627" t="7661" r="4021" b="28662"/>
              <a:stretch/>
            </p:blipFill>
            <p:spPr>
              <a:xfrm>
                <a:off x="5902683" y="2180496"/>
                <a:ext cx="6120063" cy="4363866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DC4AE7-B604-864D-9273-91FFBCE7283B}"/>
                  </a:ext>
                </a:extLst>
              </p:cNvPr>
              <p:cNvSpPr/>
              <p:nvPr/>
            </p:nvSpPr>
            <p:spPr>
              <a:xfrm>
                <a:off x="5902683" y="2310063"/>
                <a:ext cx="1111155" cy="210170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E74234-C16A-2B48-9381-72278B436CDF}"/>
                </a:ext>
              </a:extLst>
            </p:cNvPr>
            <p:cNvSpPr txBox="1"/>
            <p:nvPr/>
          </p:nvSpPr>
          <p:spPr>
            <a:xfrm>
              <a:off x="7381184" y="5632623"/>
              <a:ext cx="209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65273D-8136-014E-B5F0-6D0BF7976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0790" y="4940870"/>
              <a:ext cx="705853" cy="11341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454175-7953-F241-8A7B-E77A9C39D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4588" y="3127238"/>
              <a:ext cx="250798" cy="569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5318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A780-ECE0-5847-AF0D-86AAF0EE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7" y="763943"/>
            <a:ext cx="11029616" cy="1013800"/>
          </a:xfrm>
        </p:spPr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 – Palmer’s point/LUQ (optical)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41208F-8647-7B48-AEFF-993845A4B186}"/>
              </a:ext>
            </a:extLst>
          </p:cNvPr>
          <p:cNvGrpSpPr/>
          <p:nvPr/>
        </p:nvGrpSpPr>
        <p:grpSpPr>
          <a:xfrm>
            <a:off x="889306" y="2693496"/>
            <a:ext cx="5227317" cy="2448549"/>
            <a:chOff x="438744" y="3801979"/>
            <a:chExt cx="5227317" cy="24485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4F4B2F-B186-FC4D-9DBB-D8FBF34A9949}"/>
                </a:ext>
              </a:extLst>
            </p:cNvPr>
            <p:cNvSpPr/>
            <p:nvPr/>
          </p:nvSpPr>
          <p:spPr>
            <a:xfrm>
              <a:off x="438744" y="6067196"/>
              <a:ext cx="3106559" cy="128336"/>
            </a:xfrm>
            <a:prstGeom prst="rect">
              <a:avLst/>
            </a:prstGeom>
            <a:solidFill>
              <a:srgbClr val="E8A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D4DFB7-4042-9C45-A21C-FE603CB2A21A}"/>
                </a:ext>
              </a:extLst>
            </p:cNvPr>
            <p:cNvSpPr/>
            <p:nvPr/>
          </p:nvSpPr>
          <p:spPr>
            <a:xfrm>
              <a:off x="438744" y="5874697"/>
              <a:ext cx="3106559" cy="1361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38BA82-0709-6949-A50F-62FD7507D1D3}"/>
                </a:ext>
              </a:extLst>
            </p:cNvPr>
            <p:cNvSpPr/>
            <p:nvPr/>
          </p:nvSpPr>
          <p:spPr>
            <a:xfrm>
              <a:off x="438746" y="5243254"/>
              <a:ext cx="3106559" cy="185717"/>
            </a:xfrm>
            <a:prstGeom prst="rect">
              <a:avLst/>
            </a:prstGeom>
            <a:solidFill>
              <a:srgbClr val="D634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F9923-D1F0-3140-8D9D-657EFEBCE9A7}"/>
                </a:ext>
              </a:extLst>
            </p:cNvPr>
            <p:cNvSpPr/>
            <p:nvPr/>
          </p:nvSpPr>
          <p:spPr>
            <a:xfrm>
              <a:off x="438744" y="5468426"/>
              <a:ext cx="3106559" cy="164197"/>
            </a:xfrm>
            <a:prstGeom prst="rect">
              <a:avLst/>
            </a:prstGeom>
            <a:solidFill>
              <a:srgbClr val="D634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F9A5B9-4A51-C341-B6C1-4279AE14DD0D}"/>
                </a:ext>
              </a:extLst>
            </p:cNvPr>
            <p:cNvSpPr/>
            <p:nvPr/>
          </p:nvSpPr>
          <p:spPr>
            <a:xfrm>
              <a:off x="438746" y="5107907"/>
              <a:ext cx="3106559" cy="1353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217128-49C5-254F-A5E6-967205BA2472}"/>
                </a:ext>
              </a:extLst>
            </p:cNvPr>
            <p:cNvSpPr/>
            <p:nvPr/>
          </p:nvSpPr>
          <p:spPr>
            <a:xfrm>
              <a:off x="438746" y="4147434"/>
              <a:ext cx="3106559" cy="994611"/>
            </a:xfrm>
            <a:prstGeom prst="rect">
              <a:avLst/>
            </a:prstGeom>
            <a:solidFill>
              <a:srgbClr val="F0F0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CCC4E8-C6EC-C546-9644-9A4B8E55B3B9}"/>
                </a:ext>
              </a:extLst>
            </p:cNvPr>
            <p:cNvSpPr/>
            <p:nvPr/>
          </p:nvSpPr>
          <p:spPr>
            <a:xfrm>
              <a:off x="438746" y="3801979"/>
              <a:ext cx="3106559" cy="345455"/>
            </a:xfrm>
            <a:prstGeom prst="rect">
              <a:avLst/>
            </a:prstGeom>
            <a:solidFill>
              <a:srgbClr val="AC7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D649A5-8EF9-EE43-97B7-CF0DC6FB9A3F}"/>
                </a:ext>
              </a:extLst>
            </p:cNvPr>
            <p:cNvSpPr txBox="1"/>
            <p:nvPr/>
          </p:nvSpPr>
          <p:spPr>
            <a:xfrm>
              <a:off x="3721768" y="3801979"/>
              <a:ext cx="1187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Skin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9BC548-7EE8-4B4E-80F7-8A7D85996B48}"/>
                </a:ext>
              </a:extLst>
            </p:cNvPr>
            <p:cNvSpPr txBox="1"/>
            <p:nvPr/>
          </p:nvSpPr>
          <p:spPr>
            <a:xfrm>
              <a:off x="3721768" y="4331368"/>
              <a:ext cx="1315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SubQ</a:t>
              </a:r>
              <a:endParaRPr lang="en-US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85D9D0-B2B1-8949-9A8A-5BD417FFF49D}"/>
                </a:ext>
              </a:extLst>
            </p:cNvPr>
            <p:cNvSpPr txBox="1"/>
            <p:nvPr/>
          </p:nvSpPr>
          <p:spPr>
            <a:xfrm>
              <a:off x="3633536" y="5021691"/>
              <a:ext cx="2032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Anterior Rectus Sheath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ACEB1E-1E4B-7547-9D27-4C4132534064}"/>
                </a:ext>
              </a:extLst>
            </p:cNvPr>
            <p:cNvSpPr txBox="1"/>
            <p:nvPr/>
          </p:nvSpPr>
          <p:spPr>
            <a:xfrm>
              <a:off x="3607516" y="5358062"/>
              <a:ext cx="1540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Obliques and 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D5087B-FBBC-AC4D-B0E7-9C3A2EB346D1}"/>
                </a:ext>
              </a:extLst>
            </p:cNvPr>
            <p:cNvSpPr txBox="1"/>
            <p:nvPr/>
          </p:nvSpPr>
          <p:spPr>
            <a:xfrm>
              <a:off x="3607515" y="5942751"/>
              <a:ext cx="1540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Peritoneum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0F9918-3382-BD4C-AFD4-9E1D4F897E6E}"/>
                </a:ext>
              </a:extLst>
            </p:cNvPr>
            <p:cNvSpPr/>
            <p:nvPr/>
          </p:nvSpPr>
          <p:spPr>
            <a:xfrm>
              <a:off x="438744" y="5683277"/>
              <a:ext cx="3106559" cy="144149"/>
            </a:xfrm>
            <a:prstGeom prst="rect">
              <a:avLst/>
            </a:prstGeom>
            <a:solidFill>
              <a:srgbClr val="D634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C5DBC8-158E-924C-A5BE-A8FBACEB1CB6}"/>
                </a:ext>
              </a:extLst>
            </p:cNvPr>
            <p:cNvSpPr txBox="1"/>
            <p:nvPr/>
          </p:nvSpPr>
          <p:spPr>
            <a:xfrm>
              <a:off x="3620119" y="5691644"/>
              <a:ext cx="2032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Posterior Rectus Sheath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C078CD6-B597-6142-93BD-7FBFA6508C08}"/>
              </a:ext>
            </a:extLst>
          </p:cNvPr>
          <p:cNvSpPr/>
          <p:nvPr/>
        </p:nvSpPr>
        <p:spPr>
          <a:xfrm>
            <a:off x="4172330" y="5817832"/>
            <a:ext cx="2993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Video: Layers at Palmers Point</a:t>
            </a:r>
            <a:endParaRPr lang="en-US" dirty="0"/>
          </a:p>
        </p:txBody>
      </p:sp>
      <p:pic>
        <p:nvPicPr>
          <p:cNvPr id="41" name="Picture 40" descr="A picture containing indoor, cup, sitting, food&#10;&#10;Description automatically generated">
            <a:extLst>
              <a:ext uri="{FF2B5EF4-FFF2-40B4-BE49-F238E27FC236}">
                <a16:creationId xmlns:a16="http://schemas.microsoft.com/office/drawing/2014/main" id="{44A51641-8F02-2F47-BDCD-0D107BF92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4" y="2305234"/>
            <a:ext cx="5158074" cy="30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5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C425-8F56-1348-A436-3871FE71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 – GUAN’s POINT/Epigastric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B9753-FA5B-2440-90DA-1B27AC599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6649243" cy="4318000"/>
          </a:xfrm>
        </p:spPr>
        <p:txBody>
          <a:bodyPr/>
          <a:lstStyle/>
          <a:p>
            <a:r>
              <a:rPr lang="en-US" dirty="0"/>
              <a:t>Useful in same population you would use Palmer’s point</a:t>
            </a:r>
          </a:p>
          <a:p>
            <a:r>
              <a:rPr lang="en-US" dirty="0"/>
              <a:t>Less risk to stomach or liver, similar risk of vascular injury as umbilical</a:t>
            </a:r>
          </a:p>
          <a:p>
            <a:r>
              <a:rPr lang="en-US" dirty="0"/>
              <a:t>Located midway between xiphoid and umbilicus, 1-2cm left or right of midline</a:t>
            </a:r>
          </a:p>
          <a:p>
            <a:pPr lvl="1"/>
            <a:r>
              <a:rPr lang="en-US" dirty="0"/>
              <a:t>Can be moved higher if uterus is larger</a:t>
            </a:r>
          </a:p>
          <a:p>
            <a:pPr lvl="1"/>
            <a:r>
              <a:rPr lang="en-US" dirty="0"/>
              <a:t>May be used as camera port for entire procedure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clothing, indoor, shirt, cat&#10;&#10;Description automatically generated">
            <a:extLst>
              <a:ext uri="{FF2B5EF4-FFF2-40B4-BE49-F238E27FC236}">
                <a16:creationId xmlns:a16="http://schemas.microsoft.com/office/drawing/2014/main" id="{36E5FE9C-57B4-F542-A8DB-F7914603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435" y="2180496"/>
            <a:ext cx="40259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2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220D-61EC-6C44-830F-F245D9F9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 – Open Entry/Hasson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79061-D8BE-0C4F-AB75-02DF25096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3816612"/>
            <a:ext cx="5422390" cy="2646795"/>
          </a:xfrm>
        </p:spPr>
        <p:txBody>
          <a:bodyPr/>
          <a:lstStyle/>
          <a:p>
            <a:r>
              <a:rPr lang="en-US" dirty="0"/>
              <a:t>Typically performed in a periumbilical location</a:t>
            </a:r>
          </a:p>
          <a:p>
            <a:r>
              <a:rPr lang="en-US" dirty="0"/>
              <a:t>May take longer than closed entry</a:t>
            </a:r>
          </a:p>
          <a:p>
            <a:r>
              <a:rPr lang="en-US" dirty="0"/>
              <a:t>Requires closure of fascia on completion</a:t>
            </a:r>
          </a:p>
          <a:p>
            <a:r>
              <a:rPr lang="en-US" dirty="0"/>
              <a:t>Easily extended for specimen removal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D2AD4-88D7-DE46-82E0-E275B75078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Skin incision-through umbilicus or infra-umbilical</a:t>
            </a:r>
          </a:p>
          <a:p>
            <a:pPr lvl="1"/>
            <a:r>
              <a:rPr lang="en-US" dirty="0"/>
              <a:t>Sharply or bluntly take down subcutaneous tissues</a:t>
            </a:r>
          </a:p>
          <a:p>
            <a:pPr lvl="1"/>
            <a:r>
              <a:rPr lang="en-US" dirty="0"/>
              <a:t>Grasp fascia with Kocher clamps and incise</a:t>
            </a:r>
          </a:p>
          <a:p>
            <a:pPr lvl="1"/>
            <a:r>
              <a:rPr lang="en-US" dirty="0"/>
              <a:t>Place stay sutures</a:t>
            </a:r>
          </a:p>
          <a:p>
            <a:pPr lvl="1"/>
            <a:r>
              <a:rPr lang="en-US" dirty="0"/>
              <a:t>Bluntly dissect pre-peritoneal fat &amp; enter peritoneum sharply</a:t>
            </a:r>
          </a:p>
          <a:p>
            <a:pPr lvl="1"/>
            <a:r>
              <a:rPr lang="en-US" dirty="0"/>
              <a:t>Place index finger inside to confirm entry into peritoneum and lack of adhesions</a:t>
            </a:r>
          </a:p>
          <a:p>
            <a:pPr lvl="1"/>
            <a:r>
              <a:rPr lang="en-US" dirty="0"/>
              <a:t>Place port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B853B41-1742-EC48-BBA4-C1B44911F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91" y="2107623"/>
            <a:ext cx="3251200" cy="2171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052A7-72A6-F74C-AB89-3683AF67DCBC}"/>
              </a:ext>
            </a:extLst>
          </p:cNvPr>
          <p:cNvSpPr/>
          <p:nvPr/>
        </p:nvSpPr>
        <p:spPr>
          <a:xfrm>
            <a:off x="7393710" y="5861050"/>
            <a:ext cx="2077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Video: Hasson 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7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81191" y="914030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2098434"/>
            <a:ext cx="8419089" cy="4759566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9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Secondary ports are inserted under direct vision - an inadvertent injury from a secondary port could be considered negligent</a:t>
            </a:r>
          </a:p>
          <a:p>
            <a:pPr>
              <a:spcBef>
                <a:spcPct val="20000"/>
              </a:spcBef>
              <a:buSzPct val="9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Principles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Avoid inferior epigastric vessels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Identify location by finding intersection of round ligament and external iliac near inguinal ring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Epigastric vessels arise from this location and travel lateral to medial in the anterior abdominal wall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Avoid nerve injury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Keep secondary ports above anterior superior iliac spine (ASIS) to avoid ilioinguinal and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iliohypogastric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nerves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Avoid bowel/vascular injury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Controlled entry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Take down adhesions if needed to clear site for port placement or place in alternative location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Minimize hernia risk-use smallest ports possible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F878C6-0856-1F44-9A83-43F0961C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959" y="2227519"/>
            <a:ext cx="2250698" cy="225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497CD-AC60-6B4B-AE5D-14BDB3D9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280" y="4605183"/>
            <a:ext cx="3064290" cy="21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48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8E99-9E70-714C-86D5-E4D21E77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Secondary ports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B340C-5A11-7F45-870D-4D10C5C21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17" r="961"/>
          <a:stretch/>
        </p:blipFill>
        <p:spPr>
          <a:xfrm>
            <a:off x="1894998" y="2008669"/>
            <a:ext cx="3064042" cy="4250824"/>
          </a:xfrm>
          <a:prstGeom prst="rect">
            <a:avLst/>
          </a:prstGeom>
        </p:spPr>
      </p:pic>
      <p:pic>
        <p:nvPicPr>
          <p:cNvPr id="6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7152472C-9A18-9142-AE65-041A8A56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8833" y="4534118"/>
            <a:ext cx="423383" cy="371751"/>
          </a:xfrm>
        </p:spPr>
      </p:pic>
      <p:pic>
        <p:nvPicPr>
          <p:cNvPr id="9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4F8CB927-1A4A-8B42-BE3E-BC23E9F83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908" y="5216471"/>
            <a:ext cx="546222" cy="426080"/>
          </a:xfrm>
          <a:prstGeom prst="rect">
            <a:avLst/>
          </a:prstGeom>
        </p:spPr>
      </p:pic>
      <p:pic>
        <p:nvPicPr>
          <p:cNvPr id="10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428ACE24-A8DC-3E48-9452-F2A61C1D8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963" y="4518083"/>
            <a:ext cx="423384" cy="371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7B2043-B798-3048-87BC-682C94BC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82" t="-295" r="408" b="295"/>
          <a:stretch/>
        </p:blipFill>
        <p:spPr>
          <a:xfrm>
            <a:off x="5953737" y="2091460"/>
            <a:ext cx="3026493" cy="4085242"/>
          </a:xfrm>
          <a:prstGeom prst="rect">
            <a:avLst/>
          </a:prstGeom>
          <a:solidFill>
            <a:srgbClr val="FFD7BC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DDD186-2B30-C14C-A390-57EE933D9D4B}"/>
              </a:ext>
            </a:extLst>
          </p:cNvPr>
          <p:cNvSpPr txBox="1"/>
          <p:nvPr/>
        </p:nvSpPr>
        <p:spPr>
          <a:xfrm>
            <a:off x="2942216" y="5216471"/>
            <a:ext cx="42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±</a:t>
            </a:r>
          </a:p>
        </p:txBody>
      </p:sp>
      <p:pic>
        <p:nvPicPr>
          <p:cNvPr id="13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944046CF-D36E-D543-8B49-475CA32F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297" y="4519722"/>
            <a:ext cx="423383" cy="371751"/>
          </a:xfrm>
          <a:prstGeom prst="rect">
            <a:avLst/>
          </a:prstGeom>
        </p:spPr>
      </p:pic>
      <p:pic>
        <p:nvPicPr>
          <p:cNvPr id="14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F2E0C8E9-F3B3-F04D-A466-951508EC6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625" y="3881072"/>
            <a:ext cx="423383" cy="371751"/>
          </a:xfrm>
          <a:prstGeom prst="rect">
            <a:avLst/>
          </a:prstGeom>
        </p:spPr>
      </p:pic>
      <p:pic>
        <p:nvPicPr>
          <p:cNvPr id="15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79A49E17-C83C-2E47-B36A-2F08EB8D6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352" y="3881072"/>
            <a:ext cx="423383" cy="371751"/>
          </a:xfrm>
          <a:prstGeom prst="rect">
            <a:avLst/>
          </a:prstGeom>
        </p:spPr>
      </p:pic>
      <p:pic>
        <p:nvPicPr>
          <p:cNvPr id="16" name="Content Placeholder 5" descr="A picture containing bottle, food&#10;&#10;Description automatically generated">
            <a:extLst>
              <a:ext uri="{FF2B5EF4-FFF2-40B4-BE49-F238E27FC236}">
                <a16:creationId xmlns:a16="http://schemas.microsoft.com/office/drawing/2014/main" id="{F584504F-336A-8847-BFA3-8BFC24371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488" y="4519721"/>
            <a:ext cx="423383" cy="3717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90B9F5-1366-1441-AAF6-6017BFF33C2E}"/>
              </a:ext>
            </a:extLst>
          </p:cNvPr>
          <p:cNvSpPr txBox="1"/>
          <p:nvPr/>
        </p:nvSpPr>
        <p:spPr>
          <a:xfrm>
            <a:off x="2434856" y="6155844"/>
            <a:ext cx="289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Laparoscopy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36798-3DBC-4C45-B982-77BA4DF047E5}"/>
              </a:ext>
            </a:extLst>
          </p:cNvPr>
          <p:cNvSpPr txBox="1"/>
          <p:nvPr/>
        </p:nvSpPr>
        <p:spPr>
          <a:xfrm>
            <a:off x="6933043" y="6182874"/>
            <a:ext cx="289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E76ABC-1DCB-D34D-9D8E-DC37CA666D55}"/>
              </a:ext>
            </a:extLst>
          </p:cNvPr>
          <p:cNvSpPr txBox="1"/>
          <p:nvPr/>
        </p:nvSpPr>
        <p:spPr>
          <a:xfrm>
            <a:off x="9194849" y="3197236"/>
            <a:ext cx="2530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 configurations may vary depending on surgeon preference, anatomy, and surgical pathology.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20F242-D85D-6E4A-A11B-5ECA8AB7C18C}"/>
              </a:ext>
            </a:extLst>
          </p:cNvPr>
          <p:cNvSpPr txBox="1"/>
          <p:nvPr/>
        </p:nvSpPr>
        <p:spPr>
          <a:xfrm>
            <a:off x="1295566" y="4954861"/>
            <a:ext cx="769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ASIS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97555C-7263-EA4B-8E20-F71D7E095C30}"/>
              </a:ext>
            </a:extLst>
          </p:cNvPr>
          <p:cNvCxnSpPr>
            <a:cxnSpLocks/>
          </p:cNvCxnSpPr>
          <p:nvPr/>
        </p:nvCxnSpPr>
        <p:spPr>
          <a:xfrm flipV="1">
            <a:off x="1781118" y="4947377"/>
            <a:ext cx="539858" cy="87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24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58528" y="999201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17" y="2086039"/>
            <a:ext cx="6052083" cy="450165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Secondary ports inserted under direct vision at right angles to the skin at 20–25 mmHg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pneumoperitoneum</a:t>
            </a: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Inferior epigastric vessels should be visualised laparoscopically prior to secondary port placement</a:t>
            </a:r>
          </a:p>
          <a:p>
            <a:pPr lvl="1">
              <a:buFont typeface="Wingdings" pitchFamily="2" charset="2"/>
              <a:buChar char="§"/>
            </a:pP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Once the trocar has pierced the peritoneum it should be angled towards the anterior pelvis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D9F59-C33F-F14C-9334-EC7EF4403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0" b="4040"/>
          <a:stretch/>
        </p:blipFill>
        <p:spPr>
          <a:xfrm>
            <a:off x="6498410" y="2763790"/>
            <a:ext cx="5404289" cy="31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4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GB" altLang="en-US" dirty="0">
                <a:solidFill>
                  <a:srgbClr val="FFFE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Laparoscopic entry techniques: Objectives</a:t>
            </a:r>
            <a:endParaRPr lang="en-US" dirty="0">
              <a:solidFill>
                <a:srgbClr val="FFFE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5CB2FD-2714-4F53-9363-73EFE9352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783825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307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33308" y="1927790"/>
            <a:ext cx="6278613" cy="4505887"/>
            <a:chOff x="624" y="720"/>
            <a:chExt cx="4092" cy="3024"/>
          </a:xfrm>
        </p:grpSpPr>
        <p:pic>
          <p:nvPicPr>
            <p:cNvPr id="5" name="Picture 3" descr="Haemoperitone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720"/>
              <a:ext cx="4092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2937" y="1236"/>
              <a:ext cx="266" cy="103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552" y="3504"/>
              <a:ext cx="1065" cy="1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/>
                <a:t>Round ligament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3689" y="3095"/>
              <a:ext cx="309" cy="43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776" y="2592"/>
              <a:ext cx="1736" cy="1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/>
                <a:t>Obliterated umbilical artery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2496" y="1193"/>
              <a:ext cx="220" cy="77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504" y="1279"/>
              <a:ext cx="627" cy="136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921" y="2238"/>
              <a:ext cx="1044" cy="1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/>
                <a:t>Rectus muscles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479" y="1928"/>
              <a:ext cx="1044" cy="1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GB" altLang="en-US" sz="1800"/>
                <a:t>Mid-line</a:t>
              </a:r>
            </a:p>
          </p:txBody>
        </p:sp>
      </p:grpSp>
      <p:sp>
        <p:nvSpPr>
          <p:cNvPr id="14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514815" y="84910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Secondary ports - Anatomy</a:t>
            </a:r>
          </a:p>
        </p:txBody>
      </p:sp>
    </p:spTree>
    <p:extLst>
      <p:ext uri="{BB962C8B-B14F-4D97-AF65-F5344CB8AC3E}">
        <p14:creationId xmlns:p14="http://schemas.microsoft.com/office/powerpoint/2010/main" val="171280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21076" y="866665"/>
            <a:ext cx="10515600" cy="87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Secondary ports - Anatomy</a:t>
            </a:r>
          </a:p>
        </p:txBody>
      </p:sp>
      <p:pic>
        <p:nvPicPr>
          <p:cNvPr id="4" name="Picture 2" descr="RInfEpig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37" y="2142984"/>
            <a:ext cx="576092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C9AE7-6B84-DE40-A816-F8CEC4B168F1}"/>
              </a:ext>
            </a:extLst>
          </p:cNvPr>
          <p:cNvSpPr txBox="1"/>
          <p:nvPr/>
        </p:nvSpPr>
        <p:spPr>
          <a:xfrm>
            <a:off x="2702781" y="4331210"/>
            <a:ext cx="2108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Medial umbilical fold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9698E4-B3A3-1A46-8B8C-F07B41B085E9}"/>
              </a:ext>
            </a:extLst>
          </p:cNvPr>
          <p:cNvSpPr txBox="1"/>
          <p:nvPr/>
        </p:nvSpPr>
        <p:spPr>
          <a:xfrm>
            <a:off x="2910331" y="3562766"/>
            <a:ext cx="2108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Lateral umbilical fold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C438B-5540-A141-B907-E5528F16EE0B}"/>
              </a:ext>
            </a:extLst>
          </p:cNvPr>
          <p:cNvSpPr txBox="1"/>
          <p:nvPr/>
        </p:nvSpPr>
        <p:spPr>
          <a:xfrm>
            <a:off x="6576448" y="2214771"/>
            <a:ext cx="2108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Epigastric vessels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6456E-A2EA-2F45-A353-DA62AA55F86B}"/>
              </a:ext>
            </a:extLst>
          </p:cNvPr>
          <p:cNvSpPr txBox="1"/>
          <p:nvPr/>
        </p:nvSpPr>
        <p:spPr>
          <a:xfrm>
            <a:off x="6576448" y="5226445"/>
            <a:ext cx="21085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Round ligament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38F7C4-4D51-A84F-9D4C-95D6E136C9EC}"/>
              </a:ext>
            </a:extLst>
          </p:cNvPr>
          <p:cNvCxnSpPr/>
          <p:nvPr/>
        </p:nvCxnSpPr>
        <p:spPr>
          <a:xfrm>
            <a:off x="5018867" y="3562766"/>
            <a:ext cx="576021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07CE74-0662-0247-8CAC-6ECA29A730ED}"/>
              </a:ext>
            </a:extLst>
          </p:cNvPr>
          <p:cNvCxnSpPr>
            <a:cxnSpLocks/>
          </p:cNvCxnSpPr>
          <p:nvPr/>
        </p:nvCxnSpPr>
        <p:spPr>
          <a:xfrm>
            <a:off x="4763508" y="4513443"/>
            <a:ext cx="743962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0C7BCC-C062-6249-B380-FEA6606A5870}"/>
              </a:ext>
            </a:extLst>
          </p:cNvPr>
          <p:cNvCxnSpPr>
            <a:cxnSpLocks/>
          </p:cNvCxnSpPr>
          <p:nvPr/>
        </p:nvCxnSpPr>
        <p:spPr>
          <a:xfrm flipH="1">
            <a:off x="5507470" y="5411111"/>
            <a:ext cx="1068978" cy="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B18CFDC2-79B5-2546-BC9D-AFDBB66DD863}"/>
              </a:ext>
            </a:extLst>
          </p:cNvPr>
          <p:cNvSpPr/>
          <p:nvPr/>
        </p:nvSpPr>
        <p:spPr>
          <a:xfrm>
            <a:off x="5711252" y="2768768"/>
            <a:ext cx="3265211" cy="1163313"/>
          </a:xfrm>
          <a:custGeom>
            <a:avLst/>
            <a:gdLst>
              <a:gd name="connsiteX0" fmla="*/ 194873 w 3222886"/>
              <a:gd name="connsiteY0" fmla="*/ 1019332 h 1019332"/>
              <a:gd name="connsiteX1" fmla="*/ 104932 w 3222886"/>
              <a:gd name="connsiteY1" fmla="*/ 914400 h 1019332"/>
              <a:gd name="connsiteX2" fmla="*/ 74951 w 3222886"/>
              <a:gd name="connsiteY2" fmla="*/ 884420 h 1019332"/>
              <a:gd name="connsiteX3" fmla="*/ 44971 w 3222886"/>
              <a:gd name="connsiteY3" fmla="*/ 839450 h 1019332"/>
              <a:gd name="connsiteX4" fmla="*/ 14991 w 3222886"/>
              <a:gd name="connsiteY4" fmla="*/ 749509 h 1019332"/>
              <a:gd name="connsiteX5" fmla="*/ 0 w 3222886"/>
              <a:gd name="connsiteY5" fmla="*/ 704538 h 1019332"/>
              <a:gd name="connsiteX6" fmla="*/ 14991 w 3222886"/>
              <a:gd name="connsiteY6" fmla="*/ 524656 h 1019332"/>
              <a:gd name="connsiteX7" fmla="*/ 59961 w 3222886"/>
              <a:gd name="connsiteY7" fmla="*/ 449705 h 1019332"/>
              <a:gd name="connsiteX8" fmla="*/ 89941 w 3222886"/>
              <a:gd name="connsiteY8" fmla="*/ 404735 h 1019332"/>
              <a:gd name="connsiteX9" fmla="*/ 194873 w 3222886"/>
              <a:gd name="connsiteY9" fmla="*/ 314794 h 1019332"/>
              <a:gd name="connsiteX10" fmla="*/ 239843 w 3222886"/>
              <a:gd name="connsiteY10" fmla="*/ 299804 h 1019332"/>
              <a:gd name="connsiteX11" fmla="*/ 269823 w 3222886"/>
              <a:gd name="connsiteY11" fmla="*/ 269823 h 1019332"/>
              <a:gd name="connsiteX12" fmla="*/ 359764 w 3222886"/>
              <a:gd name="connsiteY12" fmla="*/ 209863 h 1019332"/>
              <a:gd name="connsiteX13" fmla="*/ 389745 w 3222886"/>
              <a:gd name="connsiteY13" fmla="*/ 179882 h 1019332"/>
              <a:gd name="connsiteX14" fmla="*/ 434715 w 3222886"/>
              <a:gd name="connsiteY14" fmla="*/ 164892 h 1019332"/>
              <a:gd name="connsiteX15" fmla="*/ 479686 w 3222886"/>
              <a:gd name="connsiteY15" fmla="*/ 134912 h 1019332"/>
              <a:gd name="connsiteX16" fmla="*/ 569627 w 3222886"/>
              <a:gd name="connsiteY16" fmla="*/ 104932 h 1019332"/>
              <a:gd name="connsiteX17" fmla="*/ 659568 w 3222886"/>
              <a:gd name="connsiteY17" fmla="*/ 74951 h 1019332"/>
              <a:gd name="connsiteX18" fmla="*/ 704538 w 3222886"/>
              <a:gd name="connsiteY18" fmla="*/ 59961 h 1019332"/>
              <a:gd name="connsiteX19" fmla="*/ 749509 w 3222886"/>
              <a:gd name="connsiteY19" fmla="*/ 29981 h 1019332"/>
              <a:gd name="connsiteX20" fmla="*/ 869430 w 3222886"/>
              <a:gd name="connsiteY20" fmla="*/ 0 h 1019332"/>
              <a:gd name="connsiteX21" fmla="*/ 2233535 w 3222886"/>
              <a:gd name="connsiteY21" fmla="*/ 14991 h 1019332"/>
              <a:gd name="connsiteX22" fmla="*/ 2293496 w 3222886"/>
              <a:gd name="connsiteY22" fmla="*/ 29981 h 1019332"/>
              <a:gd name="connsiteX23" fmla="*/ 2368446 w 3222886"/>
              <a:gd name="connsiteY23" fmla="*/ 44971 h 1019332"/>
              <a:gd name="connsiteX24" fmla="*/ 2533338 w 3222886"/>
              <a:gd name="connsiteY24" fmla="*/ 59961 h 1019332"/>
              <a:gd name="connsiteX25" fmla="*/ 2818151 w 3222886"/>
              <a:gd name="connsiteY25" fmla="*/ 104932 h 1019332"/>
              <a:gd name="connsiteX26" fmla="*/ 3222886 w 3222886"/>
              <a:gd name="connsiteY26" fmla="*/ 119922 h 101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22886" h="1019332">
                <a:moveTo>
                  <a:pt x="194873" y="1019332"/>
                </a:moveTo>
                <a:cubicBezTo>
                  <a:pt x="164893" y="984355"/>
                  <a:pt x="135538" y="948831"/>
                  <a:pt x="104932" y="914400"/>
                </a:cubicBezTo>
                <a:cubicBezTo>
                  <a:pt x="95543" y="903837"/>
                  <a:pt x="83780" y="895456"/>
                  <a:pt x="74951" y="884420"/>
                </a:cubicBezTo>
                <a:cubicBezTo>
                  <a:pt x="63697" y="870352"/>
                  <a:pt x="54964" y="854440"/>
                  <a:pt x="44971" y="839450"/>
                </a:cubicBezTo>
                <a:lnTo>
                  <a:pt x="14991" y="749509"/>
                </a:lnTo>
                <a:lnTo>
                  <a:pt x="0" y="704538"/>
                </a:lnTo>
                <a:cubicBezTo>
                  <a:pt x="4997" y="644577"/>
                  <a:pt x="7039" y="584297"/>
                  <a:pt x="14991" y="524656"/>
                </a:cubicBezTo>
                <a:cubicBezTo>
                  <a:pt x="22280" y="469990"/>
                  <a:pt x="29694" y="487539"/>
                  <a:pt x="59961" y="449705"/>
                </a:cubicBezTo>
                <a:cubicBezTo>
                  <a:pt x="71215" y="435637"/>
                  <a:pt x="78217" y="418414"/>
                  <a:pt x="89941" y="404735"/>
                </a:cubicBezTo>
                <a:cubicBezTo>
                  <a:pt x="117604" y="372461"/>
                  <a:pt x="155089" y="334686"/>
                  <a:pt x="194873" y="314794"/>
                </a:cubicBezTo>
                <a:cubicBezTo>
                  <a:pt x="209006" y="307728"/>
                  <a:pt x="224853" y="304801"/>
                  <a:pt x="239843" y="299804"/>
                </a:cubicBezTo>
                <a:cubicBezTo>
                  <a:pt x="249836" y="289810"/>
                  <a:pt x="258517" y="278303"/>
                  <a:pt x="269823" y="269823"/>
                </a:cubicBezTo>
                <a:cubicBezTo>
                  <a:pt x="298648" y="248204"/>
                  <a:pt x="334286" y="235341"/>
                  <a:pt x="359764" y="209863"/>
                </a:cubicBezTo>
                <a:cubicBezTo>
                  <a:pt x="369758" y="199869"/>
                  <a:pt x="377626" y="187154"/>
                  <a:pt x="389745" y="179882"/>
                </a:cubicBezTo>
                <a:cubicBezTo>
                  <a:pt x="403294" y="171752"/>
                  <a:pt x="420582" y="171958"/>
                  <a:pt x="434715" y="164892"/>
                </a:cubicBezTo>
                <a:cubicBezTo>
                  <a:pt x="450829" y="156835"/>
                  <a:pt x="463223" y="142229"/>
                  <a:pt x="479686" y="134912"/>
                </a:cubicBezTo>
                <a:cubicBezTo>
                  <a:pt x="508564" y="122077"/>
                  <a:pt x="539647" y="114926"/>
                  <a:pt x="569627" y="104932"/>
                </a:cubicBezTo>
                <a:lnTo>
                  <a:pt x="659568" y="74951"/>
                </a:lnTo>
                <a:cubicBezTo>
                  <a:pt x="674558" y="69954"/>
                  <a:pt x="691391" y="68726"/>
                  <a:pt x="704538" y="59961"/>
                </a:cubicBezTo>
                <a:cubicBezTo>
                  <a:pt x="719528" y="49968"/>
                  <a:pt x="733395" y="38038"/>
                  <a:pt x="749509" y="29981"/>
                </a:cubicBezTo>
                <a:cubicBezTo>
                  <a:pt x="780238" y="14617"/>
                  <a:pt x="840924" y="5701"/>
                  <a:pt x="869430" y="0"/>
                </a:cubicBezTo>
                <a:lnTo>
                  <a:pt x="2233535" y="14991"/>
                </a:lnTo>
                <a:cubicBezTo>
                  <a:pt x="2254133" y="15425"/>
                  <a:pt x="2273384" y="25512"/>
                  <a:pt x="2293496" y="29981"/>
                </a:cubicBezTo>
                <a:cubicBezTo>
                  <a:pt x="2318367" y="35508"/>
                  <a:pt x="2343165" y="41811"/>
                  <a:pt x="2368446" y="44971"/>
                </a:cubicBezTo>
                <a:cubicBezTo>
                  <a:pt x="2423210" y="51817"/>
                  <a:pt x="2478374" y="54964"/>
                  <a:pt x="2533338" y="59961"/>
                </a:cubicBezTo>
                <a:cubicBezTo>
                  <a:pt x="2622539" y="77801"/>
                  <a:pt x="2735726" y="101879"/>
                  <a:pt x="2818151" y="104932"/>
                </a:cubicBezTo>
                <a:lnTo>
                  <a:pt x="3222886" y="119922"/>
                </a:ln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7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529" y="1009327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SzPct val="90000"/>
              <a:buFont typeface="Wingdings" pitchFamily="2" charset="2"/>
              <a:buChar char="§"/>
            </a:pPr>
            <a:r>
              <a:rPr lang="en-GB" altLang="en-US" sz="2000" dirty="0">
                <a:latin typeface="Arial" charset="0"/>
                <a:ea typeface="Arial" charset="0"/>
                <a:cs typeface="Arial" charset="0"/>
              </a:rPr>
              <a:t>Visualize primary port to identify:</a:t>
            </a:r>
            <a:endParaRPr lang="en-GB" alt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Bleeding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Injury to </a:t>
            </a:r>
            <a:r>
              <a:rPr lang="en-GB" altLang="en-US" sz="1800" dirty="0" err="1">
                <a:latin typeface="Arial" charset="0"/>
                <a:ea typeface="Arial" charset="0"/>
                <a:cs typeface="Arial" charset="0"/>
              </a:rPr>
              <a:t>omentum</a:t>
            </a:r>
            <a:endParaRPr lang="en-GB" altLang="en-US" sz="1800" dirty="0"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Injury to bowel    </a:t>
            </a:r>
          </a:p>
          <a:p>
            <a:pPr lvl="2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sz="1600" dirty="0">
                <a:latin typeface="Arial" charset="0"/>
                <a:ea typeface="Arial" charset="0"/>
                <a:cs typeface="Arial" charset="0"/>
              </a:rPr>
              <a:t> (partial/complete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SzPct val="80000"/>
              <a:buFont typeface="Wingdings" pitchFamily="2" charset="2"/>
              <a:buChar char="§"/>
            </a:pP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B1B26-3BD4-0D43-946A-6EACD24A7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13" t="26187" r="6215" b="10368"/>
          <a:stretch/>
        </p:blipFill>
        <p:spPr>
          <a:xfrm>
            <a:off x="8050898" y="2023127"/>
            <a:ext cx="3515768" cy="4471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235B9-67BA-0040-923D-8E739677B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50000"/>
          <a:stretch/>
        </p:blipFill>
        <p:spPr>
          <a:xfrm>
            <a:off x="5029456" y="3036927"/>
            <a:ext cx="3021442" cy="22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98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529" y="999201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Exit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488367"/>
            <a:ext cx="11029615" cy="40000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On removal of a laparoscope check by direct visualisation that there has not been a through-and-through injury of bowel adherent under the umbilicus</a:t>
            </a:r>
          </a:p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Secondary ports should be removed under direct vision to ensure that any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hemorrhage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can be observed and treated, if present.</a:t>
            </a:r>
          </a:p>
          <a:p>
            <a:pPr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Proper closure of fascia within umbilical port site to prevent wound dehiscence or hernia</a:t>
            </a:r>
          </a:p>
          <a:p>
            <a:pPr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Avoid hernia risk by closing fascia:</a:t>
            </a:r>
          </a:p>
          <a:p>
            <a:pPr lvl="1"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Typically close anything larger than 10mm</a:t>
            </a:r>
          </a:p>
          <a:p>
            <a:pPr lvl="1"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Some recommend:</a:t>
            </a:r>
          </a:p>
          <a:p>
            <a:pPr lvl="2"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Midline port sites &gt; 7mm</a:t>
            </a:r>
          </a:p>
          <a:p>
            <a:pPr lvl="2">
              <a:spcBef>
                <a:spcPct val="50000"/>
              </a:spcBef>
              <a:buSzPct val="80000"/>
              <a:buFont typeface="Wingdings" pitchFamily="2" charset="2"/>
              <a:buChar char="§"/>
            </a:pPr>
            <a:r>
              <a:rPr lang="en-GB" altLang="en-US" sz="1800" dirty="0">
                <a:latin typeface="Arial" charset="0"/>
                <a:ea typeface="Arial" charset="0"/>
                <a:cs typeface="Arial" charset="0"/>
              </a:rPr>
              <a:t>Lateral port sites &gt; 5 mm</a:t>
            </a:r>
          </a:p>
          <a:p>
            <a:pPr>
              <a:buFont typeface="Wingdings" pitchFamily="2" charset="2"/>
              <a:buChar char="§"/>
            </a:pPr>
            <a:endParaRPr lang="en-GB" alt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2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31" y="724458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Positioning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Dorsal lithotomy</a:t>
            </a:r>
          </a:p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Stirrups</a:t>
            </a:r>
          </a:p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Non-slip mattress</a:t>
            </a:r>
          </a:p>
          <a:p>
            <a:pPr lvl="1"/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Bean bag</a:t>
            </a:r>
          </a:p>
          <a:p>
            <a:pPr lvl="1"/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Pink foam</a:t>
            </a:r>
          </a:p>
          <a:p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Trendelenberg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after initial port placed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D23AA4-00B0-D94F-A220-FF2F20BCC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30" y="2607599"/>
            <a:ext cx="3327400" cy="332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1AC73-D0EA-4D42-9F74-AA8C2F95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07" y="2579185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12" y="41447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Positioning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55918"/>
            <a:ext cx="11029615" cy="1325563"/>
          </a:xfrm>
        </p:spPr>
        <p:txBody>
          <a:bodyPr>
            <a:normAutofit/>
          </a:bodyPr>
          <a:lstStyle/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operating table should be horizontal (not in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Trendelenberg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) at the start of the procedure</a:t>
            </a:r>
          </a:p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abdomen should be palpated to check for any masses before insertion of the port</a:t>
            </a:r>
          </a:p>
          <a:p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Angle of entry is dependent on body habitus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6D727-5735-FF40-814C-72AE14AF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02" y="3447397"/>
            <a:ext cx="3222130" cy="2930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3F094-D8E0-B045-A4AC-FD6111E7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99" y="3428999"/>
            <a:ext cx="3942723" cy="31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663" y="619173"/>
            <a:ext cx="10515600" cy="1136553"/>
          </a:xfrm>
        </p:spPr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465" y="1992434"/>
            <a:ext cx="5541335" cy="4877552"/>
          </a:xfrm>
        </p:spPr>
        <p:txBody>
          <a:bodyPr/>
          <a:lstStyle/>
          <a:p>
            <a:pPr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Veress vs Direct vs Open entry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Umbilical vs LUQ (Palmer’s point)</a:t>
            </a:r>
          </a:p>
          <a:p>
            <a:pPr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Why enter through the umbilicus?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Fixed peritoneum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Least vascular</a:t>
            </a:r>
          </a:p>
          <a:p>
            <a:pPr lvl="1">
              <a:spcBef>
                <a:spcPct val="20000"/>
              </a:spcBef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Cosmetic</a:t>
            </a:r>
          </a:p>
          <a:p>
            <a:pPr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Why enter through LUQ?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Less likelihood of adhesions (depending on surgical history)</a:t>
            </a:r>
          </a:p>
          <a:p>
            <a:pPr lvl="2">
              <a:spcBef>
                <a:spcPct val="20000"/>
              </a:spcBef>
              <a:buSzPct val="80000"/>
              <a:buBlip>
                <a:blip r:embed="rId2"/>
              </a:buBlip>
            </a:pPr>
            <a:endParaRPr lang="en-GB" alt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B04E3-89FD-B34F-99EC-83AA20FA2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6" b="10045"/>
          <a:stretch/>
        </p:blipFill>
        <p:spPr>
          <a:xfrm>
            <a:off x="7243493" y="1809250"/>
            <a:ext cx="3140340" cy="261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A7765C-1332-634A-838B-1C0870B4D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49954"/>
          <a:stretch/>
        </p:blipFill>
        <p:spPr>
          <a:xfrm>
            <a:off x="7243493" y="4482207"/>
            <a:ext cx="3357348" cy="223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5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12" y="854933"/>
            <a:ext cx="10515600" cy="1325563"/>
          </a:xfrm>
        </p:spPr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port-Veress</a:t>
            </a:r>
            <a:br>
              <a:rPr lang="en-GB" altLang="en-US" b="1" dirty="0">
                <a:latin typeface="Arial Black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565" y="2234264"/>
            <a:ext cx="6456218" cy="4476501"/>
          </a:xfrm>
        </p:spPr>
        <p:txBody>
          <a:bodyPr>
            <a:normAutofit lnSpcReduction="10000"/>
          </a:bodyPr>
          <a:lstStyle/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Insertion of Veress needle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Pencil grip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Vertical through skin then towards pelvis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Double “click”: fascia → peritoneum</a:t>
            </a:r>
            <a:endParaRPr lang="en-GB" altLang="en-US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lower abdominal wall should be stabilised in such a way that the Veress needle can be inserted at right angles to the skin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Elevating the abdominal wall has a higher rate of failed entry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Towel clips are superior in maintaining constant fascial elevation compared to grasping the skin</a:t>
            </a:r>
          </a:p>
          <a:p>
            <a:pPr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Excessive lateral movement of the needle should be avoided. </a:t>
            </a:r>
          </a:p>
          <a:p>
            <a:pPr lvl="1">
              <a:buFont typeface="Arial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May convert a small needle point injury in the wall of the bowel or vessel into a complex tear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107E1-6F49-B841-94C8-09F22A424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957" y="1941322"/>
            <a:ext cx="2665433" cy="3157114"/>
          </a:xfrm>
          <a:prstGeom prst="rect">
            <a:avLst/>
          </a:prstGeom>
        </p:spPr>
      </p:pic>
      <p:pic>
        <p:nvPicPr>
          <p:cNvPr id="5" name="Picture 4" descr="palmers test">
            <a:extLst>
              <a:ext uri="{FF2B5EF4-FFF2-40B4-BE49-F238E27FC236}">
                <a16:creationId xmlns:a16="http://schemas.microsoft.com/office/drawing/2014/main" id="{BBAD2972-65ED-5343-9A5A-3165B0221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78" y="4273466"/>
            <a:ext cx="2227974" cy="24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5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480831" y="999201"/>
            <a:ext cx="11029616" cy="101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GB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</a:t>
            </a:r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-Veress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912598" cy="4359789"/>
          </a:xfrm>
        </p:spPr>
        <p:txBody>
          <a:bodyPr>
            <a:normAutofit/>
          </a:bodyPr>
          <a:lstStyle/>
          <a:p>
            <a:pPr>
              <a:buSzPct val="90000"/>
              <a:buFont typeface="Arial" panose="020B0604020202020204" pitchFamily="34" charset="0"/>
              <a:buChar char="•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Saline test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charset="0"/>
                <a:ea typeface="Arial" charset="0"/>
                <a:cs typeface="Arial" charset="0"/>
              </a:rPr>
              <a:t>Apply syringe, Withdraw, </a:t>
            </a:r>
            <a:r>
              <a:rPr lang="en-GB" altLang="en-US" sz="1200" dirty="0" err="1">
                <a:latin typeface="Arial" charset="0"/>
                <a:ea typeface="Arial" charset="0"/>
                <a:cs typeface="Arial" charset="0"/>
              </a:rPr>
              <a:t>Instill</a:t>
            </a:r>
            <a:r>
              <a:rPr lang="en-GB" altLang="en-US" sz="1200" dirty="0">
                <a:latin typeface="Arial" charset="0"/>
                <a:ea typeface="Arial" charset="0"/>
                <a:cs typeface="Arial" charset="0"/>
              </a:rPr>
              <a:t> saline, Withdraw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charset="0"/>
                <a:ea typeface="Arial" charset="0"/>
                <a:cs typeface="Arial" charset="0"/>
              </a:rPr>
              <a:t>Proceed with insufflation if no fluid, frank blood, or </a:t>
            </a:r>
            <a:r>
              <a:rPr lang="en-GB" altLang="en-US" sz="1200" dirty="0" err="1">
                <a:latin typeface="Arial" charset="0"/>
                <a:ea typeface="Arial" charset="0"/>
                <a:cs typeface="Arial" charset="0"/>
              </a:rPr>
              <a:t>feces</a:t>
            </a:r>
            <a:endParaRPr lang="en-GB" altLang="en-US" sz="1200" dirty="0">
              <a:latin typeface="Arial" charset="0"/>
              <a:ea typeface="Arial" charset="0"/>
              <a:cs typeface="Arial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GB" altLang="en-US" sz="1200" dirty="0">
                <a:latin typeface="Arial" charset="0"/>
                <a:ea typeface="Arial" charset="0"/>
                <a:cs typeface="Arial" charset="0"/>
              </a:rPr>
              <a:t>Not 100% accurate</a:t>
            </a:r>
          </a:p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most valuable test of correct placement of the Veress needle is to observe that the initial insufflation pressure is relatively low </a:t>
            </a:r>
          </a:p>
          <a:p>
            <a:pPr lvl="1"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Less than 10mmHg</a:t>
            </a:r>
          </a:p>
          <a:p>
            <a:pPr lvl="1"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Flows freely</a:t>
            </a:r>
          </a:p>
          <a:p>
            <a:pPr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After 2 failed attempts to insert the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Veress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needle, either the open </a:t>
            </a:r>
            <a:r>
              <a:rPr lang="en-GB" altLang="en-US" dirty="0" err="1">
                <a:latin typeface="Arial" charset="0"/>
                <a:ea typeface="Arial" charset="0"/>
                <a:cs typeface="Arial" charset="0"/>
              </a:rPr>
              <a:t>Hasson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 technique or Palmer’s point entry should be used.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14704-70E4-6B47-B1E5-9E2A8FF3C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12247" r="5459" b="6305"/>
          <a:stretch/>
        </p:blipFill>
        <p:spPr>
          <a:xfrm>
            <a:off x="6881246" y="2712203"/>
            <a:ext cx="4629201" cy="2820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E287EA-191F-C048-99EB-B8841B800BF7}"/>
              </a:ext>
            </a:extLst>
          </p:cNvPr>
          <p:cNvSpPr txBox="1"/>
          <p:nvPr/>
        </p:nvSpPr>
        <p:spPr>
          <a:xfrm>
            <a:off x="8229601" y="5548393"/>
            <a:ext cx="130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A1F7F-B2AD-334A-95C8-EE32DCA48A13}"/>
              </a:ext>
            </a:extLst>
          </p:cNvPr>
          <p:cNvSpPr txBox="1"/>
          <p:nvPr/>
        </p:nvSpPr>
        <p:spPr>
          <a:xfrm>
            <a:off x="9531458" y="5548393"/>
            <a:ext cx="106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8FA0C-0597-DB44-874D-6C94F96DD37E}"/>
              </a:ext>
            </a:extLst>
          </p:cNvPr>
          <p:cNvSpPr txBox="1"/>
          <p:nvPr/>
        </p:nvSpPr>
        <p:spPr>
          <a:xfrm>
            <a:off x="10383864" y="5548393"/>
            <a:ext cx="156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145359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port-Veress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6089238" cy="3678303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Insufflation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Set pressure cut off to </a:t>
            </a:r>
            <a:r>
              <a:rPr lang="en-GB" altLang="en-US" u="sng" dirty="0">
                <a:latin typeface="Arial" charset="0"/>
                <a:ea typeface="Arial" charset="0"/>
                <a:cs typeface="Arial" charset="0"/>
              </a:rPr>
              <a:t>no more 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than 20-25mmHg for entry (</a:t>
            </a:r>
            <a:r>
              <a:rPr lang="en-GB" altLang="en-US" b="1" dirty="0">
                <a:latin typeface="Arial" charset="0"/>
                <a:ea typeface="Arial" charset="0"/>
                <a:cs typeface="Arial" charset="0"/>
              </a:rPr>
              <a:t>typically 15mmHg</a:t>
            </a: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Start at low flow (1L/min)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Check gas entering at low pressure (&lt;10 mmHg)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After low entry pressure confirmed, flow rate can be increased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Insufflate to pressure cut off </a:t>
            </a:r>
          </a:p>
          <a:p>
            <a:pPr lvl="1">
              <a:buSzPct val="80000"/>
              <a:buFont typeface="Wingdings" pitchFamily="2" charset="2"/>
              <a:buChar char="§"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Insert primary trocar once max pressure reached</a:t>
            </a:r>
          </a:p>
        </p:txBody>
      </p:sp>
      <p:pic>
        <p:nvPicPr>
          <p:cNvPr id="4" name="Picture 10" descr="P31302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20998" r="4697" b="25372"/>
          <a:stretch/>
        </p:blipFill>
        <p:spPr bwMode="auto">
          <a:xfrm>
            <a:off x="6883548" y="2953969"/>
            <a:ext cx="4816082" cy="218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38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port-closed entry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833185"/>
            <a:ext cx="10515600" cy="1334670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en-GB" altLang="en-US" dirty="0">
                <a:latin typeface="Arial" charset="0"/>
                <a:ea typeface="Arial" charset="0"/>
                <a:cs typeface="Arial" charset="0"/>
              </a:rPr>
              <a:t>The greater the gas bubble &amp; abdominal wall tension the less the risk of bowel injury</a:t>
            </a:r>
          </a:p>
          <a:p>
            <a:endParaRPr lang="en-US" dirty="0"/>
          </a:p>
        </p:txBody>
      </p:sp>
      <p:pic>
        <p:nvPicPr>
          <p:cNvPr id="4" name="Picture 6" descr="primary 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43" y="2771216"/>
            <a:ext cx="26495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rimary po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45" y="2854570"/>
            <a:ext cx="24558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51579" y="5785956"/>
            <a:ext cx="3243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dirty="0"/>
              <a:t>Abdominal pressure= 8mmHg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857874" y="5791199"/>
            <a:ext cx="3640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dirty="0"/>
              <a:t>Abdominal pressure=20-30mmHg</a:t>
            </a:r>
          </a:p>
        </p:txBody>
      </p:sp>
    </p:spTree>
    <p:extLst>
      <p:ext uri="{BB962C8B-B14F-4D97-AF65-F5344CB8AC3E}">
        <p14:creationId xmlns:p14="http://schemas.microsoft.com/office/powerpoint/2010/main" val="80799812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1127</Words>
  <Application>Microsoft Macintosh PowerPoint</Application>
  <PresentationFormat>Widescreen</PresentationFormat>
  <Paragraphs>176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Gill Sans MT</vt:lpstr>
      <vt:lpstr>Tahoma</vt:lpstr>
      <vt:lpstr>Wingdings</vt:lpstr>
      <vt:lpstr>Wingdings 2</vt:lpstr>
      <vt:lpstr>Dividend</vt:lpstr>
      <vt:lpstr>Laparoscopic Entry</vt:lpstr>
      <vt:lpstr>Laparoscopic entry techniques: Objectives</vt:lpstr>
      <vt:lpstr>Positioning</vt:lpstr>
      <vt:lpstr>Positioning</vt:lpstr>
      <vt:lpstr>Primary port</vt:lpstr>
      <vt:lpstr>Primary port-Veress </vt:lpstr>
      <vt:lpstr>Primary porT-Veress</vt:lpstr>
      <vt:lpstr>Primary port-Veress</vt:lpstr>
      <vt:lpstr>Primary port-closed entry</vt:lpstr>
      <vt:lpstr>Primary port-closed entry</vt:lpstr>
      <vt:lpstr>Primary port-closed entry</vt:lpstr>
      <vt:lpstr>Primary port – Alternatives</vt:lpstr>
      <vt:lpstr>Primary port – Palmer’s point/LUQ</vt:lpstr>
      <vt:lpstr>Primary port – Palmer’s point/LUQ (optical)</vt:lpstr>
      <vt:lpstr>Primary port – GUAN’s POINT/Epigastric</vt:lpstr>
      <vt:lpstr>Primary port – Open Entry/Hasson</vt:lpstr>
      <vt:lpstr>Secondary ports</vt:lpstr>
      <vt:lpstr>Secondary ports</vt:lpstr>
      <vt:lpstr>Secondary ports</vt:lpstr>
      <vt:lpstr>3. Secondary ports - Anatomy</vt:lpstr>
      <vt:lpstr>3. Secondary ports - Anatomy</vt:lpstr>
      <vt:lpstr>Entry techniques</vt:lpstr>
      <vt:lpstr>5. Exit techniques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Laparoscopic Entry</dc:title>
  <dc:creator>Ashley Gubbels</dc:creator>
  <cp:lastModifiedBy>Ashley Gubbels</cp:lastModifiedBy>
  <cp:revision>8</cp:revision>
  <dcterms:created xsi:type="dcterms:W3CDTF">2020-07-07T21:05:00Z</dcterms:created>
  <dcterms:modified xsi:type="dcterms:W3CDTF">2020-07-08T00:27:29Z</dcterms:modified>
</cp:coreProperties>
</file>