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6"/>
  </p:notesMasterIdLst>
  <p:sldIdLst>
    <p:sldId id="256" r:id="rId2"/>
    <p:sldId id="270" r:id="rId3"/>
    <p:sldId id="271" r:id="rId4"/>
    <p:sldId id="272" r:id="rId5"/>
    <p:sldId id="290" r:id="rId6"/>
    <p:sldId id="350" r:id="rId7"/>
    <p:sldId id="286" r:id="rId8"/>
    <p:sldId id="275" r:id="rId9"/>
    <p:sldId id="354" r:id="rId10"/>
    <p:sldId id="355" r:id="rId11"/>
    <p:sldId id="356" r:id="rId12"/>
    <p:sldId id="359" r:id="rId13"/>
    <p:sldId id="357" r:id="rId14"/>
    <p:sldId id="358" r:id="rId15"/>
    <p:sldId id="362" r:id="rId16"/>
    <p:sldId id="360" r:id="rId17"/>
    <p:sldId id="364" r:id="rId18"/>
    <p:sldId id="363" r:id="rId19"/>
    <p:sldId id="330" r:id="rId20"/>
    <p:sldId id="384" r:id="rId21"/>
    <p:sldId id="278" r:id="rId22"/>
    <p:sldId id="280" r:id="rId23"/>
    <p:sldId id="281" r:id="rId24"/>
    <p:sldId id="351" r:id="rId25"/>
    <p:sldId id="314" r:id="rId26"/>
    <p:sldId id="312" r:id="rId27"/>
    <p:sldId id="313" r:id="rId28"/>
    <p:sldId id="368" r:id="rId29"/>
    <p:sldId id="282" r:id="rId30"/>
    <p:sldId id="315" r:id="rId31"/>
    <p:sldId id="283" r:id="rId32"/>
    <p:sldId id="366" r:id="rId33"/>
    <p:sldId id="367" r:id="rId34"/>
    <p:sldId id="382" r:id="rId35"/>
    <p:sldId id="353" r:id="rId36"/>
    <p:sldId id="375" r:id="rId37"/>
    <p:sldId id="317" r:id="rId38"/>
    <p:sldId id="319" r:id="rId39"/>
    <p:sldId id="383" r:id="rId40"/>
    <p:sldId id="320" r:id="rId41"/>
    <p:sldId id="376" r:id="rId42"/>
    <p:sldId id="321" r:id="rId43"/>
    <p:sldId id="348" r:id="rId44"/>
    <p:sldId id="28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59"/>
    <p:restoredTop sz="95915"/>
  </p:normalViewPr>
  <p:slideViewPr>
    <p:cSldViewPr snapToGrid="0" snapToObjects="1">
      <p:cViewPr varScale="1">
        <p:scale>
          <a:sx n="113" d="100"/>
          <a:sy n="113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721B-1174-224A-A2B0-81F3A366672B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F2AF2-0E31-224F-89BD-810A3BB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5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7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Enseal</a:t>
            </a:r>
            <a:endParaRPr lang="en-US" dirty="0"/>
          </a:p>
          <a:p>
            <a:r>
              <a:rPr lang="en-US" dirty="0"/>
              <a:t>Uses a nanotechnology feedback system which adjusts the temperature by feedback from the device</a:t>
            </a:r>
          </a:p>
          <a:p>
            <a:r>
              <a:rPr lang="en-US" dirty="0"/>
              <a:t>minimizes thermal spread</a:t>
            </a:r>
          </a:p>
          <a:p>
            <a:r>
              <a:rPr lang="en-US" dirty="0"/>
              <a:t>Seals up 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Gyrus ACMI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slightly curved shanks and tips provide the user a better view when suturing intravaginally,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2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slightly curved shanks and tips provide the user a better view when suturing intravaginally,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slightly curved shanks and tips provide the user a better view when suturing intravaginally,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5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6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2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9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1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1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4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7278E78-7AE0-1140-8716-9C4A57D5D79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CC031C9-7E9D-DD42-9634-8E74FDB37C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641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hyperlink" Target="https://www.youtube.com/watch?v=26cMx8LWk_A" TargetMode="Externa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tiff"/><Relationship Id="rId7" Type="http://schemas.openxmlformats.org/officeDocument/2006/relationships/hyperlink" Target="https://www.youtube.com/watch?v=Nj9NLkZmli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SFUjk7nSq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0eSwDHrjIg" TargetMode="Externa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CZRfDMA7A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nRqQ8ClfEXE" TargetMode="External"/><Relationship Id="rId4" Type="http://schemas.openxmlformats.org/officeDocument/2006/relationships/hyperlink" Target="https://www.youtube.com/watch?v=mOp4mmEnH1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SDUNXI_EA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VMB42641H9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D41B-A157-2B4A-9FA7-9C1EC4C41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Instruments: laparoscopic and Robotic surgery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507A9-BDBC-A94F-A3E6-BA8223E75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4C951-2195-1849-977F-715DD809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44" y="3772235"/>
            <a:ext cx="5742517" cy="14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CBB29-BBE4-7F4F-B9B1-CAE321C6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Monopolar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EF747-8ADF-A04D-957B-B0D4C636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3" y="1075486"/>
            <a:ext cx="3342341" cy="508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A1A76-7F50-DE4A-8FD2-A193B722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7" y="2042160"/>
            <a:ext cx="65024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2FBF0-8243-9944-B1C3-69C5D22EE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10"/>
          <a:stretch/>
        </p:blipFill>
        <p:spPr>
          <a:xfrm>
            <a:off x="910655" y="2803888"/>
            <a:ext cx="4611604" cy="35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965B-DD94-E946-BAC9-E1DCBB45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2" y="665728"/>
            <a:ext cx="10993549" cy="11492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Bipolar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09450-9D1B-C841-9323-82AA11EE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9" y="2423173"/>
            <a:ext cx="3531578" cy="353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1E66E-1AF4-EB45-A4BD-094041C5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47" y="2159894"/>
            <a:ext cx="3696756" cy="3696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A2C40D-58AF-AB4B-889D-66065C22C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02"/>
          <a:stretch/>
        </p:blipFill>
        <p:spPr>
          <a:xfrm>
            <a:off x="8092103" y="2428911"/>
            <a:ext cx="4099897" cy="315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3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3748-CF82-4546-AE2E-6844E2DB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Bipolar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92B38-1C1C-6E4F-938F-BF4D1545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1757"/>
            <a:ext cx="11029615" cy="3634486"/>
          </a:xfrm>
        </p:spPr>
        <p:txBody>
          <a:bodyPr>
            <a:normAutofit/>
          </a:bodyPr>
          <a:lstStyle/>
          <a:p>
            <a:r>
              <a:rPr lang="en-US" sz="2400" dirty="0" err="1"/>
              <a:t>Ligasure</a:t>
            </a:r>
            <a:r>
              <a:rPr lang="en-US" sz="2400" dirty="0"/>
              <a:t> (Covidien)</a:t>
            </a:r>
          </a:p>
          <a:p>
            <a:r>
              <a:rPr lang="en-US" sz="2400" dirty="0" err="1"/>
              <a:t>Enseal</a:t>
            </a:r>
            <a:r>
              <a:rPr lang="en-US" sz="2400" dirty="0"/>
              <a:t> (Ethicon)</a:t>
            </a:r>
          </a:p>
          <a:p>
            <a:r>
              <a:rPr lang="en-US" sz="2400" dirty="0"/>
              <a:t>Gyrus ACMI (Olympus)</a:t>
            </a:r>
          </a:p>
        </p:txBody>
      </p:sp>
    </p:spTree>
    <p:extLst>
      <p:ext uri="{BB962C8B-B14F-4D97-AF65-F5344CB8AC3E}">
        <p14:creationId xmlns:p14="http://schemas.microsoft.com/office/powerpoint/2010/main" val="17000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D098-8B31-5C40-BC71-72ACAE4B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Bipolar-</a:t>
            </a:r>
            <a:r>
              <a:rPr lang="en-US" dirty="0" err="1"/>
              <a:t>Ligasure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D2B80-860B-4741-BB5B-6B2D63E5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65" y="702156"/>
            <a:ext cx="3196493" cy="1790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988A5-23E5-F44C-AB74-6804103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94645" y="1539798"/>
            <a:ext cx="4576936" cy="4576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A47696-8E6B-5848-981B-871F307F7435}"/>
              </a:ext>
            </a:extLst>
          </p:cNvPr>
          <p:cNvSpPr/>
          <p:nvPr/>
        </p:nvSpPr>
        <p:spPr>
          <a:xfrm>
            <a:off x="603804" y="6236608"/>
            <a:ext cx="499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https://www.youtube.com/watch?v=26cMx8LWk_A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F2CB9-E7DA-1C4D-8B6F-35D11FB98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054" y="5066747"/>
            <a:ext cx="2032000" cy="14732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0E8A856-2FDA-5A43-A5FB-81A270FE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97174"/>
            <a:ext cx="7110526" cy="3634486"/>
          </a:xfrm>
        </p:spPr>
        <p:txBody>
          <a:bodyPr/>
          <a:lstStyle/>
          <a:p>
            <a:r>
              <a:rPr lang="en-US" dirty="0"/>
              <a:t>Combination of pressure and energy leading to denaturation of collagen and elastin creating a permanent seal</a:t>
            </a:r>
          </a:p>
          <a:p>
            <a:r>
              <a:rPr lang="en-US" dirty="0"/>
              <a:t>Hydrothermal rupture of collage crosslinks</a:t>
            </a:r>
          </a:p>
          <a:p>
            <a:r>
              <a:rPr lang="en-US" dirty="0"/>
              <a:t>Adjusts energy levels according to tissue impedance</a:t>
            </a:r>
          </a:p>
          <a:p>
            <a:r>
              <a:rPr lang="en-US" dirty="0"/>
              <a:t>Permanently fuses tissue and vessels without </a:t>
            </a:r>
            <a:r>
              <a:rPr lang="en-US" dirty="0" err="1"/>
              <a:t>dessication</a:t>
            </a:r>
            <a:endParaRPr lang="en-US" dirty="0"/>
          </a:p>
          <a:p>
            <a:r>
              <a:rPr lang="en-US" dirty="0"/>
              <a:t>Seals up to 7mm, withstands up to 3 times systolic pressure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C3EEF-04FB-9C4E-AE40-6E5F98FC1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581" y="5490747"/>
            <a:ext cx="2032000" cy="12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2992-FF16-9B4A-A0C5-68AA1674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Bipolar-</a:t>
            </a:r>
            <a:r>
              <a:rPr lang="en-US" dirty="0" err="1"/>
              <a:t>Enseal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3F76A-1DAB-9D4E-AC10-109D23AD4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" t="27631" r="5024" b="23545"/>
          <a:stretch/>
        </p:blipFill>
        <p:spPr>
          <a:xfrm rot="738900">
            <a:off x="7897954" y="3254680"/>
            <a:ext cx="3996147" cy="2101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110EB-E35A-9A4E-AF90-7C495C27B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80" r="2129" b="37313"/>
          <a:stretch/>
        </p:blipFill>
        <p:spPr>
          <a:xfrm>
            <a:off x="6705600" y="5056094"/>
            <a:ext cx="5366628" cy="1928351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4DC2462-41B7-914F-A21B-EB10B02A9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5" t="22726" r="-1017" b="21392"/>
          <a:stretch/>
        </p:blipFill>
        <p:spPr>
          <a:xfrm>
            <a:off x="7256052" y="4584300"/>
            <a:ext cx="3382776" cy="20305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B1BF32-E359-AD48-A8FE-7C566D215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00" y="1720953"/>
            <a:ext cx="6707052" cy="3929755"/>
          </a:xfrm>
        </p:spPr>
        <p:txBody>
          <a:bodyPr/>
          <a:lstStyle/>
          <a:p>
            <a:r>
              <a:rPr lang="en-US" dirty="0"/>
              <a:t>Adjusts energy based on impedance</a:t>
            </a:r>
          </a:p>
          <a:p>
            <a:r>
              <a:rPr lang="en-US" dirty="0"/>
              <a:t>Nanotechnology adjusts and shuts off current when temperature reaches a set </a:t>
            </a:r>
            <a:r>
              <a:rPr lang="en-US" dirty="0" err="1"/>
              <a:t>point</a:t>
            </a:r>
            <a:r>
              <a:rPr lang="en-US" dirty="0" err="1">
                <a:sym typeface="Wingdings" pitchFamily="2" charset="2"/>
              </a:rPr>
              <a:t>minimizes</a:t>
            </a:r>
            <a:r>
              <a:rPr lang="en-US" dirty="0">
                <a:sym typeface="Wingdings" pitchFamily="2" charset="2"/>
              </a:rPr>
              <a:t> thermal spread</a:t>
            </a:r>
          </a:p>
          <a:p>
            <a:r>
              <a:rPr lang="en-US" dirty="0">
                <a:sym typeface="Wingdings" pitchFamily="2" charset="2"/>
              </a:rPr>
              <a:t>Vessels sealed with compression, protein denaturation and renaturation</a:t>
            </a:r>
          </a:p>
          <a:p>
            <a:r>
              <a:rPr lang="en-US" dirty="0">
                <a:sym typeface="Wingdings" pitchFamily="2" charset="2"/>
              </a:rPr>
              <a:t>Seals up to 7mm, withstands up to 7x systolic BP</a:t>
            </a:r>
          </a:p>
          <a:p>
            <a:r>
              <a:rPr lang="en-US" dirty="0">
                <a:sym typeface="Wingdings" pitchFamily="2" charset="2"/>
              </a:rPr>
              <a:t>1 mm thermal spread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5BDE6-1321-8544-9358-2C50A6E7D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942" y="682102"/>
            <a:ext cx="3564013" cy="27468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8F16D4-AEA9-094D-B885-A43B51FBFDCE}"/>
              </a:ext>
            </a:extLst>
          </p:cNvPr>
          <p:cNvSpPr/>
          <p:nvPr/>
        </p:nvSpPr>
        <p:spPr>
          <a:xfrm>
            <a:off x="835400" y="6020269"/>
            <a:ext cx="4886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https://www.youtube.com/watch?v=Nj9NLkZmliM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40ADF-5FDC-2F48-9215-65F727C1D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1874" y="921845"/>
            <a:ext cx="2595068" cy="19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5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AC86-9729-7741-9DCA-2395DCFC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bipolar-gyrus </a:t>
            </a:r>
            <a:r>
              <a:rPr lang="en-US" dirty="0" err="1"/>
              <a:t>acmi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0AA5C-3AA3-5B40-BDF8-80CA327EB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1757"/>
            <a:ext cx="6273632" cy="3634486"/>
          </a:xfrm>
        </p:spPr>
        <p:txBody>
          <a:bodyPr/>
          <a:lstStyle/>
          <a:p>
            <a:r>
              <a:rPr lang="en-US" dirty="0"/>
              <a:t>Plasma kinetic energy, delivered impulses</a:t>
            </a:r>
          </a:p>
          <a:p>
            <a:r>
              <a:rPr lang="en-US" dirty="0"/>
              <a:t>Forms vapor zones which collapses causing tissue sealing</a:t>
            </a:r>
          </a:p>
          <a:p>
            <a:r>
              <a:rPr lang="en-US" dirty="0"/>
              <a:t>Intermittent tissue cooling (prevents thermal damage and sticking)</a:t>
            </a:r>
          </a:p>
          <a:p>
            <a:r>
              <a:rPr lang="en-US" dirty="0"/>
              <a:t>Audible impedance and end point indicator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935C9-B36B-1145-96F5-B47763AA4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710" y="1007968"/>
            <a:ext cx="4543800" cy="2215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A6B78-BF7F-4F4F-B04E-AA91696A7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86" t="10705" r="686" b="8704"/>
          <a:stretch/>
        </p:blipFill>
        <p:spPr>
          <a:xfrm>
            <a:off x="7067007" y="3443125"/>
            <a:ext cx="479350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865B-B7F0-DE49-9819-7C062BE5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Ultrasonic Scalpel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CD5B4-524E-E54B-9F52-5C63CF2F4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72178"/>
            <a:ext cx="6572643" cy="3634486"/>
          </a:xfrm>
        </p:spPr>
        <p:txBody>
          <a:bodyPr/>
          <a:lstStyle/>
          <a:p>
            <a:r>
              <a:rPr lang="en-US" dirty="0"/>
              <a:t>Converts ultrasonic to mechanical energy, 55000 vibrations/sec</a:t>
            </a:r>
          </a:p>
          <a:p>
            <a:r>
              <a:rPr lang="en-US" dirty="0"/>
              <a:t>Lysis of H </a:t>
            </a:r>
            <a:r>
              <a:rPr lang="en-US" dirty="0" err="1"/>
              <a:t>bonds</a:t>
            </a:r>
            <a:r>
              <a:rPr lang="en-US" dirty="0" err="1">
                <a:sym typeface="Wingdings" pitchFamily="2" charset="2"/>
              </a:rPr>
              <a:t>heatdenaturation</a:t>
            </a:r>
            <a:r>
              <a:rPr lang="en-US" dirty="0">
                <a:sym typeface="Wingdings" pitchFamily="2" charset="2"/>
              </a:rPr>
              <a:t> of </a:t>
            </a:r>
            <a:r>
              <a:rPr lang="en-US" dirty="0" err="1">
                <a:sym typeface="Wingdings" pitchFamily="2" charset="2"/>
              </a:rPr>
              <a:t>proteinseparation</a:t>
            </a:r>
            <a:r>
              <a:rPr lang="en-US" dirty="0">
                <a:sym typeface="Wingdings" pitchFamily="2" charset="2"/>
              </a:rPr>
              <a:t> of tissue</a:t>
            </a:r>
          </a:p>
          <a:p>
            <a:r>
              <a:rPr lang="en-US" dirty="0">
                <a:sym typeface="Wingdings" pitchFamily="2" charset="2"/>
              </a:rPr>
              <a:t>Simultaneous cutting and coagulation</a:t>
            </a:r>
          </a:p>
          <a:p>
            <a:r>
              <a:rPr lang="en-US" dirty="0">
                <a:sym typeface="Wingdings" pitchFamily="2" charset="2"/>
              </a:rPr>
              <a:t>Seals vessels up to 5mm (up to 7mm with ACE7)</a:t>
            </a:r>
          </a:p>
          <a:p>
            <a:r>
              <a:rPr lang="en-US" dirty="0">
                <a:sym typeface="Wingdings" pitchFamily="2" charset="2"/>
              </a:rPr>
              <a:t>BENEFITS: greater precision in tight spaces near vital structures, less char, less smoke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F263D-7E74-A74E-8D12-3098F42B2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" t="14499" r="38504" b="12671"/>
          <a:stretch/>
        </p:blipFill>
        <p:spPr>
          <a:xfrm>
            <a:off x="7673788" y="3299012"/>
            <a:ext cx="4195482" cy="312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77811-118B-5342-AA12-BBEB72EA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396" y="629882"/>
            <a:ext cx="3532604" cy="1905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5816E-655D-FE4D-84A3-0BAA4FC89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51" t="27015" r="5868" b="37040"/>
          <a:stretch/>
        </p:blipFill>
        <p:spPr>
          <a:xfrm>
            <a:off x="7476565" y="1973190"/>
            <a:ext cx="1900518" cy="1380565"/>
          </a:xfrm>
          <a:prstGeom prst="rect">
            <a:avLst/>
          </a:prstGeom>
        </p:spPr>
      </p:pic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C74ED3D1-8336-994E-A4C1-A381281B7434}"/>
              </a:ext>
            </a:extLst>
          </p:cNvPr>
          <p:cNvSpPr/>
          <p:nvPr/>
        </p:nvSpPr>
        <p:spPr>
          <a:xfrm>
            <a:off x="719485" y="6155844"/>
            <a:ext cx="4692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https://www.youtube.com/watch?v=1SFUjk7nSqI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17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CDFD-6C90-D84F-8B49-94A5D4B7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energy-</a:t>
            </a:r>
            <a:r>
              <a:rPr lang="en-US" dirty="0" err="1"/>
              <a:t>thunderbeat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2AD63-30B2-BB4A-8CE5-B3118C35A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27841"/>
            <a:ext cx="5312487" cy="2342518"/>
          </a:xfrm>
        </p:spPr>
        <p:txBody>
          <a:bodyPr/>
          <a:lstStyle/>
          <a:p>
            <a:r>
              <a:rPr lang="en-US" dirty="0"/>
              <a:t>Combination of advanced bipolar and ultrasonic energy</a:t>
            </a:r>
          </a:p>
          <a:p>
            <a:r>
              <a:rPr lang="en-US" dirty="0"/>
              <a:t>Seals vessels up to 7mm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803BF-5570-DD48-8591-A71651D2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0451">
            <a:off x="5154398" y="2277049"/>
            <a:ext cx="3267589" cy="330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ADECD-B2E0-2842-A12C-7302EE44F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364" y="3475538"/>
            <a:ext cx="3267589" cy="2342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5DC39-1403-B644-9E4B-954AE43AB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25" r="11513" b="14197"/>
          <a:stretch/>
        </p:blipFill>
        <p:spPr>
          <a:xfrm>
            <a:off x="8362364" y="917506"/>
            <a:ext cx="3083859" cy="2342518"/>
          </a:xfrm>
          <a:prstGeom prst="rect">
            <a:avLst/>
          </a:prstGeom>
        </p:spPr>
      </p:pic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3DAA986F-B381-2941-B2AD-8504BAB1BD87}"/>
              </a:ext>
            </a:extLst>
          </p:cNvPr>
          <p:cNvSpPr/>
          <p:nvPr/>
        </p:nvSpPr>
        <p:spPr>
          <a:xfrm>
            <a:off x="581192" y="6171647"/>
            <a:ext cx="478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https://www.youtube.com/watch?v=20eSwDHrjIg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1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FAD8-BA0E-3943-B148-8682F063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90F96-41FB-AA41-9AEF-E7D708870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35" y="1209056"/>
            <a:ext cx="4229101" cy="2686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DADCD-D24B-4443-9A1A-614FC6BD9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472" b="-1"/>
          <a:stretch/>
        </p:blipFill>
        <p:spPr>
          <a:xfrm>
            <a:off x="8249577" y="3764211"/>
            <a:ext cx="3592394" cy="2840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CCED1-B7CF-A942-A01A-46240649F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30" r="180" b="21992"/>
          <a:stretch/>
        </p:blipFill>
        <p:spPr>
          <a:xfrm>
            <a:off x="281027" y="2765639"/>
            <a:ext cx="7588108" cy="24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3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CEC74-BEF2-1D4B-A45D-DE64EBFD6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E9C5B-114D-5A4B-865B-C35DE151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37" y="940178"/>
            <a:ext cx="6064875" cy="4706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E5911-351B-1D4E-8F57-A3ACD50B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7" y="940178"/>
            <a:ext cx="5959388" cy="470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7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7763-FC14-9B49-8D59-71CEE6EC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851F-C38E-3740-A32A-6C5F486E6D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Laparoscopes</a:t>
            </a:r>
          </a:p>
          <a:p>
            <a:pPr lvl="1"/>
            <a:r>
              <a:rPr lang="en-US" sz="1800" dirty="0"/>
              <a:t>Various sizes</a:t>
            </a:r>
          </a:p>
          <a:p>
            <a:pPr lvl="2"/>
            <a:r>
              <a:rPr lang="en-US" sz="1600" dirty="0"/>
              <a:t>2-3mm </a:t>
            </a:r>
            <a:r>
              <a:rPr lang="en-US" sz="1600" dirty="0" err="1"/>
              <a:t>needlescopes</a:t>
            </a:r>
            <a:endParaRPr lang="en-US" sz="1600" dirty="0"/>
          </a:p>
          <a:p>
            <a:pPr lvl="2"/>
            <a:r>
              <a:rPr lang="en-US" sz="1600" dirty="0"/>
              <a:t>5mm</a:t>
            </a:r>
          </a:p>
          <a:p>
            <a:pPr lvl="2"/>
            <a:r>
              <a:rPr lang="en-US" sz="1600" dirty="0"/>
              <a:t>10mm</a:t>
            </a:r>
          </a:p>
          <a:p>
            <a:pPr lvl="1"/>
            <a:r>
              <a:rPr lang="en-US" sz="1800" dirty="0"/>
              <a:t>Visualization capabilities</a:t>
            </a:r>
          </a:p>
          <a:p>
            <a:pPr lvl="2"/>
            <a:r>
              <a:rPr lang="en-US" sz="1600" dirty="0"/>
              <a:t>0 degree</a:t>
            </a:r>
          </a:p>
          <a:p>
            <a:pPr lvl="2"/>
            <a:r>
              <a:rPr lang="en-US" sz="1600" dirty="0"/>
              <a:t>30 degree</a:t>
            </a:r>
          </a:p>
          <a:p>
            <a:pPr lvl="2"/>
            <a:r>
              <a:rPr lang="en-US" sz="1600" dirty="0"/>
              <a:t>45 degree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80878-637C-0E45-AB39-3E84BBC06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7390" y="1767601"/>
            <a:ext cx="5194769" cy="3633047"/>
          </a:xfrm>
        </p:spPr>
        <p:txBody>
          <a:bodyPr>
            <a:normAutofit/>
          </a:bodyPr>
          <a:lstStyle/>
          <a:p>
            <a:r>
              <a:rPr lang="en-US" sz="2000" dirty="0"/>
              <a:t>Hysteroscopes</a:t>
            </a:r>
          </a:p>
          <a:p>
            <a:pPr lvl="1"/>
            <a:r>
              <a:rPr lang="en-US" sz="1800" dirty="0"/>
              <a:t>0 degree</a:t>
            </a:r>
          </a:p>
          <a:p>
            <a:pPr lvl="1"/>
            <a:r>
              <a:rPr lang="en-US" sz="1800" dirty="0"/>
              <a:t>12.5 degree</a:t>
            </a:r>
          </a:p>
          <a:p>
            <a:pPr lvl="1"/>
            <a:r>
              <a:rPr lang="en-US" sz="1800" dirty="0"/>
              <a:t>30 degree</a:t>
            </a:r>
          </a:p>
          <a:p>
            <a:r>
              <a:rPr lang="en-US" sz="2000" dirty="0"/>
              <a:t>Cystoscopes</a:t>
            </a:r>
          </a:p>
          <a:p>
            <a:pPr lvl="1"/>
            <a:r>
              <a:rPr lang="en-US" sz="1800" dirty="0"/>
              <a:t>30 degree</a:t>
            </a:r>
          </a:p>
          <a:p>
            <a:pPr lvl="1"/>
            <a:r>
              <a:rPr lang="en-US" sz="1800" dirty="0"/>
              <a:t>70 degree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CF59C-DC6E-7147-9E92-B9B4A737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42" y="2180288"/>
            <a:ext cx="5194769" cy="36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FFA662E-4AF6-A94F-ACFE-95E0A6261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588"/>
          <a:stretch/>
        </p:blipFill>
        <p:spPr>
          <a:xfrm>
            <a:off x="2756346" y="1900238"/>
            <a:ext cx="6414092" cy="4957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62101-6915-4648-8636-37643E39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11895"/>
            <a:ext cx="8391763" cy="12358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Cost comparison</a:t>
            </a:r>
          </a:p>
        </p:txBody>
      </p:sp>
    </p:spTree>
    <p:extLst>
      <p:ext uri="{BB962C8B-B14F-4D97-AF65-F5344CB8AC3E}">
        <p14:creationId xmlns:p14="http://schemas.microsoft.com/office/powerpoint/2010/main" val="2826256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B8AEE-E115-3A4D-AAF9-A8936F4F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39528"/>
            <a:ext cx="6096000" cy="3276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77800-965C-FA4A-AF20-62C779F3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Laparoscopic Suture devices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59013-29FC-8E41-95E9-97B4022F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13627" flipH="1">
            <a:off x="1886371" y="2451934"/>
            <a:ext cx="2904450" cy="1590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2E105-6CD7-6F40-9BBD-812FB8298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94"/>
          <a:stretch/>
        </p:blipFill>
        <p:spPr>
          <a:xfrm>
            <a:off x="6079990" y="3654384"/>
            <a:ext cx="6112010" cy="2800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75AB6-7DFE-BB4B-A5E1-32C942D93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66" b="16018"/>
          <a:stretch/>
        </p:blipFill>
        <p:spPr>
          <a:xfrm>
            <a:off x="1674066" y="4257463"/>
            <a:ext cx="3442004" cy="2124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EEA01-903A-E046-9DAA-EB74FC5554AE}"/>
              </a:ext>
            </a:extLst>
          </p:cNvPr>
          <p:cNvSpPr txBox="1"/>
          <p:nvPr/>
        </p:nvSpPr>
        <p:spPr>
          <a:xfrm>
            <a:off x="3872753" y="2079812"/>
            <a:ext cx="157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/>
              <a:t>EndoLoop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4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85BB-61CD-2449-9A9A-A33FF178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Laparoscopic clip applier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54B9-1390-094D-ADB6-00F89D0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29198"/>
            <a:ext cx="11029615" cy="2222500"/>
          </a:xfrm>
        </p:spPr>
        <p:txBody>
          <a:bodyPr/>
          <a:lstStyle/>
          <a:p>
            <a:r>
              <a:rPr lang="en-US" dirty="0"/>
              <a:t>Ligate blood vessels and other tubular structures</a:t>
            </a:r>
          </a:p>
          <a:p>
            <a:r>
              <a:rPr lang="en-US" dirty="0"/>
              <a:t>Titanium or absorbable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64E4A-27D9-8040-8356-A257F311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1" t="18274" r="8991" b="4994"/>
          <a:stretch/>
        </p:blipFill>
        <p:spPr>
          <a:xfrm>
            <a:off x="384923" y="3589258"/>
            <a:ext cx="3990226" cy="245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B90BB-0588-8446-B198-A674BC36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85" y="3599378"/>
            <a:ext cx="2222500" cy="2299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06674D-17F7-234C-8FB8-648F58C13267}"/>
              </a:ext>
            </a:extLst>
          </p:cNvPr>
          <p:cNvSpPr txBox="1"/>
          <p:nvPr/>
        </p:nvSpPr>
        <p:spPr>
          <a:xfrm>
            <a:off x="5128185" y="6155844"/>
            <a:ext cx="188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/>
              <a:t>Hemo</a:t>
            </a:r>
            <a:r>
              <a:rPr lang="en-US" dirty="0"/>
              <a:t>-lock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F621C-31E6-D448-BACE-F5C164366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867" y="3589257"/>
            <a:ext cx="2491758" cy="2309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35241-2F98-3D4F-B321-BFDDC4378578}"/>
              </a:ext>
            </a:extLst>
          </p:cNvPr>
          <p:cNvSpPr txBox="1"/>
          <p:nvPr/>
        </p:nvSpPr>
        <p:spPr>
          <a:xfrm>
            <a:off x="959596" y="6155844"/>
            <a:ext cx="188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Clip applier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DE9A5-16CE-2B40-9989-667AFABC62DB}"/>
              </a:ext>
            </a:extLst>
          </p:cNvPr>
          <p:cNvSpPr txBox="1"/>
          <p:nvPr/>
        </p:nvSpPr>
        <p:spPr>
          <a:xfrm>
            <a:off x="8234867" y="6167272"/>
            <a:ext cx="188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Bulldog clamp</a:t>
            </a:r>
          </a:p>
        </p:txBody>
      </p:sp>
    </p:spTree>
    <p:extLst>
      <p:ext uri="{BB962C8B-B14F-4D97-AF65-F5344CB8AC3E}">
        <p14:creationId xmlns:p14="http://schemas.microsoft.com/office/powerpoint/2010/main" val="331675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8104-B8AA-874A-972A-1EC2D818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Staplers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C4903-E357-5241-9AD7-8E422D29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32639"/>
            <a:ext cx="5450542" cy="3634486"/>
          </a:xfrm>
        </p:spPr>
        <p:txBody>
          <a:bodyPr/>
          <a:lstStyle/>
          <a:p>
            <a:r>
              <a:rPr lang="en-US" dirty="0"/>
              <a:t>More commonly used in general surgery</a:t>
            </a:r>
          </a:p>
          <a:p>
            <a:pPr lvl="1"/>
            <a:r>
              <a:rPr lang="en-US" dirty="0"/>
              <a:t>Bowel transection/anastomosis</a:t>
            </a:r>
          </a:p>
          <a:p>
            <a:pPr lvl="1"/>
            <a:r>
              <a:rPr lang="en-US" dirty="0"/>
              <a:t>Appendectomy</a:t>
            </a:r>
          </a:p>
          <a:p>
            <a:r>
              <a:rPr lang="en-US" dirty="0"/>
              <a:t>Range of loads corresponding to staple height</a:t>
            </a:r>
          </a:p>
          <a:p>
            <a:r>
              <a:rPr lang="en-US" dirty="0"/>
              <a:t>Blue = bowel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9C16E-533F-7F45-84D7-7D0CA5FF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" t="10881" r="3572" b="7596"/>
          <a:stretch/>
        </p:blipFill>
        <p:spPr>
          <a:xfrm>
            <a:off x="6432736" y="3656992"/>
            <a:ext cx="5044889" cy="3077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52B6D-8599-8747-B57D-ABCE0273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562" y="1689765"/>
            <a:ext cx="4639235" cy="2168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84329-529E-AD44-83F9-6536C4E3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735" y="702156"/>
            <a:ext cx="5044888" cy="10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7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68F3F-A92E-164C-91FE-359EEA24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3" y="1005839"/>
            <a:ext cx="6939304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Uterine Manipulators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B5AD54-1E68-4239-A6AF-FE0F49BB8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59333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1204-9447-FD43-8FB7-627682821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267" y="1009397"/>
            <a:ext cx="3078342" cy="4801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96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D279-2959-604E-ACCB-3A2134BD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</a:t>
            </a:r>
          </a:p>
        </p:txBody>
      </p:sp>
      <p:pic>
        <p:nvPicPr>
          <p:cNvPr id="5" name="Content Placeholder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7821B43E-B52D-3C42-ACC7-28E469531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226" y="4103471"/>
            <a:ext cx="6087409" cy="2738799"/>
          </a:xfrm>
        </p:spPr>
      </p:pic>
      <p:pic>
        <p:nvPicPr>
          <p:cNvPr id="7" name="Picture 6" descr="A picture containing floor, indoor, table, sitting&#10;&#10;Description automatically generated">
            <a:extLst>
              <a:ext uri="{FF2B5EF4-FFF2-40B4-BE49-F238E27FC236}">
                <a16:creationId xmlns:a16="http://schemas.microsoft.com/office/drawing/2014/main" id="{3CC664F7-3D3C-5F4C-B829-95326B8E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933" y="2016382"/>
            <a:ext cx="5818467" cy="2383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C1A73-0347-DD43-A648-D4C324FE4293}"/>
              </a:ext>
            </a:extLst>
          </p:cNvPr>
          <p:cNvSpPr txBox="1"/>
          <p:nvPr/>
        </p:nvSpPr>
        <p:spPr>
          <a:xfrm>
            <a:off x="9269506" y="2438400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Hulka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512AA-62F2-0747-A5AC-E992CC6DB916}"/>
              </a:ext>
            </a:extLst>
          </p:cNvPr>
          <p:cNvSpPr txBox="1"/>
          <p:nvPr/>
        </p:nvSpPr>
        <p:spPr>
          <a:xfrm>
            <a:off x="9476067" y="4715435"/>
            <a:ext cx="253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Rubin/Cohen/Acorn</a:t>
            </a:r>
          </a:p>
        </p:txBody>
      </p:sp>
    </p:spTree>
    <p:extLst>
      <p:ext uri="{BB962C8B-B14F-4D97-AF65-F5344CB8AC3E}">
        <p14:creationId xmlns:p14="http://schemas.microsoft.com/office/powerpoint/2010/main" val="422078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C0F0-7D08-5347-9A42-485CAE64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61FAF-9E18-8045-929F-91F339744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Modified endotracheal tube</a:t>
            </a:r>
          </a:p>
          <a:p>
            <a:r>
              <a:rPr lang="en-US" dirty="0"/>
              <a:t>Cheap</a:t>
            </a:r>
          </a:p>
          <a:p>
            <a:r>
              <a:rPr lang="en-US" dirty="0"/>
              <a:t>Disposable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BEDD6-A5EA-0042-91CC-8EB7BAA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988735"/>
            <a:ext cx="4766234" cy="43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03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0B1D-6139-8A43-8C1F-64CD60B1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4BA8C-4DB2-3E49-B91D-A5846A00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63081"/>
            <a:ext cx="5191771" cy="3634486"/>
          </a:xfrm>
        </p:spPr>
        <p:txBody>
          <a:bodyPr/>
          <a:lstStyle/>
          <a:p>
            <a:r>
              <a:rPr lang="en-US" dirty="0"/>
              <a:t>Uterine manipulator and injector</a:t>
            </a:r>
          </a:p>
          <a:p>
            <a:r>
              <a:rPr lang="en-US" dirty="0"/>
              <a:t>Balloon seal for </a:t>
            </a:r>
            <a:r>
              <a:rPr lang="en-US" dirty="0" err="1"/>
              <a:t>chromopertubation</a:t>
            </a:r>
            <a:endParaRPr lang="en-US" dirty="0"/>
          </a:p>
          <a:p>
            <a:r>
              <a:rPr lang="en-US" dirty="0"/>
              <a:t>Can perform all manipulations with patient in supine 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31E66-F1F3-A440-9B5B-8DECB5ED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95" y="702156"/>
            <a:ext cx="4696850" cy="3019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3352D-1227-724C-BCD7-EE78E65CF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47" y="3914274"/>
            <a:ext cx="5028325" cy="2738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2BE30-D824-FE43-BB8A-FA717A8B2B25}"/>
              </a:ext>
            </a:extLst>
          </p:cNvPr>
          <p:cNvSpPr/>
          <p:nvPr/>
        </p:nvSpPr>
        <p:spPr>
          <a:xfrm>
            <a:off x="726768" y="6155844"/>
            <a:ext cx="4170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https://www.youtube.com/watch?v=NCZRfDMA7AE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42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AF8C-C283-8F47-87FA-89243AAF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Colpotomy cups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221DD-8E4A-6847-9F7F-A32C7AD5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90" y="2122900"/>
            <a:ext cx="6385712" cy="4513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E693D-3BC8-F04A-B13C-EAA9E07DC8C8}"/>
              </a:ext>
            </a:extLst>
          </p:cNvPr>
          <p:cNvSpPr txBox="1"/>
          <p:nvPr/>
        </p:nvSpPr>
        <p:spPr>
          <a:xfrm>
            <a:off x="2983299" y="1953206"/>
            <a:ext cx="28101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Normal relationship of ureter to fornix and uterine artery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CA4E1-3AF0-8540-AFA5-6F09144FDB05}"/>
              </a:ext>
            </a:extLst>
          </p:cNvPr>
          <p:cNvSpPr txBox="1"/>
          <p:nvPr/>
        </p:nvSpPr>
        <p:spPr>
          <a:xfrm>
            <a:off x="6233778" y="1896056"/>
            <a:ext cx="34245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Pushing up with cup after </a:t>
            </a:r>
            <a:r>
              <a:rPr lang="en-US" dirty="0" err="1"/>
              <a:t>vesicouterine</a:t>
            </a:r>
            <a:r>
              <a:rPr lang="en-US" dirty="0"/>
              <a:t> peritoneum divided. Distance between fornix and ureter has increased</a:t>
            </a:r>
          </a:p>
        </p:txBody>
      </p:sp>
    </p:spTree>
    <p:extLst>
      <p:ext uri="{BB962C8B-B14F-4D97-AF65-F5344CB8AC3E}">
        <p14:creationId xmlns:p14="http://schemas.microsoft.com/office/powerpoint/2010/main" val="1785551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8088-BE50-1C4C-B022-B146F035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V-Care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21AC13A-C36E-5741-8AA8-3696CFD1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6" t="21563"/>
          <a:stretch/>
        </p:blipFill>
        <p:spPr>
          <a:xfrm>
            <a:off x="6079440" y="729658"/>
            <a:ext cx="4844716" cy="2466152"/>
          </a:xfrm>
          <a:prstGeom prst="rect">
            <a:avLst/>
          </a:prstGeom>
        </p:spPr>
      </p:pic>
      <p:pic>
        <p:nvPicPr>
          <p:cNvPr id="5" name="Content Placeholder 4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72042BE7-FA51-E146-AFFD-90217E9356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024" y="2415748"/>
            <a:ext cx="5535427" cy="347070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CE0E-E244-3142-8C17-20186A405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7452" y="2727830"/>
            <a:ext cx="5194769" cy="3633047"/>
          </a:xfrm>
        </p:spPr>
        <p:txBody>
          <a:bodyPr/>
          <a:lstStyle/>
          <a:p>
            <a:r>
              <a:rPr lang="en-US" dirty="0"/>
              <a:t>Single use device</a:t>
            </a:r>
          </a:p>
          <a:p>
            <a:r>
              <a:rPr lang="en-US" dirty="0"/>
              <a:t>Variable sized colpotomy cups (Harmonic compatible)</a:t>
            </a:r>
          </a:p>
          <a:p>
            <a:r>
              <a:rPr lang="en-US" dirty="0"/>
              <a:t>Back cup designed to limit loss of </a:t>
            </a:r>
            <a:r>
              <a:rPr lang="en-US" dirty="0" err="1"/>
              <a:t>pneumo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Variable success</a:t>
            </a:r>
          </a:p>
          <a:p>
            <a:pPr lvl="1"/>
            <a:r>
              <a:rPr lang="en-US" dirty="0"/>
              <a:t>Can use separate </a:t>
            </a:r>
            <a:r>
              <a:rPr lang="en-US" dirty="0" err="1"/>
              <a:t>Colpo</a:t>
            </a:r>
            <a:r>
              <a:rPr lang="en-US" dirty="0"/>
              <a:t>-Pneumo-</a:t>
            </a:r>
            <a:r>
              <a:rPr lang="en-US" dirty="0" err="1"/>
              <a:t>Occluder</a:t>
            </a:r>
            <a:endParaRPr lang="en-US" dirty="0"/>
          </a:p>
          <a:p>
            <a:r>
              <a:rPr lang="en-US" dirty="0"/>
              <a:t>May not work well for very large uteri</a:t>
            </a:r>
          </a:p>
          <a:p>
            <a:r>
              <a:rPr lang="en-US" dirty="0" err="1"/>
              <a:t>Vcare</a:t>
            </a:r>
            <a:r>
              <a:rPr lang="en-US" dirty="0"/>
              <a:t> Dx-Can perform </a:t>
            </a:r>
            <a:r>
              <a:rPr lang="en-US" dirty="0" err="1"/>
              <a:t>chromopertubation</a:t>
            </a:r>
            <a:r>
              <a:rPr lang="en-US" dirty="0"/>
              <a:t> (not an option in regular </a:t>
            </a:r>
            <a:r>
              <a:rPr lang="en-US" dirty="0" err="1"/>
              <a:t>Vcare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21E2E-3FB5-4345-9B28-90F537A88EF7}"/>
              </a:ext>
            </a:extLst>
          </p:cNvPr>
          <p:cNvSpPr txBox="1"/>
          <p:nvPr/>
        </p:nvSpPr>
        <p:spPr>
          <a:xfrm>
            <a:off x="1620253" y="6176211"/>
            <a:ext cx="409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VCare</a:t>
            </a:r>
            <a:r>
              <a:rPr lang="en-US" dirty="0"/>
              <a:t> and </a:t>
            </a:r>
            <a:r>
              <a:rPr lang="en-US" dirty="0" err="1"/>
              <a:t>VCare</a:t>
            </a:r>
            <a:r>
              <a:rPr lang="en-US" dirty="0"/>
              <a:t> Dx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2B487-A27E-2C4A-AA3B-26001330F7F7}"/>
              </a:ext>
            </a:extLst>
          </p:cNvPr>
          <p:cNvSpPr/>
          <p:nvPr/>
        </p:nvSpPr>
        <p:spPr>
          <a:xfrm>
            <a:off x="5710989" y="61122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https://www.youtube.com/watch?v=mOp4mmEnH18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https://www.youtube.com/watch?v=nRqQ8ClfEXE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6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5612-4537-8449-AF00-4E44E41E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3B2FD-521D-C84A-92D2-1AF80A4C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C80B5-F4AF-3640-A51B-460DE309A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29"/>
          <a:stretch/>
        </p:blipFill>
        <p:spPr>
          <a:xfrm>
            <a:off x="6264018" y="2340864"/>
            <a:ext cx="5592768" cy="2931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99F04-3706-3F42-8D13-73B94A634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58" b="7006"/>
          <a:stretch/>
        </p:blipFill>
        <p:spPr>
          <a:xfrm>
            <a:off x="253123" y="2212528"/>
            <a:ext cx="6010895" cy="36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7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68A9-6DEE-204B-8458-4A346DEF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RUMI</a:t>
            </a:r>
          </a:p>
        </p:txBody>
      </p:sp>
      <p:pic>
        <p:nvPicPr>
          <p:cNvPr id="5" name="Content Placeholder 4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32973456-F8E6-864A-8683-FE9754A671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413245"/>
            <a:ext cx="5194300" cy="326182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1A1D1-7C15-E743-8D0A-FF35A682FE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Reusable hand piece</a:t>
            </a:r>
          </a:p>
          <a:p>
            <a:r>
              <a:rPr lang="en-US" dirty="0"/>
              <a:t>Variable length tips </a:t>
            </a:r>
          </a:p>
          <a:p>
            <a:r>
              <a:rPr lang="en-US" dirty="0"/>
              <a:t>Koh rings in variable sizes, materials (plastic or stainless steel)</a:t>
            </a:r>
          </a:p>
          <a:p>
            <a:r>
              <a:rPr lang="en-US" dirty="0" err="1"/>
              <a:t>Colpo</a:t>
            </a:r>
            <a:r>
              <a:rPr lang="en-US" dirty="0"/>
              <a:t>-Pneumo-</a:t>
            </a:r>
            <a:r>
              <a:rPr lang="en-US" dirty="0" err="1"/>
              <a:t>Occluder</a:t>
            </a:r>
            <a:r>
              <a:rPr lang="en-US" dirty="0"/>
              <a:t>-prevents loss of pneumoperitoneum</a:t>
            </a:r>
          </a:p>
          <a:p>
            <a:r>
              <a:rPr lang="en-US" dirty="0"/>
              <a:t>More difficult to put together and place, particularly in narrow vaginas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9AB929-BA51-2E4E-99EC-F38BE932D202}"/>
              </a:ext>
            </a:extLst>
          </p:cNvPr>
          <p:cNvSpPr/>
          <p:nvPr/>
        </p:nvSpPr>
        <p:spPr>
          <a:xfrm>
            <a:off x="862012" y="609464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https://www.youtube.com/watch?v=YSDUNXI_EAs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https://www.youtube.com/watch?v=VMB42641H9I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65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B78D-2E23-3740-934C-CA8DB0DA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RUMI ARCH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DC4943B-942C-7649-8E68-4D4BFE669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77" r="4784"/>
          <a:stretch/>
        </p:blipFill>
        <p:spPr>
          <a:xfrm>
            <a:off x="340560" y="3228573"/>
            <a:ext cx="6370147" cy="33214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A083-49F6-7045-9F02-4EBF78B534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Reusable hand piece</a:t>
            </a:r>
          </a:p>
          <a:p>
            <a:r>
              <a:rPr lang="en-US" dirty="0"/>
              <a:t>Similar tips to RUMI, variable KOH ring sizes</a:t>
            </a:r>
          </a:p>
          <a:p>
            <a:r>
              <a:rPr lang="en-US" dirty="0"/>
              <a:t>Attached </a:t>
            </a:r>
            <a:r>
              <a:rPr lang="en-US" dirty="0" err="1"/>
              <a:t>Colpo</a:t>
            </a:r>
            <a:r>
              <a:rPr lang="en-US" dirty="0"/>
              <a:t>-Pneumo-</a:t>
            </a:r>
            <a:r>
              <a:rPr lang="en-US" dirty="0" err="1"/>
              <a:t>Occluder</a:t>
            </a:r>
            <a:r>
              <a:rPr lang="en-US" dirty="0"/>
              <a:t> balloon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0E613-B169-8144-A55D-61E51764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481" y="2025140"/>
            <a:ext cx="2999873" cy="2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94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8C8E-26EE-3E45-A368-47F3F3C4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Advincula</a:t>
            </a:r>
            <a:r>
              <a:rPr lang="en-US" dirty="0"/>
              <a:t> delineator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23CA0-6F32-C04B-B0A2-6D9993D19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Disposable</a:t>
            </a:r>
          </a:p>
          <a:p>
            <a:r>
              <a:rPr lang="en-US" dirty="0"/>
              <a:t>Integrated Koh cup</a:t>
            </a:r>
          </a:p>
          <a:p>
            <a:pPr lvl="1"/>
            <a:r>
              <a:rPr lang="en-US" dirty="0"/>
              <a:t>Plastic, steel, flexible soft </a:t>
            </a:r>
          </a:p>
          <a:p>
            <a:r>
              <a:rPr lang="en-US" dirty="0"/>
              <a:t>Intrauterine tip within device-adjustable</a:t>
            </a:r>
          </a:p>
        </p:txBody>
      </p:sp>
      <p:pic>
        <p:nvPicPr>
          <p:cNvPr id="4" name="Content Placeholder 4" descr="A picture containing earphone, wall, object, indoor&#10;&#10;Description automatically generated">
            <a:extLst>
              <a:ext uri="{FF2B5EF4-FFF2-40B4-BE49-F238E27FC236}">
                <a16:creationId xmlns:a16="http://schemas.microsoft.com/office/drawing/2014/main" id="{FE709E7A-F7A6-184C-AB93-FA6D59A80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42" y="1936041"/>
            <a:ext cx="4186990" cy="42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5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92F4F0-3961-5C40-A2FC-4876BDDC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Fornisee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1E66D4-AC01-764E-85DF-ABA7EF2C09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Illuminated cup delineates </a:t>
            </a:r>
            <a:r>
              <a:rPr lang="en-US" dirty="0" err="1"/>
              <a:t>fornices</a:t>
            </a:r>
            <a:endParaRPr lang="en-US" dirty="0"/>
          </a:p>
          <a:p>
            <a:r>
              <a:rPr lang="en-US" dirty="0"/>
              <a:t>Reusable uterine sound/tip</a:t>
            </a:r>
          </a:p>
          <a:p>
            <a:r>
              <a:rPr lang="en-US" dirty="0"/>
              <a:t>Multiple sizes</a:t>
            </a:r>
          </a:p>
          <a:p>
            <a:r>
              <a:rPr lang="en-US" dirty="0"/>
              <a:t>Baffled vaginal occlude built in to maintain pneumoperitoneum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09B71-48AD-EE40-8E3A-4D3B24554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4" r="11173"/>
          <a:stretch/>
        </p:blipFill>
        <p:spPr>
          <a:xfrm>
            <a:off x="878493" y="2228003"/>
            <a:ext cx="4897469" cy="36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16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1B1730-0EE5-0E4C-BFE8-E8E4996C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2" y="2181413"/>
            <a:ext cx="10713521" cy="399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D31D30-2C41-E943-B941-9BE2878A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557213"/>
            <a:ext cx="7934563" cy="11310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Cost comparison</a:t>
            </a:r>
          </a:p>
        </p:txBody>
      </p:sp>
    </p:spTree>
    <p:extLst>
      <p:ext uri="{BB962C8B-B14F-4D97-AF65-F5344CB8AC3E}">
        <p14:creationId xmlns:p14="http://schemas.microsoft.com/office/powerpoint/2010/main" val="1095452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68F3F-A92E-164C-91FE-359EEA24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3" y="1005839"/>
            <a:ext cx="6939304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Trocars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B5AD54-1E68-4239-A6AF-FE0F49BB8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59333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1057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D34C-C77A-BA4A-83E3-6E4A2513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7ACF6-CA2C-5C46-BB94-D6409A88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00" y="2038690"/>
            <a:ext cx="3429335" cy="3634486"/>
          </a:xfrm>
        </p:spPr>
        <p:txBody>
          <a:bodyPr/>
          <a:lstStyle/>
          <a:p>
            <a:r>
              <a:rPr lang="en-US" dirty="0"/>
              <a:t>Cutting</a:t>
            </a:r>
          </a:p>
          <a:p>
            <a:pPr lvl="1"/>
            <a:r>
              <a:rPr lang="en-US" dirty="0"/>
              <a:t>Shielded</a:t>
            </a:r>
          </a:p>
          <a:p>
            <a:pPr lvl="1"/>
            <a:r>
              <a:rPr lang="en-US" dirty="0"/>
              <a:t>Non-shielded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Blunt</a:t>
            </a:r>
          </a:p>
        </p:txBody>
      </p:sp>
      <p:pic>
        <p:nvPicPr>
          <p:cNvPr id="4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5747D88-9056-E34E-9DBD-D4BDC6B3A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5" t="21458" r="28454" b="49605"/>
          <a:stretch/>
        </p:blipFill>
        <p:spPr>
          <a:xfrm>
            <a:off x="2999875" y="1890876"/>
            <a:ext cx="4433637" cy="1761838"/>
          </a:xfrm>
          <a:prstGeom prst="rect">
            <a:avLst/>
          </a:prstGeom>
        </p:spPr>
      </p:pic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F5F38A7-69C2-D547-90C8-B7587589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5" t="54449" r="28329" b="9514"/>
          <a:stretch/>
        </p:blipFill>
        <p:spPr>
          <a:xfrm>
            <a:off x="2678362" y="4059151"/>
            <a:ext cx="4433637" cy="2187004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189384AC-C861-B340-97F9-970AA5D3F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" t="18037" r="1004" b="2598"/>
          <a:stretch/>
        </p:blipFill>
        <p:spPr>
          <a:xfrm rot="11489856">
            <a:off x="7877094" y="4291935"/>
            <a:ext cx="3684168" cy="1511902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CCC6FA42-39DF-7A4B-8DC7-C848B583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5" y="1845930"/>
            <a:ext cx="3264362" cy="21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50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D179-A712-D94B-BE36-F9E3C693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Versastep</a:t>
            </a:r>
            <a:r>
              <a:rPr lang="en-US" dirty="0"/>
              <a:t> system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7DAD83-764F-2B45-B650-03E0DCBAA1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Combines a nylon stretchable sheath over a disposable </a:t>
            </a:r>
            <a:r>
              <a:rPr lang="en-US" dirty="0" err="1"/>
              <a:t>Veress</a:t>
            </a:r>
            <a:r>
              <a:rPr lang="en-US" dirty="0"/>
              <a:t> needle</a:t>
            </a:r>
          </a:p>
          <a:p>
            <a:r>
              <a:rPr lang="en-US" dirty="0"/>
              <a:t>Sheath then dilated with a blunt conical dilator</a:t>
            </a:r>
          </a:p>
          <a:p>
            <a:r>
              <a:rPr lang="en-US" dirty="0"/>
              <a:t>May create a smaller fascial defect with less need for closure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3AC99-3FEC-E14F-9568-ED93EB184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33563" r="7785" b="16478"/>
          <a:stretch/>
        </p:blipFill>
        <p:spPr>
          <a:xfrm>
            <a:off x="468896" y="2780252"/>
            <a:ext cx="5426227" cy="25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6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8BA9-C433-5549-8587-6B9A96FA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site/multiport systems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B138C9-E016-A949-9F26-5CA12D45A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321" y="2295960"/>
            <a:ext cx="7547925" cy="3633787"/>
          </a:xfrm>
        </p:spPr>
      </p:pic>
    </p:spTree>
    <p:extLst>
      <p:ext uri="{BB962C8B-B14F-4D97-AF65-F5344CB8AC3E}">
        <p14:creationId xmlns:p14="http://schemas.microsoft.com/office/powerpoint/2010/main" val="494549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F3B432-5324-C146-A00C-C69814B5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07" y="1974145"/>
            <a:ext cx="8061080" cy="4715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5D2A8-B4A7-714D-ABF9-4EC96FC6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3" y="657226"/>
            <a:ext cx="6405563" cy="10714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Cost comparison</a:t>
            </a:r>
          </a:p>
        </p:txBody>
      </p:sp>
    </p:spTree>
    <p:extLst>
      <p:ext uri="{BB962C8B-B14F-4D97-AF65-F5344CB8AC3E}">
        <p14:creationId xmlns:p14="http://schemas.microsoft.com/office/powerpoint/2010/main" val="392402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A52F-1A06-9C40-93EE-534DB124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insufflator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3FFE6-FF29-9641-9301-65A20C214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675" y="2179320"/>
            <a:ext cx="5435600" cy="363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B0126-0379-2043-A54F-9770370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2279897"/>
            <a:ext cx="4975742" cy="34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1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1A751-C3B5-C345-B71F-719AF8B6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SILS surgery</a:t>
            </a:r>
          </a:p>
        </p:txBody>
      </p:sp>
      <p:pic>
        <p:nvPicPr>
          <p:cNvPr id="5" name="Content Placeholder 4" descr="A picture containing object, indoor, scissors&#10;&#10;Description automatically generated">
            <a:extLst>
              <a:ext uri="{FF2B5EF4-FFF2-40B4-BE49-F238E27FC236}">
                <a16:creationId xmlns:a16="http://schemas.microsoft.com/office/drawing/2014/main" id="{4FCC245C-27C9-8D47-B710-D105585E1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04" y="2636471"/>
            <a:ext cx="6451600" cy="3289300"/>
          </a:xfrm>
        </p:spPr>
      </p:pic>
      <p:pic>
        <p:nvPicPr>
          <p:cNvPr id="9" name="Picture 8" descr="A picture containing skating, indoor, wall&#10;&#10;Description automatically generated">
            <a:extLst>
              <a:ext uri="{FF2B5EF4-FFF2-40B4-BE49-F238E27FC236}">
                <a16:creationId xmlns:a16="http://schemas.microsoft.com/office/drawing/2014/main" id="{9570D9CB-E12D-7A47-8C74-D4303A338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04" y="1890876"/>
            <a:ext cx="4898793" cy="45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24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367C-F061-224C-A345-130C110C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Cheap variety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D7D0CF-83D5-F748-8ED3-01C785C27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252" y="2067790"/>
            <a:ext cx="6099496" cy="431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8635-CCAA-FC4B-A58E-3F1DE966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 retrieval bags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C9CB86-3C16-534A-B5CE-3CF6476AF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3528" y="4070869"/>
            <a:ext cx="6075321" cy="2633148"/>
          </a:xfrm>
        </p:spPr>
      </p:pic>
      <p:pic>
        <p:nvPicPr>
          <p:cNvPr id="7" name="Picture 6" descr="A picture containing table, indoor, sitting&#10;&#10;Description automatically generated">
            <a:extLst>
              <a:ext uri="{FF2B5EF4-FFF2-40B4-BE49-F238E27FC236}">
                <a16:creationId xmlns:a16="http://schemas.microsoft.com/office/drawing/2014/main" id="{1DF24C5F-A877-5440-9CE5-B1AA8488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94" y="4125917"/>
            <a:ext cx="3321050" cy="2578100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AC607DD8-2B02-A341-A2FF-FE9F738E4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27239"/>
            <a:ext cx="5746415" cy="2633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1D4C00-15F0-4E4A-AF1B-054FC7899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208" y="1842099"/>
            <a:ext cx="3340100" cy="222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9D3F3-E3D1-BB49-BAE2-3E8E72DC8036}"/>
              </a:ext>
            </a:extLst>
          </p:cNvPr>
          <p:cNvSpPr txBox="1"/>
          <p:nvPr/>
        </p:nvSpPr>
        <p:spPr>
          <a:xfrm>
            <a:off x="946484" y="2101516"/>
            <a:ext cx="160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EndoPouch</a:t>
            </a:r>
            <a:endParaRPr lang="en-US" dirty="0"/>
          </a:p>
          <a:p>
            <a:r>
              <a:rPr lang="en-US" dirty="0"/>
              <a:t>Anchor </a:t>
            </a:r>
          </a:p>
          <a:p>
            <a:r>
              <a:rPr lang="en-US" dirty="0" err="1"/>
              <a:t>Genistrong</a:t>
            </a:r>
            <a:r>
              <a:rPr lang="en-US" dirty="0"/>
              <a:t> (reusable)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E362D-E6DB-8F49-B7D7-726A6DFF2985}"/>
              </a:ext>
            </a:extLst>
          </p:cNvPr>
          <p:cNvSpPr txBox="1"/>
          <p:nvPr/>
        </p:nvSpPr>
        <p:spPr>
          <a:xfrm>
            <a:off x="7193478" y="373096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Alexis containment system</a:t>
            </a:r>
          </a:p>
        </p:txBody>
      </p:sp>
    </p:spTree>
    <p:extLst>
      <p:ext uri="{BB962C8B-B14F-4D97-AF65-F5344CB8AC3E}">
        <p14:creationId xmlns:p14="http://schemas.microsoft.com/office/powerpoint/2010/main" val="2192040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68F3F-A92E-164C-91FE-359EEA24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3" y="1005839"/>
            <a:ext cx="6939304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Instruments: Robotic surgery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B5AD54-1E68-4239-A6AF-FE0F49BB8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59333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2834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FE66-B71A-9943-83BC-BB944384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robotic surgery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EF7144-01D4-AC4F-99A9-C9BD653835B1}"/>
              </a:ext>
            </a:extLst>
          </p:cNvPr>
          <p:cNvGrpSpPr/>
          <p:nvPr/>
        </p:nvGrpSpPr>
        <p:grpSpPr>
          <a:xfrm>
            <a:off x="4682360" y="2131002"/>
            <a:ext cx="6759672" cy="3642712"/>
            <a:chOff x="5260808" y="3435193"/>
            <a:chExt cx="6439274" cy="3422807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F2D38F0-6AAA-014A-9192-CECD78F76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90"/>
            <a:stretch/>
          </p:blipFill>
          <p:spPr>
            <a:xfrm>
              <a:off x="5260808" y="3435193"/>
              <a:ext cx="6350000" cy="342280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1550D9-1CD9-924E-AD91-A6EB569662DA}"/>
                </a:ext>
              </a:extLst>
            </p:cNvPr>
            <p:cNvSpPr/>
            <p:nvPr/>
          </p:nvSpPr>
          <p:spPr>
            <a:xfrm>
              <a:off x="10805348" y="5940400"/>
              <a:ext cx="8947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/>
                <a:t>High grasp strength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CFC9C3-0832-964B-80D6-05C52933ABEA}"/>
              </a:ext>
            </a:extLst>
          </p:cNvPr>
          <p:cNvGrpSpPr/>
          <p:nvPr/>
        </p:nvGrpSpPr>
        <p:grpSpPr>
          <a:xfrm>
            <a:off x="157655" y="2131003"/>
            <a:ext cx="6528895" cy="6387008"/>
            <a:chOff x="5260808" y="33595"/>
            <a:chExt cx="6439274" cy="6276137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76835EF-82DA-B04A-9D5C-AB322E80A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0" r="-703" b="50090"/>
            <a:stretch/>
          </p:blipFill>
          <p:spPr>
            <a:xfrm>
              <a:off x="5260808" y="33595"/>
              <a:ext cx="6394637" cy="338921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D0F19C-CDC0-AF48-9CE3-01435A6B7EB6}"/>
                </a:ext>
              </a:extLst>
            </p:cNvPr>
            <p:cNvSpPr txBox="1"/>
            <p:nvPr/>
          </p:nvSpPr>
          <p:spPr>
            <a:xfrm>
              <a:off x="10760710" y="1626401"/>
              <a:ext cx="894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High grasp strength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DFD22B-354A-FD4D-8E60-47323412797E}"/>
                </a:ext>
              </a:extLst>
            </p:cNvPr>
            <p:cNvSpPr/>
            <p:nvPr/>
          </p:nvSpPr>
          <p:spPr>
            <a:xfrm>
              <a:off x="10805348" y="5940400"/>
              <a:ext cx="8947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/>
                <a:t>High grasp strength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6A7D68-C485-A147-B52D-BDDA97F3AE9A}"/>
                </a:ext>
              </a:extLst>
            </p:cNvPr>
            <p:cNvSpPr txBox="1"/>
            <p:nvPr/>
          </p:nvSpPr>
          <p:spPr>
            <a:xfrm>
              <a:off x="10760709" y="2815121"/>
              <a:ext cx="694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Low grasp strength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955282-71F3-AF4F-ABA0-98DCFD0DAD16}"/>
                </a:ext>
              </a:extLst>
            </p:cNvPr>
            <p:cNvSpPr txBox="1"/>
            <p:nvPr/>
          </p:nvSpPr>
          <p:spPr>
            <a:xfrm>
              <a:off x="10760710" y="708801"/>
              <a:ext cx="694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Low grasp strength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89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A100-7CCA-6D46-98C6-53A7F387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685800"/>
            <a:ext cx="9697223" cy="1643743"/>
          </a:xfrm>
        </p:spPr>
        <p:txBody>
          <a:bodyPr anchor="ctr">
            <a:normAutofit/>
          </a:bodyPr>
          <a:lstStyle/>
          <a:p>
            <a:r>
              <a:rPr lang="en-US" dirty="0"/>
              <a:t>Instruments: Laparoscopic surgery</a:t>
            </a:r>
          </a:p>
        </p:txBody>
      </p:sp>
      <p:pic>
        <p:nvPicPr>
          <p:cNvPr id="8" name="Content Placeholder 4" descr="A close up of a gun&#10;&#10;Description automatically generated">
            <a:extLst>
              <a:ext uri="{FF2B5EF4-FFF2-40B4-BE49-F238E27FC236}">
                <a16:creationId xmlns:a16="http://schemas.microsoft.com/office/drawing/2014/main" id="{73CA4519-0566-3949-8085-053155E72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4" b="5299"/>
          <a:stretch/>
        </p:blipFill>
        <p:spPr>
          <a:xfrm>
            <a:off x="584202" y="3116917"/>
            <a:ext cx="3173760" cy="2191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80D15-250C-5C4D-B40D-1154095CE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90" y="3116916"/>
            <a:ext cx="3296538" cy="1788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B9B35-E7CD-6B47-A4C4-6EBE0790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07" y="2195300"/>
            <a:ext cx="3675785" cy="45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7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68F3F-A92E-164C-91FE-359EEA24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3" y="1005839"/>
            <a:ext cx="6939304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Instruments: Energy sources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B5AD54-1E68-4239-A6AF-FE0F49BB8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59333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697CA-0562-414A-8880-B15FDAA9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267" y="1009397"/>
            <a:ext cx="3078342" cy="4801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4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EEE1-B2F8-8A4D-B1B1-322F837A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854" y="453643"/>
            <a:ext cx="7368978" cy="1188720"/>
          </a:xfrm>
        </p:spPr>
        <p:txBody>
          <a:bodyPr>
            <a:normAutofit/>
          </a:bodyPr>
          <a:lstStyle/>
          <a:p>
            <a:r>
              <a:rPr lang="en-US" dirty="0"/>
              <a:t>Energy types</a:t>
            </a:r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1E1D6827-CE5C-4CC8-AE2F-998E3C55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92" y="1862594"/>
            <a:ext cx="3194595" cy="319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E9241-2430-1941-AEA6-298C2B47B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76" y="1957513"/>
            <a:ext cx="6063503" cy="3249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A38761-F07C-084A-B259-CFDE6335B832}"/>
              </a:ext>
            </a:extLst>
          </p:cNvPr>
          <p:cNvSpPr/>
          <p:nvPr/>
        </p:nvSpPr>
        <p:spPr>
          <a:xfrm>
            <a:off x="6769803" y="5256189"/>
            <a:ext cx="2223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err="1"/>
              <a:t>Ligasure</a:t>
            </a:r>
            <a:endParaRPr lang="en-US" dirty="0"/>
          </a:p>
          <a:p>
            <a:pPr lvl="1"/>
            <a:r>
              <a:rPr lang="en-US" dirty="0" err="1"/>
              <a:t>Enseal</a:t>
            </a:r>
            <a:endParaRPr lang="en-US" dirty="0"/>
          </a:p>
          <a:p>
            <a:pPr lvl="1"/>
            <a:r>
              <a:rPr lang="en-US" dirty="0"/>
              <a:t>Gyrus ACMI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BBF6D-EF0C-D447-A5CC-22E79590F1BC}"/>
              </a:ext>
            </a:extLst>
          </p:cNvPr>
          <p:cNvSpPr/>
          <p:nvPr/>
        </p:nvSpPr>
        <p:spPr>
          <a:xfrm>
            <a:off x="4849676" y="5263894"/>
            <a:ext cx="1801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Harmonic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BE83-0AC0-A24F-A3D6-36E65E734FC2}"/>
              </a:ext>
            </a:extLst>
          </p:cNvPr>
          <p:cNvSpPr/>
          <p:nvPr/>
        </p:nvSpPr>
        <p:spPr>
          <a:xfrm>
            <a:off x="5945052" y="6081903"/>
            <a:ext cx="209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Combination</a:t>
            </a:r>
          </a:p>
          <a:p>
            <a:pPr lvl="1"/>
            <a:r>
              <a:rPr lang="en-US" dirty="0" err="1"/>
              <a:t>Thunderbeat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5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F121EC-AF0E-B146-8739-C70A7434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types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1C4F05-92D1-EB4F-9D3B-1219A0DE4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3" y="1914840"/>
            <a:ext cx="5194769" cy="409463"/>
          </a:xfrm>
        </p:spPr>
        <p:txBody>
          <a:bodyPr/>
          <a:lstStyle/>
          <a:p>
            <a:r>
              <a:rPr lang="en-US" dirty="0"/>
              <a:t>Monopolar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5F0029-606F-B34B-AFF0-01D1716A5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6" y="2324303"/>
            <a:ext cx="5194766" cy="2154548"/>
          </a:xfrm>
        </p:spPr>
        <p:txBody>
          <a:bodyPr/>
          <a:lstStyle/>
          <a:p>
            <a:r>
              <a:rPr lang="en-US" dirty="0"/>
              <a:t>Active electrode within surgical wound</a:t>
            </a:r>
          </a:p>
          <a:p>
            <a:r>
              <a:rPr lang="en-US" dirty="0"/>
              <a:t>Return electrode elsewhere on patient (typically thigh)</a:t>
            </a:r>
          </a:p>
          <a:p>
            <a:r>
              <a:rPr lang="en-US" dirty="0"/>
              <a:t>Current must flow through the patient to the return electrode to complete the circuit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CE3750-3B47-804F-8D06-944878044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193" y="4014559"/>
            <a:ext cx="5194770" cy="406225"/>
          </a:xfrm>
        </p:spPr>
        <p:txBody>
          <a:bodyPr/>
          <a:lstStyle/>
          <a:p>
            <a:r>
              <a:rPr lang="en-US" dirty="0"/>
              <a:t>Bipolar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C72943D-F676-A24F-85D0-2BB7314AD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193" y="4420784"/>
            <a:ext cx="5194771" cy="2154548"/>
          </a:xfrm>
        </p:spPr>
        <p:txBody>
          <a:bodyPr/>
          <a:lstStyle/>
          <a:p>
            <a:r>
              <a:rPr lang="en-US" dirty="0"/>
              <a:t>Both active and return electrode functions are in the surgical wound</a:t>
            </a:r>
          </a:p>
          <a:p>
            <a:r>
              <a:rPr lang="en-US" dirty="0"/>
              <a:t>Two tines of the forceps perform the functions of the active and return electrodes</a:t>
            </a:r>
          </a:p>
          <a:p>
            <a:r>
              <a:rPr lang="en-US" dirty="0"/>
              <a:t>Only the tissue grasped is included in the electrical circuit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04A38A-6E1B-6E4D-9C73-C80012D0C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6" b="1041"/>
          <a:stretch/>
        </p:blipFill>
        <p:spPr>
          <a:xfrm>
            <a:off x="5775962" y="2164980"/>
            <a:ext cx="5703878" cy="44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3AFE89-B1A1-9C42-9EAD-A17E8654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598169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Tissue Effects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A1C51537-D23E-9E41-904A-F98FCD95E3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026024"/>
          <a:ext cx="11029951" cy="3796127"/>
        </p:xfrm>
        <a:graphic>
          <a:graphicData uri="http://schemas.openxmlformats.org/drawingml/2006/table">
            <a:tbl>
              <a:tblPr/>
              <a:tblGrid>
                <a:gridCol w="4774402">
                  <a:extLst>
                    <a:ext uri="{9D8B030D-6E8A-4147-A177-3AD203B41FA5}">
                      <a16:colId xmlns:a16="http://schemas.microsoft.com/office/drawing/2014/main" val="3805369826"/>
                    </a:ext>
                  </a:extLst>
                </a:gridCol>
                <a:gridCol w="6255549">
                  <a:extLst>
                    <a:ext uri="{9D8B030D-6E8A-4147-A177-3AD203B41FA5}">
                      <a16:colId xmlns:a16="http://schemas.microsoft.com/office/drawing/2014/main" val="826113823"/>
                    </a:ext>
                  </a:extLst>
                </a:gridCol>
              </a:tblGrid>
              <a:tr h="519445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all">
                          <a:effectLst/>
                        </a:rPr>
                        <a:t>ENERGY SOURCE</a:t>
                      </a:r>
                      <a:endParaRPr lang="en-US" sz="2200" cap="all">
                        <a:effectLst/>
                      </a:endParaRP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all">
                          <a:effectLst/>
                        </a:rPr>
                        <a:t>TISSUE EFFECTS</a:t>
                      </a:r>
                      <a:endParaRPr lang="en-US" sz="2200" cap="all">
                        <a:effectLst/>
                      </a:endParaRP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376992"/>
                  </a:ext>
                </a:extLst>
              </a:tr>
              <a:tr h="519445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Monopolar electrosurgery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effectLst/>
                        </a:rPr>
                        <a:t>Vaporisation, fulguration, desiccation, coaptation*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12012"/>
                  </a:ext>
                </a:extLst>
              </a:tr>
              <a:tr h="919079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Conventional bipolar</a:t>
                      </a:r>
                      <a:br>
                        <a:rPr lang="en-US" sz="2200">
                          <a:effectLst/>
                        </a:rPr>
                      </a:br>
                      <a:r>
                        <a:rPr lang="en-US" sz="2200">
                          <a:effectLst/>
                        </a:rPr>
                        <a:t>electrosurgery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Desiccation, coaptation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490798"/>
                  </a:ext>
                </a:extLst>
              </a:tr>
              <a:tr h="919079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Advanced bipolar</a:t>
                      </a:r>
                      <a:br>
                        <a:rPr lang="en-US" sz="2200">
                          <a:effectLst/>
                        </a:rPr>
                      </a:br>
                      <a:r>
                        <a:rPr lang="en-US" sz="2200">
                          <a:effectLst/>
                        </a:rPr>
                        <a:t>electrosurgery**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effectLst/>
                        </a:rPr>
                        <a:t>Desiccation, coaptation, blade tissue transection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177615"/>
                  </a:ext>
                </a:extLst>
              </a:tr>
              <a:tr h="919079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Ultrasonic technology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Desiccation, coaptation, mechanical tissue transection</a:t>
                      </a:r>
                    </a:p>
                  </a:txBody>
                  <a:tcPr marL="49628" marR="49628" marT="24814" marB="2481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8364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D817945-EF73-3542-ACF5-7D746F35415E}"/>
              </a:ext>
            </a:extLst>
          </p:cNvPr>
          <p:cNvSpPr/>
          <p:nvPr/>
        </p:nvSpPr>
        <p:spPr>
          <a:xfrm>
            <a:off x="1237129" y="6061286"/>
            <a:ext cx="9717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5C6B80"/>
                </a:solidFill>
                <a:latin typeface="museo-sans"/>
              </a:rPr>
              <a:t>Vessel sealing achieved with coagulation and compression.**Tissue impedance monitoring optimizes activation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3829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931</Words>
  <Application>Microsoft Macintosh PowerPoint</Application>
  <PresentationFormat>Widescreen</PresentationFormat>
  <Paragraphs>196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Gill Sans MT</vt:lpstr>
      <vt:lpstr>museo-sans</vt:lpstr>
      <vt:lpstr>Times New Roman</vt:lpstr>
      <vt:lpstr>Wingdings 2</vt:lpstr>
      <vt:lpstr>Dividend</vt:lpstr>
      <vt:lpstr>Instruments: laparoscopic and Robotic surgery</vt:lpstr>
      <vt:lpstr>Telescope</vt:lpstr>
      <vt:lpstr>Light source</vt:lpstr>
      <vt:lpstr>CO2 insufflator</vt:lpstr>
      <vt:lpstr>Instruments: Laparoscopic surgery</vt:lpstr>
      <vt:lpstr>Instruments: Energy sources</vt:lpstr>
      <vt:lpstr>Energy types</vt:lpstr>
      <vt:lpstr>Energy types</vt:lpstr>
      <vt:lpstr>Tissue Effects</vt:lpstr>
      <vt:lpstr>Monopolar </vt:lpstr>
      <vt:lpstr>Bipolar</vt:lpstr>
      <vt:lpstr>Advanced Bipolar Energy</vt:lpstr>
      <vt:lpstr>Advanced Bipolar-Ligasure</vt:lpstr>
      <vt:lpstr>Advanced Bipolar-Enseal</vt:lpstr>
      <vt:lpstr>Advanced bipolar-gyrus acmi</vt:lpstr>
      <vt:lpstr>Ultrasonic Scalpel </vt:lpstr>
      <vt:lpstr>Hybrid energy-thunderbeat</vt:lpstr>
      <vt:lpstr>Energy sources</vt:lpstr>
      <vt:lpstr>PowerPoint Presentation</vt:lpstr>
      <vt:lpstr>Cost comparison</vt:lpstr>
      <vt:lpstr>Laparoscopic Suture devices</vt:lpstr>
      <vt:lpstr>Laparoscopic clip applier</vt:lpstr>
      <vt:lpstr>Staplers</vt:lpstr>
      <vt:lpstr>Uterine Manipulators</vt:lpstr>
      <vt:lpstr>Basic</vt:lpstr>
      <vt:lpstr>Humi</vt:lpstr>
      <vt:lpstr>Clear view</vt:lpstr>
      <vt:lpstr>Colpotomy cups</vt:lpstr>
      <vt:lpstr>V-Care</vt:lpstr>
      <vt:lpstr>RUMI</vt:lpstr>
      <vt:lpstr>RUMI ARCH</vt:lpstr>
      <vt:lpstr>Advincula delineator</vt:lpstr>
      <vt:lpstr>Fornisee</vt:lpstr>
      <vt:lpstr>Cost comparison</vt:lpstr>
      <vt:lpstr>Trocars</vt:lpstr>
      <vt:lpstr>types</vt:lpstr>
      <vt:lpstr>Versastep system</vt:lpstr>
      <vt:lpstr>Single site/multiport systems</vt:lpstr>
      <vt:lpstr>Cost comparison</vt:lpstr>
      <vt:lpstr>SILS surgery</vt:lpstr>
      <vt:lpstr>Cheap variety</vt:lpstr>
      <vt:lpstr>Specimen retrieval bags</vt:lpstr>
      <vt:lpstr>Instruments: Robotic surgery</vt:lpstr>
      <vt:lpstr> robotic surgery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Instruments: laparoscopic and Robotic surgery</dc:title>
  <dc:creator>Ashley Gubbels</dc:creator>
  <cp:lastModifiedBy>Ashley Gubbels</cp:lastModifiedBy>
  <cp:revision>3</cp:revision>
  <dcterms:created xsi:type="dcterms:W3CDTF">2020-04-27T19:33:43Z</dcterms:created>
  <dcterms:modified xsi:type="dcterms:W3CDTF">2020-04-27T19:56:36Z</dcterms:modified>
</cp:coreProperties>
</file>