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5"/>
  </p:notesMasterIdLst>
  <p:sldIdLst>
    <p:sldId id="432" r:id="rId2"/>
    <p:sldId id="400" r:id="rId3"/>
    <p:sldId id="422" r:id="rId4"/>
    <p:sldId id="439" r:id="rId5"/>
    <p:sldId id="484" r:id="rId6"/>
    <p:sldId id="398" r:id="rId7"/>
    <p:sldId id="454" r:id="rId8"/>
    <p:sldId id="257" r:id="rId9"/>
    <p:sldId id="392" r:id="rId10"/>
    <p:sldId id="393" r:id="rId11"/>
    <p:sldId id="401" r:id="rId12"/>
    <p:sldId id="350" r:id="rId13"/>
    <p:sldId id="396" r:id="rId14"/>
    <p:sldId id="397" r:id="rId15"/>
    <p:sldId id="260" r:id="rId16"/>
    <p:sldId id="440" r:id="rId17"/>
    <p:sldId id="441" r:id="rId18"/>
    <p:sldId id="258" r:id="rId19"/>
    <p:sldId id="447" r:id="rId20"/>
    <p:sldId id="416" r:id="rId21"/>
    <p:sldId id="445" r:id="rId22"/>
    <p:sldId id="446" r:id="rId23"/>
    <p:sldId id="272" r:id="rId24"/>
    <p:sldId id="485" r:id="rId25"/>
    <p:sldId id="320" r:id="rId26"/>
    <p:sldId id="483" r:id="rId27"/>
    <p:sldId id="321" r:id="rId28"/>
    <p:sldId id="402" r:id="rId29"/>
    <p:sldId id="452" r:id="rId30"/>
    <p:sldId id="450" r:id="rId31"/>
    <p:sldId id="420" r:id="rId32"/>
    <p:sldId id="259" r:id="rId33"/>
    <p:sldId id="442" r:id="rId34"/>
    <p:sldId id="443" r:id="rId35"/>
    <p:sldId id="444" r:id="rId36"/>
    <p:sldId id="540" r:id="rId37"/>
    <p:sldId id="487" r:id="rId38"/>
    <p:sldId id="539" r:id="rId39"/>
    <p:sldId id="463" r:id="rId40"/>
    <p:sldId id="541" r:id="rId41"/>
    <p:sldId id="395" r:id="rId42"/>
    <p:sldId id="407" r:id="rId43"/>
    <p:sldId id="486" r:id="rId44"/>
    <p:sldId id="428" r:id="rId45"/>
    <p:sldId id="332" r:id="rId46"/>
    <p:sldId id="412" r:id="rId47"/>
    <p:sldId id="268" r:id="rId48"/>
    <p:sldId id="274" r:id="rId49"/>
    <p:sldId id="388" r:id="rId50"/>
    <p:sldId id="262" r:id="rId51"/>
    <p:sldId id="508" r:id="rId52"/>
    <p:sldId id="448" r:id="rId53"/>
    <p:sldId id="449" r:id="rId54"/>
    <p:sldId id="389" r:id="rId55"/>
    <p:sldId id="390" r:id="rId56"/>
    <p:sldId id="265" r:id="rId57"/>
    <p:sldId id="391" r:id="rId58"/>
    <p:sldId id="414" r:id="rId59"/>
    <p:sldId id="263" r:id="rId60"/>
    <p:sldId id="404" r:id="rId61"/>
    <p:sldId id="405" r:id="rId62"/>
    <p:sldId id="418" r:id="rId63"/>
    <p:sldId id="419" r:id="rId64"/>
    <p:sldId id="542" r:id="rId65"/>
    <p:sldId id="275" r:id="rId66"/>
    <p:sldId id="280" r:id="rId67"/>
    <p:sldId id="453" r:id="rId68"/>
    <p:sldId id="410" r:id="rId69"/>
    <p:sldId id="424" r:id="rId70"/>
    <p:sldId id="283" r:id="rId71"/>
    <p:sldId id="476" r:id="rId72"/>
    <p:sldId id="498" r:id="rId73"/>
    <p:sldId id="501" r:id="rId74"/>
    <p:sldId id="271" r:id="rId75"/>
    <p:sldId id="261" r:id="rId76"/>
    <p:sldId id="406" r:id="rId77"/>
    <p:sldId id="455" r:id="rId78"/>
    <p:sldId id="462" r:id="rId79"/>
    <p:sldId id="368" r:id="rId80"/>
    <p:sldId id="313" r:id="rId81"/>
    <p:sldId id="314" r:id="rId82"/>
    <p:sldId id="427" r:id="rId83"/>
    <p:sldId id="456" r:id="rId84"/>
    <p:sldId id="464" r:id="rId85"/>
    <p:sldId id="371" r:id="rId86"/>
    <p:sldId id="413" r:id="rId87"/>
    <p:sldId id="317" r:id="rId88"/>
    <p:sldId id="318" r:id="rId89"/>
    <p:sldId id="399" r:id="rId90"/>
    <p:sldId id="411" r:id="rId91"/>
    <p:sldId id="465" r:id="rId92"/>
    <p:sldId id="510" r:id="rId93"/>
    <p:sldId id="466" r:id="rId94"/>
    <p:sldId id="374" r:id="rId95"/>
    <p:sldId id="311" r:id="rId96"/>
    <p:sldId id="312" r:id="rId97"/>
    <p:sldId id="423" r:id="rId98"/>
    <p:sldId id="457" r:id="rId99"/>
    <p:sldId id="348" r:id="rId100"/>
    <p:sldId id="461" r:id="rId101"/>
    <p:sldId id="426" r:id="rId102"/>
    <p:sldId id="328" r:id="rId103"/>
    <p:sldId id="512" r:id="rId104"/>
    <p:sldId id="403" r:id="rId105"/>
    <p:sldId id="488" r:id="rId106"/>
    <p:sldId id="458" r:id="rId107"/>
    <p:sldId id="467" r:id="rId108"/>
    <p:sldId id="489" r:id="rId109"/>
    <p:sldId id="490" r:id="rId110"/>
    <p:sldId id="469" r:id="rId111"/>
    <p:sldId id="470" r:id="rId112"/>
    <p:sldId id="471" r:id="rId113"/>
    <p:sldId id="472" r:id="rId114"/>
    <p:sldId id="491" r:id="rId115"/>
    <p:sldId id="408" r:id="rId116"/>
    <p:sldId id="492" r:id="rId117"/>
    <p:sldId id="493" r:id="rId118"/>
    <p:sldId id="494" r:id="rId119"/>
    <p:sldId id="480" r:id="rId120"/>
    <p:sldId id="415" r:id="rId121"/>
    <p:sldId id="495" r:id="rId122"/>
    <p:sldId id="307" r:id="rId123"/>
    <p:sldId id="273" r:id="rId124"/>
    <p:sldId id="276" r:id="rId125"/>
    <p:sldId id="496" r:id="rId126"/>
    <p:sldId id="278" r:id="rId127"/>
    <p:sldId id="497" r:id="rId128"/>
    <p:sldId id="308" r:id="rId129"/>
    <p:sldId id="309" r:id="rId130"/>
    <p:sldId id="499" r:id="rId131"/>
    <p:sldId id="356" r:id="rId132"/>
    <p:sldId id="500" r:id="rId133"/>
    <p:sldId id="357" r:id="rId134"/>
    <p:sldId id="502" r:id="rId135"/>
    <p:sldId id="503" r:id="rId136"/>
    <p:sldId id="504" r:id="rId137"/>
    <p:sldId id="360" r:id="rId138"/>
    <p:sldId id="373" r:id="rId139"/>
    <p:sldId id="326" r:id="rId140"/>
    <p:sldId id="505" r:id="rId141"/>
    <p:sldId id="506" r:id="rId142"/>
    <p:sldId id="507" r:id="rId143"/>
    <p:sldId id="481" r:id="rId14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charset="-128"/>
        <a:cs typeface="+mn-cs"/>
      </a:defRPr>
    </a:lvl5pPr>
    <a:lvl6pPr marL="2286000" algn="l" defTabSz="914400" rtl="0" eaLnBrk="1" latinLnBrk="0" hangingPunct="1">
      <a:defRPr kern="1200">
        <a:solidFill>
          <a:schemeClr val="tx1"/>
        </a:solidFill>
        <a:latin typeface="Arial" pitchFamily="34" charset="0"/>
        <a:ea typeface="ＭＳ Ｐゴシック" charset="-128"/>
        <a:cs typeface="+mn-cs"/>
      </a:defRPr>
    </a:lvl6pPr>
    <a:lvl7pPr marL="2743200" algn="l" defTabSz="914400" rtl="0" eaLnBrk="1" latinLnBrk="0" hangingPunct="1">
      <a:defRPr kern="1200">
        <a:solidFill>
          <a:schemeClr val="tx1"/>
        </a:solidFill>
        <a:latin typeface="Arial" pitchFamily="34" charset="0"/>
        <a:ea typeface="ＭＳ Ｐゴシック" charset="-128"/>
        <a:cs typeface="+mn-cs"/>
      </a:defRPr>
    </a:lvl7pPr>
    <a:lvl8pPr marL="3200400" algn="l" defTabSz="914400" rtl="0" eaLnBrk="1" latinLnBrk="0" hangingPunct="1">
      <a:defRPr kern="1200">
        <a:solidFill>
          <a:schemeClr val="tx1"/>
        </a:solidFill>
        <a:latin typeface="Arial" pitchFamily="34" charset="0"/>
        <a:ea typeface="ＭＳ Ｐゴシック" charset="-128"/>
        <a:cs typeface="+mn-cs"/>
      </a:defRPr>
    </a:lvl8pPr>
    <a:lvl9pPr marL="3657600" algn="l" defTabSz="914400" rtl="0" eaLnBrk="1" latinLnBrk="0" hangingPunct="1">
      <a:defRPr kern="1200">
        <a:solidFill>
          <a:schemeClr val="tx1"/>
        </a:solidFill>
        <a:latin typeface="Arial" pitchFamily="34"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00FF00"/>
    <a:srgbClr val="3366FF"/>
    <a:srgbClr val="FF0066"/>
    <a:srgbClr val="FFFF99"/>
    <a:srgbClr val="FF0000"/>
    <a:srgbClr val="CC00FF"/>
    <a:srgbClr val="FFFFCC"/>
    <a:srgbClr val="FFFF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29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latin typeface="Arial" charset="0"/>
                <a:ea typeface="ＭＳ Ｐゴシック" charset="0"/>
              </a:defRPr>
            </a:lvl1pPr>
          </a:lstStyle>
          <a:p>
            <a:pPr>
              <a:defRPr/>
            </a:pPr>
            <a:endParaRPr lang="en-US"/>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latin typeface="Arial" charset="0"/>
                <a:ea typeface="ＭＳ Ｐゴシック" charset="0"/>
              </a:defRPr>
            </a:lvl1pPr>
          </a:lstStyle>
          <a:p>
            <a:pPr>
              <a:defRPr/>
            </a:pPr>
            <a:endParaRPr lang="en-US"/>
          </a:p>
        </p:txBody>
      </p:sp>
      <p:sp>
        <p:nvSpPr>
          <p:cNvPr id="71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latin typeface="Arial" charset="0"/>
                <a:ea typeface="ＭＳ Ｐゴシック" charset="0"/>
              </a:defRPr>
            </a:lvl1pPr>
          </a:lstStyle>
          <a:p>
            <a:pPr>
              <a:defRPr/>
            </a:pPr>
            <a:endParaRPr lang="en-US"/>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2B11A30A-A13B-49C5-9CAD-AD0BC503E4B9}" type="slidenum">
              <a:rPr lang="en-US"/>
              <a:pPr/>
              <a:t>‹#›</a:t>
            </a:fld>
            <a:endParaRPr lang="en-US"/>
          </a:p>
        </p:txBody>
      </p:sp>
    </p:spTree>
    <p:extLst>
      <p:ext uri="{BB962C8B-B14F-4D97-AF65-F5344CB8AC3E}">
        <p14:creationId xmlns:p14="http://schemas.microsoft.com/office/powerpoint/2010/main" val="7231957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DF1CE8C-987E-4A43-A78A-4BDDDF482657}" type="slidenum">
              <a:rPr lang="en-US"/>
              <a:pPr/>
              <a:t>2</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5843"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1556162-291D-49E8-BA7C-674251DCD862}" type="slidenum">
              <a:rPr lang="en-US"/>
              <a:pPr/>
              <a:t>41</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0723"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912E0AE-1CE0-4508-B705-44DF05B55D78}" type="slidenum">
              <a:rPr lang="en-US"/>
              <a:pPr/>
              <a:t>42</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505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9B418A2-B667-4B27-99B3-BE93EFF46A83}" type="slidenum">
              <a:rPr lang="en-US"/>
              <a:pPr/>
              <a:t>46</a:t>
            </a:fld>
            <a:endParaRPr lang="en-US"/>
          </a:p>
        </p:txBody>
      </p:sp>
      <p:sp>
        <p:nvSpPr>
          <p:cNvPr id="5120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120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00789CD-C68C-4B63-AFE9-83370289DE78}" type="slidenum">
              <a:rPr lang="en-US"/>
              <a:pPr/>
              <a:t>58</a:t>
            </a:fld>
            <a:endParaRPr lang="en-US"/>
          </a:p>
        </p:txBody>
      </p:sp>
      <p:sp>
        <p:nvSpPr>
          <p:cNvPr id="5325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9B4E3EA-81F8-4F5E-92D2-31C08BAFAAF2}" type="slidenum">
              <a:rPr lang="en-US"/>
              <a:pPr/>
              <a:t>60</a:t>
            </a:fld>
            <a:endParaRPr lang="en-US"/>
          </a:p>
        </p:txBody>
      </p:sp>
      <p:sp>
        <p:nvSpPr>
          <p:cNvPr id="419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198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0B56177-D36E-4E0C-A804-D1AD44AC72F4}" type="slidenum">
              <a:rPr lang="en-US"/>
              <a:pPr/>
              <a:t>61</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301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3EF7449-194E-4A87-93C7-8EC1A58ED63C}" type="slidenum">
              <a:rPr lang="en-US"/>
              <a:pPr/>
              <a:t>68</a:t>
            </a:fld>
            <a:endParaRPr lang="en-US"/>
          </a:p>
        </p:txBody>
      </p:sp>
      <p:sp>
        <p:nvSpPr>
          <p:cNvPr id="4915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915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950E3A7-A380-4014-9E89-B780D22DC29E}" type="slidenum">
              <a:rPr lang="en-US"/>
              <a:pPr/>
              <a:t>73</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xfrm>
            <a:off x="914400" y="4343400"/>
            <a:ext cx="5029200" cy="4114800"/>
          </a:xfrm>
        </p:spPr>
        <p:txBody>
          <a:bodyPr/>
          <a:lstStyle/>
          <a:p>
            <a:pPr eaLnBrk="1" hangingPunct="1"/>
            <a:r>
              <a:rPr lang="en-US" smtClean="0">
                <a:latin typeface="Arial" pitchFamily="34" charset="0"/>
                <a:ea typeface="ＭＳ Ｐゴシック" charset="-128"/>
              </a:rPr>
              <a:t>The criteria for diagnosis listed here are from the DSM III. The key features are altered consciousness and perceptual disturbances such as hallucinations or delusions- things that should always raise red flags! </a:t>
            </a:r>
          </a:p>
          <a:p>
            <a:pPr eaLnBrk="1" hangingPunct="1"/>
            <a:r>
              <a:rPr lang="en-US" smtClean="0">
                <a:latin typeface="Arial" pitchFamily="34" charset="0"/>
                <a:ea typeface="ＭＳ Ｐゴシック" charset="-128"/>
              </a:rPr>
              <a:t>The evaluation of a patient with delirium should aim to uncover any underlying correctable cause. Delirium may be the only clue to an underlying sepsis or electrolyte imbalance. Initial evaluation includes assessment of vital signs and oxygen saturation as well as a complete physical exam including cardiac, pulmonary, abdominal, neurologic, and mental status exams. The most useful laboratory tests are CBC, serum electrolytes, and urinalysis. EKG, serial troponin values,  and chest x-ray may be added if cardiac or pulmonary abnormalities are suspected. Both prescribed and withheld drugs should be reviewed. Treatment consists of supportive care, reorientation with verbal and visual cues. Environmental cues such as dark room at night and lights on during the day. Restraints should be minimized. Haloperidol is currently the treatment of choice; sedatives should be avoided. </a:t>
            </a:r>
          </a:p>
          <a:p>
            <a:pPr eaLnBrk="1" hangingPunct="1"/>
            <a:endParaRPr lang="en-US" smtClean="0">
              <a:latin typeface="Arial" pitchFamily="34" charset="0"/>
              <a:ea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B5ECE8E-59AA-42F8-A22A-FF289E3164CA}" type="slidenum">
              <a:rPr lang="en-US"/>
              <a:pPr/>
              <a:t>76</a:t>
            </a:fld>
            <a:endParaRPr lang="en-US"/>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01EA039-0608-4B3C-BCB3-878FB4319E04}" type="slidenum">
              <a:rPr lang="en-US"/>
              <a:pPr/>
              <a:t>86</a:t>
            </a:fld>
            <a:endParaRPr lang="en-US"/>
          </a:p>
        </p:txBody>
      </p:sp>
      <p:sp>
        <p:nvSpPr>
          <p:cNvPr id="5222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222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078CBAD4-4D20-419C-B7A5-B292BFED5435}" type="slidenum">
              <a:rPr lang="en-US"/>
              <a:pPr/>
              <a:t>3</a:t>
            </a:fld>
            <a:endParaRPr lang="en-US"/>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D70C9BE6-8013-40A2-9A36-E73AF7F1742A}" type="slidenum">
              <a:rPr lang="en-US"/>
              <a:pPr/>
              <a:t>89</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4819"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7060F88-BAA2-4CBF-8B3C-6E52340AE6FD}" type="slidenum">
              <a:rPr lang="en-US"/>
              <a:pPr/>
              <a:t>90</a:t>
            </a:fld>
            <a:endParaRPr lang="en-US"/>
          </a:p>
        </p:txBody>
      </p:sp>
      <p:sp>
        <p:nvSpPr>
          <p:cNvPr id="501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5826855-45F5-4958-89C6-1248F59E89E8}" type="slidenum">
              <a:rPr lang="en-US"/>
              <a:pPr/>
              <a:t>97</a:t>
            </a:fld>
            <a:endParaRPr lang="en-US"/>
          </a:p>
        </p:txBody>
      </p:sp>
      <p:sp>
        <p:nvSpPr>
          <p:cNvPr id="440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94EAE383-5DBB-4F54-90DA-F26C021ECF1A}" type="slidenum">
              <a:rPr lang="en-US"/>
              <a:pPr/>
              <a:t>99</a:t>
            </a:fld>
            <a:endParaRPr lang="en-US"/>
          </a:p>
        </p:txBody>
      </p:sp>
      <p:sp>
        <p:nvSpPr>
          <p:cNvPr id="10137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1379"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FF16B725-658C-4182-A010-8F2CE5856F73}" type="slidenum">
              <a:rPr lang="en-US"/>
              <a:pPr/>
              <a:t>104</a:t>
            </a:fld>
            <a:endParaRPr lang="en-US"/>
          </a:p>
        </p:txBody>
      </p:sp>
      <p:sp>
        <p:nvSpPr>
          <p:cNvPr id="399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9939"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 hour UOP  2200 cc           24 hour fluid intake  64 ounces/1900 cc</a:t>
            </a:r>
          </a:p>
          <a:p>
            <a:r>
              <a:rPr lang="en-US" dirty="0" smtClean="0"/>
              <a:t>Void interval  1-1.5 hrs          Void volume  100 cc</a:t>
            </a:r>
          </a:p>
          <a:p>
            <a:r>
              <a:rPr lang="en-US" dirty="0" err="1" smtClean="0"/>
              <a:t>Nocturia</a:t>
            </a:r>
            <a:r>
              <a:rPr lang="en-US" dirty="0" smtClean="0"/>
              <a:t> x 2                          Bladder irritants: coffee, iced tea, wine</a:t>
            </a:r>
          </a:p>
          <a:p>
            <a:r>
              <a:rPr lang="en-US" dirty="0" smtClean="0"/>
              <a:t>Incontinence episodes: 7   urge-related</a:t>
            </a:r>
          </a:p>
          <a:p>
            <a:r>
              <a:rPr lang="en-US" dirty="0" smtClean="0"/>
              <a:t>OVERACTIVE BLADDER</a:t>
            </a:r>
            <a:endParaRPr lang="en-US" dirty="0"/>
          </a:p>
        </p:txBody>
      </p:sp>
      <p:sp>
        <p:nvSpPr>
          <p:cNvPr id="4" name="Slide Number Placeholder 3"/>
          <p:cNvSpPr>
            <a:spLocks noGrp="1"/>
          </p:cNvSpPr>
          <p:nvPr>
            <p:ph type="sldNum" sz="quarter" idx="10"/>
          </p:nvPr>
        </p:nvSpPr>
        <p:spPr/>
        <p:txBody>
          <a:bodyPr/>
          <a:lstStyle/>
          <a:p>
            <a:fld id="{F3450C94-B66E-4FDA-8675-B43AD3A05FB8}" type="slidenum">
              <a:rPr lang="en-US" smtClean="0"/>
              <a:pPr/>
              <a:t>107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 hr UOP  2000 cc     24 hr fluid intake  64 oz/1900cc</a:t>
            </a:r>
          </a:p>
          <a:p>
            <a:r>
              <a:rPr lang="en-US" dirty="0" smtClean="0"/>
              <a:t>Void interval  30 min to &gt;5 hrs     Void volume  150-200 AM  200-300</a:t>
            </a:r>
            <a:r>
              <a:rPr lang="en-US" baseline="0" dirty="0" smtClean="0"/>
              <a:t> PM</a:t>
            </a:r>
          </a:p>
          <a:p>
            <a:r>
              <a:rPr lang="en-US" baseline="0" dirty="0" err="1" smtClean="0"/>
              <a:t>Nocturia</a:t>
            </a:r>
            <a:r>
              <a:rPr lang="en-US" baseline="0" dirty="0" smtClean="0"/>
              <a:t>  0-1  IE’s: 3 in AM</a:t>
            </a:r>
          </a:p>
          <a:p>
            <a:r>
              <a:rPr lang="en-US" baseline="0" dirty="0" smtClean="0"/>
              <a:t>UUI with CAFFEINE/BALDDER IRRITANTS</a:t>
            </a:r>
            <a:endParaRPr lang="en-US" dirty="0" smtClean="0"/>
          </a:p>
          <a:p>
            <a:endParaRPr lang="en-US" dirty="0"/>
          </a:p>
        </p:txBody>
      </p:sp>
      <p:sp>
        <p:nvSpPr>
          <p:cNvPr id="4" name="Slide Number Placeholder 3"/>
          <p:cNvSpPr>
            <a:spLocks noGrp="1"/>
          </p:cNvSpPr>
          <p:nvPr>
            <p:ph type="sldNum" sz="quarter" idx="10"/>
          </p:nvPr>
        </p:nvSpPr>
        <p:spPr/>
        <p:txBody>
          <a:bodyPr/>
          <a:lstStyle/>
          <a:p>
            <a:fld id="{F3450C94-B66E-4FDA-8675-B43AD3A05FB8}" type="slidenum">
              <a:rPr lang="en-US" smtClean="0"/>
              <a:pPr/>
              <a:t>110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 hr UOP 2100 cc     24 hr fluid intake  64 oz/1900</a:t>
            </a:r>
            <a:r>
              <a:rPr lang="en-US" baseline="0" dirty="0" smtClean="0"/>
              <a:t> cc</a:t>
            </a:r>
          </a:p>
          <a:p>
            <a:r>
              <a:rPr lang="en-US" baseline="0" dirty="0" smtClean="0"/>
              <a:t>Void interval: 1.5-6 hrs    Void Volume: 200-550 cc</a:t>
            </a:r>
          </a:p>
          <a:p>
            <a:r>
              <a:rPr lang="en-US" baseline="0" dirty="0" err="1" smtClean="0"/>
              <a:t>Nocturia</a:t>
            </a:r>
            <a:r>
              <a:rPr lang="en-US" baseline="0" dirty="0" smtClean="0"/>
              <a:t>: 0   IE’s: 3</a:t>
            </a:r>
          </a:p>
          <a:p>
            <a:r>
              <a:rPr lang="en-US" baseline="0" dirty="0" smtClean="0"/>
              <a:t>PROLONGED VOIDING INTERVALS</a:t>
            </a:r>
            <a:endParaRPr lang="en-US" dirty="0"/>
          </a:p>
        </p:txBody>
      </p:sp>
      <p:sp>
        <p:nvSpPr>
          <p:cNvPr id="4" name="Slide Number Placeholder 3"/>
          <p:cNvSpPr>
            <a:spLocks noGrp="1"/>
          </p:cNvSpPr>
          <p:nvPr>
            <p:ph type="sldNum" sz="quarter" idx="10"/>
          </p:nvPr>
        </p:nvSpPr>
        <p:spPr/>
        <p:txBody>
          <a:bodyPr/>
          <a:lstStyle/>
          <a:p>
            <a:fld id="{F3450C94-B66E-4FDA-8675-B43AD3A05FB8}" type="slidenum">
              <a:rPr lang="en-US" smtClean="0"/>
              <a:pPr/>
              <a:t>111</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 hr UOP:</a:t>
            </a:r>
            <a:r>
              <a:rPr lang="en-US" baseline="0" dirty="0" smtClean="0"/>
              <a:t> 4500 cc    24 hr fluid intake: 148 oz/4400 cc</a:t>
            </a:r>
          </a:p>
          <a:p>
            <a:r>
              <a:rPr lang="en-US" baseline="0" dirty="0" smtClean="0"/>
              <a:t>Void interval: 30 min-01.5 hrs     Void Volume: 250-500 cc</a:t>
            </a:r>
          </a:p>
          <a:p>
            <a:r>
              <a:rPr lang="en-US" baseline="0" dirty="0" err="1" smtClean="0"/>
              <a:t>Nocturia</a:t>
            </a:r>
            <a:r>
              <a:rPr lang="en-US" baseline="0" dirty="0" smtClean="0"/>
              <a:t>: 0-1     IE’s: 5</a:t>
            </a:r>
          </a:p>
          <a:p>
            <a:r>
              <a:rPr lang="en-US" baseline="0" dirty="0" smtClean="0"/>
              <a:t>High FLUID INTAKE</a:t>
            </a:r>
            <a:endParaRPr lang="en-US" dirty="0"/>
          </a:p>
        </p:txBody>
      </p:sp>
      <p:sp>
        <p:nvSpPr>
          <p:cNvPr id="4" name="Slide Number Placeholder 3"/>
          <p:cNvSpPr>
            <a:spLocks noGrp="1"/>
          </p:cNvSpPr>
          <p:nvPr>
            <p:ph type="sldNum" sz="quarter" idx="10"/>
          </p:nvPr>
        </p:nvSpPr>
        <p:spPr/>
        <p:txBody>
          <a:bodyPr/>
          <a:lstStyle/>
          <a:p>
            <a:fld id="{F3450C94-B66E-4FDA-8675-B43AD3A05FB8}" type="slidenum">
              <a:rPr lang="en-US" smtClean="0"/>
              <a:pPr/>
              <a:t>112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24 hr UOP: 2500 cc     24 hr fluid intake: 68 oz/2000 cc</a:t>
            </a:r>
          </a:p>
          <a:p>
            <a:r>
              <a:rPr lang="en-US" dirty="0" smtClean="0"/>
              <a:t>Voided Volume:</a:t>
            </a:r>
            <a:r>
              <a:rPr lang="en-US" baseline="0" dirty="0" smtClean="0"/>
              <a:t> 100-400 cc   Void Interval: 30 min- &gt;3 hrs</a:t>
            </a:r>
          </a:p>
          <a:p>
            <a:r>
              <a:rPr lang="en-US" baseline="0" dirty="0" err="1" smtClean="0"/>
              <a:t>Nocturia</a:t>
            </a:r>
            <a:r>
              <a:rPr lang="en-US" baseline="0" dirty="0" smtClean="0"/>
              <a:t>: 5   % UOP at night: 64%</a:t>
            </a:r>
            <a:endParaRPr lang="en-US" dirty="0"/>
          </a:p>
        </p:txBody>
      </p:sp>
      <p:sp>
        <p:nvSpPr>
          <p:cNvPr id="4" name="Slide Number Placeholder 3"/>
          <p:cNvSpPr>
            <a:spLocks noGrp="1"/>
          </p:cNvSpPr>
          <p:nvPr>
            <p:ph type="sldNum" sz="quarter" idx="10"/>
          </p:nvPr>
        </p:nvSpPr>
        <p:spPr/>
        <p:txBody>
          <a:bodyPr/>
          <a:lstStyle/>
          <a:p>
            <a:fld id="{F3450C94-B66E-4FDA-8675-B43AD3A05FB8}" type="slidenum">
              <a:rPr lang="en-US" smtClean="0"/>
              <a:pPr/>
              <a:t>113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DFB7AB0A-19BE-488D-80E0-1F19CEF1FB6C}" type="slidenum">
              <a:rPr lang="en-US">
                <a:latin typeface="Arial" pitchFamily="34" charset="0"/>
              </a:rPr>
              <a:pPr/>
              <a:t>4</a:t>
            </a:fld>
            <a:endParaRPr lang="en-US">
              <a:latin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dirty="0" smtClean="0">
              <a:latin typeface="Arial"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B6DE8373-ECAA-4E14-9D2B-BEF1E21679D4}" type="slidenum">
              <a:rPr lang="en-US"/>
              <a:pPr/>
              <a:t>115</a:t>
            </a:fld>
            <a:endParaRPr lang="en-US"/>
          </a:p>
        </p:txBody>
      </p:sp>
      <p:sp>
        <p:nvSpPr>
          <p:cNvPr id="4608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L2, 3, 4 (2 often very small)- runs under </a:t>
            </a:r>
            <a:r>
              <a:rPr lang="en-US" dirty="0" err="1" smtClean="0"/>
              <a:t>psoas</a:t>
            </a:r>
            <a:r>
              <a:rPr lang="en-US" dirty="0" smtClean="0"/>
              <a:t> major, behind</a:t>
            </a:r>
            <a:r>
              <a:rPr lang="en-US" baseline="0" dirty="0" smtClean="0"/>
              <a:t> common iliac, lateral to internal iliac, above </a:t>
            </a:r>
            <a:r>
              <a:rPr lang="en-US" baseline="0" dirty="0" err="1" smtClean="0"/>
              <a:t>obturator</a:t>
            </a:r>
            <a:r>
              <a:rPr lang="en-US" baseline="0" dirty="0" smtClean="0"/>
              <a:t> vessels</a:t>
            </a:r>
          </a:p>
          <a:p>
            <a:endParaRPr lang="en-US" baseline="0" dirty="0" smtClean="0"/>
          </a:p>
          <a:p>
            <a:r>
              <a:rPr lang="en-US" baseline="0" dirty="0" smtClean="0"/>
              <a:t>Pain or numbness of skin of medial thigh, adductor weakness: difficulty with gait and crossing legs </a:t>
            </a:r>
            <a:endParaRPr lang="en-US" dirty="0" smtClean="0"/>
          </a:p>
          <a:p>
            <a:endParaRPr lang="en-US" dirty="0"/>
          </a:p>
        </p:txBody>
      </p:sp>
      <p:sp>
        <p:nvSpPr>
          <p:cNvPr id="4" name="Slide Number Placeholder 3"/>
          <p:cNvSpPr>
            <a:spLocks noGrp="1"/>
          </p:cNvSpPr>
          <p:nvPr>
            <p:ph type="sldNum" sz="quarter" idx="10"/>
          </p:nvPr>
        </p:nvSpPr>
        <p:spPr/>
        <p:txBody>
          <a:bodyPr/>
          <a:lstStyle/>
          <a:p>
            <a:fld id="{E5FBC7CB-1DE7-4D1D-AA76-FC1B5BC4F3AB}" type="slidenum">
              <a:rPr lang="en-US" smtClean="0"/>
              <a:pPr/>
              <a:t>119</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3120374F-9C5A-4C3C-8585-1087E64545B0}" type="slidenum">
              <a:rPr lang="en-US"/>
              <a:pPr/>
              <a:t>120</a:t>
            </a:fld>
            <a:endParaRPr lang="en-US"/>
          </a:p>
        </p:txBody>
      </p:sp>
      <p:sp>
        <p:nvSpPr>
          <p:cNvPr id="542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427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20D5125A-7FCF-485E-87F7-639F9801CF07}" type="slidenum">
              <a:rPr lang="en-US"/>
              <a:pPr/>
              <a:t>122</a:t>
            </a:fld>
            <a:endParaRPr lang="en-US"/>
          </a:p>
        </p:txBody>
      </p:sp>
      <p:sp>
        <p:nvSpPr>
          <p:cNvPr id="573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347"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C2E3A36-A4DB-4150-B2C1-C4604DCCD41F}" type="slidenum">
              <a:rPr lang="en-US"/>
              <a:pPr/>
              <a:t>131</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xfrm>
            <a:off x="914400" y="4343400"/>
            <a:ext cx="5029200" cy="4114800"/>
          </a:xfrm>
        </p:spPr>
        <p:txBody>
          <a:bodyPr/>
          <a:lstStyle/>
          <a:p>
            <a:pPr eaLnBrk="1" hangingPunct="1"/>
            <a:r>
              <a:rPr lang="en-US" smtClean="0">
                <a:latin typeface="Arial" pitchFamily="34" charset="0"/>
                <a:ea typeface="ＭＳ Ｐゴシック" charset="-128"/>
              </a:rPr>
              <a:t>Delirium, or acute confusional state, is a disturbance in consciousness and cognition that develops over a short period of time. </a:t>
            </a:r>
          </a:p>
          <a:p>
            <a:pPr eaLnBrk="1" hangingPunct="1"/>
            <a:r>
              <a:rPr lang="en-US" smtClean="0">
                <a:latin typeface="Arial" pitchFamily="34" charset="0"/>
                <a:ea typeface="ＭＳ Ｐゴシック" charset="-128"/>
              </a:rPr>
              <a:t>Much of the data available on delirium rates is from studies that evaluated patients undergoing orthopedic surgery for hip fracture or cardiac surgery. Less information is available about elderly patients undergoing elective surgeries such as GYN surgery. </a:t>
            </a:r>
          </a:p>
          <a:p>
            <a:pPr eaLnBrk="1" hangingPunct="1"/>
            <a:r>
              <a:rPr lang="en-US" smtClean="0">
                <a:latin typeface="Arial" pitchFamily="34" charset="0"/>
                <a:ea typeface="ＭＳ Ｐゴシック" charset="-128"/>
              </a:rPr>
              <a:t>There are multiple risk factors for delirium, but delirium can be precipitated by any acute medical condition. Drugs commonly implicated in development of delirium include narcotics and sedatives which are commonly used in the postoperative period. As either initiation or withdrawal of sedatives can precipitate delirium, these medications should not be withheld from patients on chronic treatment and should not be initiated as treatment for agitation or sleeplessness in the postoperative period as these may be signs of delirium and administering sedatives may actually worsen the situation.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7C2E3A36-A4DB-4150-B2C1-C4604DCCD41F}" type="slidenum">
              <a:rPr lang="en-US"/>
              <a:pPr/>
              <a:t>132</a:t>
            </a:fld>
            <a:endParaRPr lang="en-US"/>
          </a:p>
        </p:txBody>
      </p:sp>
      <p:sp>
        <p:nvSpPr>
          <p:cNvPr id="1157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a:xfrm>
            <a:off x="914400" y="4343400"/>
            <a:ext cx="5029200" cy="4114800"/>
          </a:xfrm>
        </p:spPr>
        <p:txBody>
          <a:bodyPr/>
          <a:lstStyle/>
          <a:p>
            <a:pPr eaLnBrk="1" hangingPunct="1"/>
            <a:r>
              <a:rPr lang="en-US" smtClean="0">
                <a:latin typeface="Arial" pitchFamily="34" charset="0"/>
                <a:ea typeface="ＭＳ Ｐゴシック" charset="-128"/>
              </a:rPr>
              <a:t>Delirium, or acute confusional state, is a disturbance in consciousness and cognition that develops over a short period of time. </a:t>
            </a:r>
          </a:p>
          <a:p>
            <a:pPr eaLnBrk="1" hangingPunct="1"/>
            <a:r>
              <a:rPr lang="en-US" smtClean="0">
                <a:latin typeface="Arial" pitchFamily="34" charset="0"/>
                <a:ea typeface="ＭＳ Ｐゴシック" charset="-128"/>
              </a:rPr>
              <a:t>Much of the data available on delirium rates is from studies that evaluated patients undergoing orthopedic surgery for hip fracture or cardiac surgery. Less information is available about elderly patients undergoing elective surgeries such as GYN surgery. </a:t>
            </a:r>
          </a:p>
          <a:p>
            <a:pPr eaLnBrk="1" hangingPunct="1"/>
            <a:r>
              <a:rPr lang="en-US" smtClean="0">
                <a:latin typeface="Arial" pitchFamily="34" charset="0"/>
                <a:ea typeface="ＭＳ Ｐゴシック" charset="-128"/>
              </a:rPr>
              <a:t>There are multiple risk factors for delirium, but delirium can be precipitated by any acute medical condition. Drugs commonly implicated in development of delirium include narcotics and sedatives which are commonly used in the postoperative period. As either initiation or withdrawal of sedatives can precipitate delirium, these medications should not be withheld from patients on chronic treatment and should not be initiated as treatment for agitation or sleeplessness in the postoperative period as these may be signs of delirium and administering sedatives may actually worsen the situation.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1950E3A7-A380-4014-9E89-B780D22DC29E}" type="slidenum">
              <a:rPr lang="en-US"/>
              <a:pPr/>
              <a:t>133</a:t>
            </a:fld>
            <a:endParaRPr lang="en-US"/>
          </a:p>
        </p:txBody>
      </p:sp>
      <p:sp>
        <p:nvSpPr>
          <p:cNvPr id="117762"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17763" name="Rectangle 3"/>
          <p:cNvSpPr>
            <a:spLocks noGrp="1" noChangeArrowheads="1"/>
          </p:cNvSpPr>
          <p:nvPr>
            <p:ph type="body" idx="1"/>
          </p:nvPr>
        </p:nvSpPr>
        <p:spPr>
          <a:xfrm>
            <a:off x="914400" y="4343400"/>
            <a:ext cx="5029200" cy="4114800"/>
          </a:xfrm>
        </p:spPr>
        <p:txBody>
          <a:bodyPr/>
          <a:lstStyle/>
          <a:p>
            <a:pPr eaLnBrk="1" hangingPunct="1"/>
            <a:r>
              <a:rPr lang="en-US" smtClean="0">
                <a:latin typeface="Arial" pitchFamily="34" charset="0"/>
                <a:ea typeface="ＭＳ Ｐゴシック" charset="-128"/>
              </a:rPr>
              <a:t>The criteria for diagnosis listed here are from the DSM III. The key features are altered consciousness and perceptual disturbances such as hallucinations or delusions- things that should always raise red flags! </a:t>
            </a:r>
          </a:p>
          <a:p>
            <a:pPr eaLnBrk="1" hangingPunct="1"/>
            <a:r>
              <a:rPr lang="en-US" smtClean="0">
                <a:latin typeface="Arial" pitchFamily="34" charset="0"/>
                <a:ea typeface="ＭＳ Ｐゴシック" charset="-128"/>
              </a:rPr>
              <a:t>The evaluation of a patient with delirium should aim to uncover any underlying correctable cause. Delirium may be the only clue to an underlying sepsis or electrolyte imbalance. Initial evaluation includes assessment of vital signs and oxygen saturation as well as a complete physical exam including cardiac, pulmonary, abdominal, neurologic, and mental status exams. The most useful laboratory tests are CBC, serum electrolytes, and urinalysis. EKG, serial troponin values,  and chest x-ray may be added if cardiac or pulmonary abnormalities are suspected. Both prescribed and withheld drugs should be reviewed. Treatment consists of supportive care, reorientation with verbal and visual cues. Environmental cues such as dark room at night and lights on during the day. Restraints should be minimized. Haloperidol is currently the treatment of choice; sedatives should be avoided. </a:t>
            </a:r>
          </a:p>
          <a:p>
            <a:pPr eaLnBrk="1" hangingPunct="1"/>
            <a:endParaRPr lang="en-US" smtClean="0">
              <a:latin typeface="Arial" pitchFamily="34" charset="0"/>
              <a:ea typeface="ＭＳ Ｐゴシック"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76B2AE-934A-4DC9-B1AF-33F8B3A03EE7}" type="slidenum">
              <a:rPr lang="en-US"/>
              <a:pPr/>
              <a:t>136</a:t>
            </a:fld>
            <a:endParaRPr lang="en-US"/>
          </a:p>
        </p:txBody>
      </p:sp>
      <p:sp>
        <p:nvSpPr>
          <p:cNvPr id="304130" name="Rectangle 2"/>
          <p:cNvSpPr>
            <a:spLocks noGrp="1" noRot="1" noChangeAspect="1" noChangeArrowheads="1" noTextEdit="1"/>
          </p:cNvSpPr>
          <p:nvPr>
            <p:ph type="sldImg"/>
          </p:nvPr>
        </p:nvSpPr>
        <p:spPr>
          <a:ln/>
        </p:spPr>
      </p:sp>
      <p:sp>
        <p:nvSpPr>
          <p:cNvPr id="304131" name="Rectangle 3"/>
          <p:cNvSpPr>
            <a:spLocks noGrp="1" noChangeArrowheads="1"/>
          </p:cNvSpPr>
          <p:nvPr>
            <p:ph type="body" idx="1"/>
          </p:nvPr>
        </p:nvSpPr>
        <p:spPr/>
        <p:txBody>
          <a:bodyPr/>
          <a:lstStyle/>
          <a:p>
            <a:pPr>
              <a:lnSpc>
                <a:spcPct val="90000"/>
              </a:lnSpc>
            </a:pPr>
            <a:r>
              <a:rPr lang="en-US" dirty="0"/>
              <a:t>The elderly patient’s heart is less able to respond to stress by increasing rate of contraction or strength of contraction. Maintenance of cardiac output depends on maintenance of stroke volume, which is determined by preload, </a:t>
            </a:r>
            <a:r>
              <a:rPr lang="en-US" dirty="0" err="1"/>
              <a:t>afterload</a:t>
            </a:r>
            <a:r>
              <a:rPr lang="en-US" dirty="0"/>
              <a:t>, and contractility of the heart muscle. Preload, or end-diastolic volume is the amount of blood in the ventricle at the end of filling. In states of </a:t>
            </a:r>
            <a:r>
              <a:rPr lang="en-US" dirty="0" err="1"/>
              <a:t>hypovolemia</a:t>
            </a:r>
            <a:r>
              <a:rPr lang="en-US" dirty="0"/>
              <a:t>, preload is decreased. Ventricular muscle fibers are less stretched decreasing force of ventricular contraction. Stroke volume decreases and thus cardiac output decreases. When fluid overload is present, preload is increased but once ventricular fibers are maximally stretched, no further increase in force of ventricular contraction can be achieved. Stroke volume will be maximized but if fluid overload persists, congestive heart failure will develop. Either hypo- or </a:t>
            </a:r>
            <a:r>
              <a:rPr lang="en-US" dirty="0" err="1"/>
              <a:t>hypervolemia</a:t>
            </a:r>
            <a:r>
              <a:rPr lang="en-US" dirty="0"/>
              <a:t> can adversely affect cardiac output in elderly patients and appropriate fluid management after surgery must aim to avoid both under- and over-hydration. Complicating this balance in older patients is the coexistence of medical conditions that can impact cardiac output. Arrhythmias such as </a:t>
            </a:r>
            <a:r>
              <a:rPr lang="en-US" dirty="0" err="1"/>
              <a:t>atrial</a:t>
            </a:r>
            <a:r>
              <a:rPr lang="en-US" dirty="0"/>
              <a:t> fibrillation can decrease ventricular filling and preload, reducing cardiac output and leading to congestive heart failure. Systolic hypertension and aortic valve </a:t>
            </a:r>
            <a:r>
              <a:rPr lang="en-US" dirty="0" err="1"/>
              <a:t>stenosis</a:t>
            </a:r>
            <a:r>
              <a:rPr lang="en-US" dirty="0"/>
              <a:t> increase </a:t>
            </a:r>
            <a:r>
              <a:rPr lang="en-US" dirty="0" err="1"/>
              <a:t>afterload</a:t>
            </a:r>
            <a:r>
              <a:rPr lang="en-US" dirty="0"/>
              <a:t>, or the pressure the ventricle must generate to eject blood, thereby decreasing stroke volume. Elderly patients may also have history of cardiac disease such as myocardial infarction or </a:t>
            </a:r>
            <a:r>
              <a:rPr lang="en-US" dirty="0" err="1"/>
              <a:t>cardiomyopathy</a:t>
            </a:r>
            <a:r>
              <a:rPr lang="en-US" dirty="0"/>
              <a:t> that decreases ventricular muscle strength further decreasing stroke volume and cardiac reserve.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CD76E5BD-5AA9-4AB4-9E60-4EBB66AD97E6}" type="slidenum">
              <a:rPr lang="en-US"/>
              <a:pPr/>
              <a:t>137</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a:xfrm>
            <a:off x="914400" y="4343400"/>
            <a:ext cx="5029200" cy="4114800"/>
          </a:xfrm>
        </p:spPr>
        <p:txBody>
          <a:bodyPr/>
          <a:lstStyle/>
          <a:p>
            <a:pPr eaLnBrk="1" hangingPunct="1"/>
            <a:r>
              <a:rPr lang="en-US" smtClean="0">
                <a:latin typeface="Arial" pitchFamily="34" charset="0"/>
                <a:ea typeface="ＭＳ Ｐゴシック" charset="-128"/>
              </a:rPr>
              <a:t>In elderly patients, you can not rely solely on heart rate as a marker for stress or volume status. Conditions such as hypovolemia or arrhythmias that decrease preload are more likely to lead to heart failure due to a greater dependence on stroke volume for maintenance of cardiac output. Fluid overload and conditions that increase afterload may more commonly lead to congestive heart failure in elderly patients. Postoperative fluids and urine output must be closely monitored in older patients. Orthostatic hypotension is more common and patients are at increased risk of falls. Ambulation should be assisted. Isolated systolic hypertension is a risk factor for cardiac morbidity and mortality and should be treated.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A1DAC789-1501-4CF8-BB13-6801CE09FD74}" type="slidenum">
              <a:rPr lang="en-US"/>
              <a:pPr/>
              <a:t>6</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3795"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81759353-7E41-4D47-AAE4-0B55CC5E9B98}" type="slidenum">
              <a:rPr lang="en-US"/>
              <a:pPr/>
              <a:t>11</a:t>
            </a:fld>
            <a:endParaRPr lang="en-US"/>
          </a:p>
        </p:txBody>
      </p:sp>
      <p:sp>
        <p:nvSpPr>
          <p:cNvPr id="3686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6867"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E6863AE5-399C-4C4B-92E5-8C1196FD8C50}" type="slidenum">
              <a:rPr lang="en-US"/>
              <a:pPr/>
              <a:t>12</a:t>
            </a:fld>
            <a:endParaRPr lang="en-US"/>
          </a:p>
        </p:txBody>
      </p:sp>
      <p:sp>
        <p:nvSpPr>
          <p:cNvPr id="10547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5475" name="Rectangle 3"/>
          <p:cNvSpPr>
            <a:spLocks noGrp="1" noChangeArrowheads="1"/>
          </p:cNvSpPr>
          <p:nvPr>
            <p:ph type="body" idx="1"/>
          </p:nvPr>
        </p:nvSpPr>
        <p:spPr>
          <a:xfrm>
            <a:off x="914400" y="4343400"/>
            <a:ext cx="5029200" cy="4114800"/>
          </a:xfrm>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55A9FCC1-C1A4-43D4-99E7-D76560AFA8A2}" type="slidenum">
              <a:rPr lang="en-US"/>
              <a:pPr/>
              <a:t>13</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4CABE56B-D4A3-4B18-B8E7-12E391CE08CE}" type="slidenum">
              <a:rPr lang="en-US"/>
              <a:pPr/>
              <a:t>14</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2771" name="Rectangle 3"/>
          <p:cNvSpPr>
            <a:spLocks noGrp="1" noChangeArrowheads="1"/>
          </p:cNvSpPr>
          <p:nvPr>
            <p:ph type="body" idx="1"/>
          </p:nvPr>
        </p:nvSpPr>
        <p:spPr/>
        <p:txBody>
          <a:bodyPr/>
          <a:lstStyle/>
          <a:p>
            <a:pPr eaLnBrk="1" hangingPunct="1">
              <a:defRPr/>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fld id="{631079A8-019B-4E7B-BBA7-C4ED83C6A323}" type="slidenum">
              <a:rPr lang="en-US"/>
              <a:pPr/>
              <a:t>28</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8915"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CE06C65-5CBB-4345-B999-D77079AE811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49F40CC-4FC9-4343-ABDA-E70F2B2CA46D}"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8C23A7-DB79-4A53-B9B4-FEA128CF0A3E}"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6686F5A-FCD1-40DB-9D22-F939789C546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22FD388-19E6-45AC-B257-A7215A84317A}"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6763EFB-91A3-4153-A011-6DA4296AC52E}"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EA81C67-09DB-4198-813C-B7F4F626D734}"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5EC80AB8-12F8-4174-92BF-40DF6C1558E1}"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FB05DC2-A157-43E9-B95F-7F84F01AE535}"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5D56EDC9-AF6B-421E-94DB-2F42D3EDEAD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8FF66D-4A02-4F94-A2D9-5D91C1D183F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D5E4F7B-E2C6-4416-BB2E-8AFC602FE5F6}"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smtClean="0">
                <a:latin typeface="Arial" charset="0"/>
                <a:ea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atin typeface="Arial" charset="0"/>
                <a:ea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670394CD-A7C1-4A0C-8743-477E9BE7146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pmj.bmj.com/content/77/907/292/F2.large.jpg" TargetMode="Externa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119.xml.rels><?xml version="1.0" encoding="UTF-8" standalone="yes"?>
<Relationships xmlns="http://schemas.openxmlformats.org/package/2006/relationships"><Relationship Id="rId3" Type="http://schemas.openxmlformats.org/officeDocument/2006/relationships/image" Target="../media/image115.gi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2.gi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emf"/><Relationship Id="rId4" Type="http://schemas.openxmlformats.org/officeDocument/2006/relationships/oleObject" Target="../embeddings/oleObject2.bin"/></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dermis.net/bilder/CD196/550px/img0168.jpg"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maging.birjournals.org/cgi/content/full/18/4/218/F15"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jpeg"/><Relationship Id="rId18" Type="http://schemas.openxmlformats.org/officeDocument/2006/relationships/image" Target="../media/image64.jpeg"/><Relationship Id="rId3" Type="http://schemas.openxmlformats.org/officeDocument/2006/relationships/image" Target="../media/image49.jpeg"/><Relationship Id="rId21" Type="http://schemas.openxmlformats.org/officeDocument/2006/relationships/image" Target="../media/image67.jpeg"/><Relationship Id="rId7" Type="http://schemas.openxmlformats.org/officeDocument/2006/relationships/image" Target="../media/image53.jpeg"/><Relationship Id="rId12" Type="http://schemas.openxmlformats.org/officeDocument/2006/relationships/image" Target="../media/image58.jpeg"/><Relationship Id="rId17" Type="http://schemas.openxmlformats.org/officeDocument/2006/relationships/image" Target="../media/image63.jpeg"/><Relationship Id="rId2" Type="http://schemas.openxmlformats.org/officeDocument/2006/relationships/image" Target="../media/image48.jpeg"/><Relationship Id="rId16" Type="http://schemas.openxmlformats.org/officeDocument/2006/relationships/image" Target="../media/image62.jpeg"/><Relationship Id="rId20"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5" Type="http://schemas.openxmlformats.org/officeDocument/2006/relationships/image" Target="../media/image61.jpeg"/><Relationship Id="rId10" Type="http://schemas.openxmlformats.org/officeDocument/2006/relationships/image" Target="../media/image56.jpeg"/><Relationship Id="rId19" Type="http://schemas.openxmlformats.org/officeDocument/2006/relationships/image" Target="../media/image65.jpeg"/><Relationship Id="rId4" Type="http://schemas.openxmlformats.org/officeDocument/2006/relationships/image" Target="../media/image50.jpeg"/><Relationship Id="rId9" Type="http://schemas.openxmlformats.org/officeDocument/2006/relationships/image" Target="../media/image55.jpeg"/><Relationship Id="rId14" Type="http://schemas.openxmlformats.org/officeDocument/2006/relationships/image" Target="../media/image60.jpeg"/><Relationship Id="rId22"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72.emf"/><Relationship Id="rId4" Type="http://schemas.openxmlformats.org/officeDocument/2006/relationships/oleObject" Target="../embeddings/oleObject3.bin"/></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73.emf"/><Relationship Id="rId4" Type="http://schemas.openxmlformats.org/officeDocument/2006/relationships/oleObject" Target="../embeddings/oleObject4.bin"/></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www.sciencedirect.com/science?_ob=MiamiCaptionURL&amp;_method=retrieve&amp;_udi=B6T6F-493GBCW-2&amp;_image=fig5&amp;_ba=5&amp;_user=483663&amp;_coverDate=08/31/2003&amp;_rdoc=1&amp;_fmt=full&amp;_orig=search&amp;_cdi=5029&amp;_issn=0720048X&amp;_pii=S0720048X03001633&amp;view=c&amp;_acct=C000022660&amp;_version=1&amp;_urlVersion=0&amp;_userid=483663&amp;md5=de14240f9d3f40f26d063a668b041b1b"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imaging.birjournals.org/cgi/content/full/18/4/218/F15" TargetMode="External"/><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hyperlink" Target="http://www.sciencedirect.com/science?_ob=MiamiCaptionURL&amp;_method=retrieve&amp;_udi=B6T6F-493GBCW-2&amp;_image=fig5&amp;_ba=5&amp;_user=483663&amp;_coverDate=08/31/2003&amp;_rdoc=1&amp;_fmt=full&amp;_orig=search&amp;_cdi=5029&amp;_issn=0720048X&amp;_pii=S0720048X03001633&amp;view=c&amp;_acct=C000022660&amp;_version=1&amp;_urlVersion=0&amp;_userid=483663&amp;md5=de14240f9d3f40f26d063a668b041b1b" TargetMode="Externa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6" name="Picture 6" descr="http://wondrouspics.com/wp-content/uploads/2011/12/brilliant-fireworks.jpg"/>
          <p:cNvPicPr>
            <a:picLocks noChangeAspect="1" noChangeArrowheads="1"/>
          </p:cNvPicPr>
          <p:nvPr/>
        </p:nvPicPr>
        <p:blipFill>
          <a:blip r:embed="rId2"/>
          <a:srcRect/>
          <a:stretch>
            <a:fillRect/>
          </a:stretch>
        </p:blipFill>
        <p:spPr bwMode="auto">
          <a:xfrm>
            <a:off x="-96818" y="0"/>
            <a:ext cx="9240818" cy="6858000"/>
          </a:xfrm>
          <a:prstGeom prst="rect">
            <a:avLst/>
          </a:prstGeom>
          <a:noFill/>
        </p:spPr>
      </p:pic>
      <p:sp>
        <p:nvSpPr>
          <p:cNvPr id="29" name="TextBox 28"/>
          <p:cNvSpPr txBox="1"/>
          <p:nvPr/>
        </p:nvSpPr>
        <p:spPr>
          <a:xfrm>
            <a:off x="990600" y="1371600"/>
            <a:ext cx="6712094" cy="707886"/>
          </a:xfrm>
          <a:prstGeom prst="rect">
            <a:avLst/>
          </a:prstGeom>
          <a:solidFill>
            <a:schemeClr val="bg1"/>
          </a:solidFill>
          <a:ln>
            <a:solidFill>
              <a:schemeClr val="tx1"/>
            </a:solidFill>
          </a:ln>
        </p:spPr>
        <p:txBody>
          <a:bodyPr wrap="none" rtlCol="0">
            <a:spAutoFit/>
          </a:bodyPr>
          <a:lstStyle/>
          <a:p>
            <a:r>
              <a:rPr lang="en-US" sz="4000" dirty="0" smtClean="0"/>
              <a:t>The </a:t>
            </a:r>
            <a:r>
              <a:rPr lang="en-US" sz="4000" dirty="0" err="1" smtClean="0"/>
              <a:t>Urogyn</a:t>
            </a:r>
            <a:r>
              <a:rPr lang="en-US" sz="4000" dirty="0" smtClean="0"/>
              <a:t> CREOG Review</a:t>
            </a:r>
            <a:endParaRPr lang="en-US" sz="4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6" descr="Figure 2">
            <a:hlinkClick r:id="rId2"/>
          </p:cNvPr>
          <p:cNvPicPr>
            <a:picLocks noChangeAspect="1" noChangeArrowheads="1"/>
          </p:cNvPicPr>
          <p:nvPr/>
        </p:nvPicPr>
        <p:blipFill>
          <a:blip r:embed="rId3"/>
          <a:srcRect/>
          <a:stretch>
            <a:fillRect/>
          </a:stretch>
        </p:blipFill>
        <p:spPr bwMode="auto">
          <a:xfrm>
            <a:off x="5257800" y="762000"/>
            <a:ext cx="3536950" cy="5257800"/>
          </a:xfrm>
          <a:prstGeom prst="rect">
            <a:avLst/>
          </a:prstGeom>
          <a:noFill/>
          <a:ln w="9525">
            <a:noFill/>
            <a:miter lim="800000"/>
            <a:headEnd/>
            <a:tailEnd/>
          </a:ln>
        </p:spPr>
      </p:pic>
      <p:sp>
        <p:nvSpPr>
          <p:cNvPr id="164871" name="Text Box 7"/>
          <p:cNvSpPr txBox="1">
            <a:spLocks noChangeArrowheads="1"/>
          </p:cNvSpPr>
          <p:nvPr/>
        </p:nvSpPr>
        <p:spPr bwMode="auto">
          <a:xfrm>
            <a:off x="228600" y="917575"/>
            <a:ext cx="4932363"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u="sng">
                <a:latin typeface="Arial" charset="0"/>
                <a:ea typeface="ＭＳ Ｐゴシック" charset="0"/>
              </a:rPr>
              <a:t>Diagnosis</a:t>
            </a:r>
          </a:p>
          <a:p>
            <a:pPr>
              <a:buFontTx/>
              <a:buChar char="•"/>
              <a:defRPr/>
            </a:pPr>
            <a:r>
              <a:rPr lang="en-US" sz="2400">
                <a:latin typeface="Arial" charset="0"/>
                <a:ea typeface="ＭＳ Ｐゴシック" charset="0"/>
              </a:rPr>
              <a:t> CLINICAL</a:t>
            </a:r>
          </a:p>
          <a:p>
            <a:pPr>
              <a:buFontTx/>
              <a:buChar char="•"/>
              <a:defRPr/>
            </a:pPr>
            <a:r>
              <a:rPr lang="en-US" sz="2400">
                <a:latin typeface="Arial" charset="0"/>
                <a:ea typeface="ＭＳ Ｐゴシック" charset="0"/>
              </a:rPr>
              <a:t> pH &gt; 4.6 (no BV)</a:t>
            </a:r>
          </a:p>
          <a:p>
            <a:pPr>
              <a:buFontTx/>
              <a:buChar char="•"/>
              <a:defRPr/>
            </a:pPr>
            <a:r>
              <a:rPr lang="en-US" sz="2400">
                <a:latin typeface="Arial" charset="0"/>
                <a:ea typeface="ＭＳ Ｐゴシック" charset="0"/>
              </a:rPr>
              <a:t> Vaginal Maturation Index (VMI)</a:t>
            </a:r>
          </a:p>
          <a:p>
            <a:pPr>
              <a:defRPr/>
            </a:pPr>
            <a:r>
              <a:rPr lang="en-US" sz="2400">
                <a:latin typeface="Arial" charset="0"/>
                <a:ea typeface="ＭＳ Ｐゴシック" charset="0"/>
              </a:rPr>
              <a:t>  - &lt;5% superficial cells</a:t>
            </a:r>
          </a:p>
          <a:p>
            <a:pPr>
              <a:defRPr/>
            </a:pPr>
            <a:r>
              <a:rPr lang="en-US" sz="2400">
                <a:latin typeface="Arial" charset="0"/>
                <a:ea typeface="ＭＳ Ｐゴシック" charset="0"/>
              </a:rPr>
              <a:t>  - predominance of parabasal cells</a:t>
            </a:r>
          </a:p>
        </p:txBody>
      </p:sp>
      <p:sp>
        <p:nvSpPr>
          <p:cNvPr id="164872" name="Text Box 8"/>
          <p:cNvSpPr txBox="1">
            <a:spLocks noChangeArrowheads="1"/>
          </p:cNvSpPr>
          <p:nvPr/>
        </p:nvSpPr>
        <p:spPr bwMode="auto">
          <a:xfrm>
            <a:off x="381000" y="228600"/>
            <a:ext cx="305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Vulvovaginal Atrophy</a:t>
            </a:r>
          </a:p>
        </p:txBody>
      </p:sp>
      <p:pic>
        <p:nvPicPr>
          <p:cNvPr id="5124" name="Picture 7"/>
          <p:cNvPicPr>
            <a:picLocks noChangeAspect="1"/>
          </p:cNvPicPr>
          <p:nvPr/>
        </p:nvPicPr>
        <p:blipFill>
          <a:blip r:embed="rId4"/>
          <a:srcRect/>
          <a:stretch>
            <a:fillRect/>
          </a:stretch>
        </p:blipFill>
        <p:spPr bwMode="auto">
          <a:xfrm>
            <a:off x="685800" y="3581400"/>
            <a:ext cx="4130675" cy="288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1143000" y="1295400"/>
            <a:ext cx="7191328" cy="523220"/>
          </a:xfrm>
          <a:prstGeom prst="rect">
            <a:avLst/>
          </a:prstGeom>
          <a:noFill/>
        </p:spPr>
        <p:txBody>
          <a:bodyPr wrap="none" rtlCol="0">
            <a:spAutoFit/>
          </a:bodyPr>
          <a:lstStyle/>
          <a:p>
            <a:r>
              <a:rPr lang="en-US" sz="2800" dirty="0" smtClean="0"/>
              <a:t>What is Erin </a:t>
            </a:r>
            <a:r>
              <a:rPr lang="en-US" sz="2800" dirty="0" err="1" smtClean="0"/>
              <a:t>Duecy’s</a:t>
            </a:r>
            <a:r>
              <a:rPr lang="en-US" sz="2800" dirty="0" smtClean="0"/>
              <a:t> least favorite </a:t>
            </a:r>
            <a:r>
              <a:rPr lang="en-US" sz="2800" dirty="0" err="1" smtClean="0"/>
              <a:t>pessary</a:t>
            </a:r>
            <a:r>
              <a:rPr lang="en-US" sz="2800" dirty="0" smtClean="0"/>
              <a:t>?</a:t>
            </a:r>
            <a:endParaRPr lang="en-US" sz="2800" dirty="0"/>
          </a:p>
        </p:txBody>
      </p:sp>
      <p:grpSp>
        <p:nvGrpSpPr>
          <p:cNvPr id="5" name="Group 4"/>
          <p:cNvGrpSpPr/>
          <p:nvPr/>
        </p:nvGrpSpPr>
        <p:grpSpPr>
          <a:xfrm>
            <a:off x="2362200" y="2438400"/>
            <a:ext cx="4953000" cy="2857500"/>
            <a:chOff x="3200400" y="3200400"/>
            <a:chExt cx="4953000" cy="2857500"/>
          </a:xfrm>
        </p:grpSpPr>
        <p:sp>
          <p:nvSpPr>
            <p:cNvPr id="3" name="TextBox 2"/>
            <p:cNvSpPr txBox="1"/>
            <p:nvPr/>
          </p:nvSpPr>
          <p:spPr>
            <a:xfrm>
              <a:off x="3200400" y="3276600"/>
              <a:ext cx="1007007" cy="461665"/>
            </a:xfrm>
            <a:prstGeom prst="rect">
              <a:avLst/>
            </a:prstGeom>
            <a:solidFill>
              <a:schemeClr val="bg1"/>
            </a:solidFill>
            <a:ln>
              <a:solidFill>
                <a:schemeClr val="tx1"/>
              </a:solidFill>
            </a:ln>
          </p:spPr>
          <p:txBody>
            <a:bodyPr wrap="none" rtlCol="0">
              <a:spAutoFit/>
            </a:bodyPr>
            <a:lstStyle/>
            <a:p>
              <a:r>
                <a:rPr lang="en-US" sz="2400" dirty="0" smtClean="0"/>
                <a:t>Cube.</a:t>
              </a:r>
              <a:endParaRPr lang="en-US" sz="2400" dirty="0"/>
            </a:p>
          </p:txBody>
        </p:sp>
        <p:pic>
          <p:nvPicPr>
            <p:cNvPr id="4" name="Picture 10" descr="http://candgmedicare.com/wp-content/uploads/2012/02/cube-pessary.jpg"/>
            <p:cNvPicPr>
              <a:picLocks noChangeAspect="1" noChangeArrowheads="1"/>
            </p:cNvPicPr>
            <p:nvPr/>
          </p:nvPicPr>
          <p:blipFill>
            <a:blip r:embed="rId2"/>
            <a:srcRect/>
            <a:stretch>
              <a:fillRect/>
            </a:stretch>
          </p:blipFill>
          <p:spPr bwMode="auto">
            <a:xfrm>
              <a:off x="4343400" y="3200400"/>
              <a:ext cx="3810000" cy="2857500"/>
            </a:xfrm>
            <a:prstGeom prst="rect">
              <a:avLst/>
            </a:prstGeom>
            <a:noFill/>
            <a:ln>
              <a:solidFill>
                <a:schemeClr val="tx1"/>
              </a:solidFill>
            </a:ln>
          </p:spPr>
        </p:pic>
      </p:grpSp>
      <p:sp>
        <p:nvSpPr>
          <p:cNvPr id="6" name="TextBox 5"/>
          <p:cNvSpPr txBox="1"/>
          <p:nvPr/>
        </p:nvSpPr>
        <p:spPr>
          <a:xfrm>
            <a:off x="457200" y="5715000"/>
            <a:ext cx="1056700" cy="461665"/>
          </a:xfrm>
          <a:prstGeom prst="rect">
            <a:avLst/>
          </a:prstGeom>
          <a:noFill/>
        </p:spPr>
        <p:txBody>
          <a:bodyPr wrap="none" rtlCol="0">
            <a:spAutoFit/>
          </a:bodyPr>
          <a:lstStyle/>
          <a:p>
            <a:r>
              <a:rPr lang="en-US" sz="2400" dirty="0" smtClean="0"/>
              <a:t>Why? </a:t>
            </a:r>
            <a:endParaRPr lang="en-US" sz="2400" dirty="0"/>
          </a:p>
        </p:txBody>
      </p:sp>
      <p:sp>
        <p:nvSpPr>
          <p:cNvPr id="7" name="TextBox 6"/>
          <p:cNvSpPr txBox="1"/>
          <p:nvPr/>
        </p:nvSpPr>
        <p:spPr>
          <a:xfrm>
            <a:off x="2057400" y="5791200"/>
            <a:ext cx="6705600" cy="646331"/>
          </a:xfrm>
          <a:prstGeom prst="rect">
            <a:avLst/>
          </a:prstGeom>
          <a:solidFill>
            <a:schemeClr val="bg1"/>
          </a:solidFill>
          <a:ln>
            <a:solidFill>
              <a:schemeClr val="tx1"/>
            </a:solidFill>
          </a:ln>
        </p:spPr>
        <p:txBody>
          <a:bodyPr wrap="square" rtlCol="0">
            <a:spAutoFit/>
          </a:bodyPr>
          <a:lstStyle/>
          <a:p>
            <a:r>
              <a:rPr lang="en-US" dirty="0" smtClean="0"/>
              <a:t>Increased discharge, increased risk vaginal erosion/laceration; if used, must be taken out every night and left out </a:t>
            </a:r>
            <a:r>
              <a:rPr lang="en-US" dirty="0" err="1" smtClean="0"/>
              <a:t>overnite</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80225" name="TextBox 1"/>
          <p:cNvSpPr txBox="1">
            <a:spLocks noChangeArrowheads="1"/>
          </p:cNvSpPr>
          <p:nvPr/>
        </p:nvSpPr>
        <p:spPr bwMode="auto">
          <a:xfrm>
            <a:off x="533400" y="457200"/>
            <a:ext cx="7348538" cy="523875"/>
          </a:xfrm>
          <a:prstGeom prst="rect">
            <a:avLst/>
          </a:prstGeom>
          <a:noFill/>
          <a:ln w="9525">
            <a:noFill/>
            <a:miter lim="800000"/>
            <a:headEnd/>
            <a:tailEnd/>
          </a:ln>
        </p:spPr>
        <p:txBody>
          <a:bodyPr wrap="none">
            <a:spAutoFit/>
          </a:bodyPr>
          <a:lstStyle/>
          <a:p>
            <a:r>
              <a:rPr lang="en-US" sz="2800" dirty="0"/>
              <a:t>Diagnostic criteria for microscopic </a:t>
            </a:r>
            <a:r>
              <a:rPr lang="en-US" sz="2800" dirty="0" err="1"/>
              <a:t>hematuria</a:t>
            </a:r>
            <a:r>
              <a:rPr lang="en-US" sz="2800" dirty="0"/>
              <a:t>. </a:t>
            </a:r>
          </a:p>
        </p:txBody>
      </p:sp>
      <p:sp>
        <p:nvSpPr>
          <p:cNvPr id="180226" name="TextBox 2"/>
          <p:cNvSpPr txBox="1">
            <a:spLocks noChangeArrowheads="1"/>
          </p:cNvSpPr>
          <p:nvPr/>
        </p:nvSpPr>
        <p:spPr bwMode="auto">
          <a:xfrm>
            <a:off x="457200" y="1447800"/>
            <a:ext cx="8077200" cy="1200150"/>
          </a:xfrm>
          <a:prstGeom prst="rect">
            <a:avLst/>
          </a:prstGeom>
          <a:noFill/>
          <a:ln w="9525">
            <a:noFill/>
            <a:miter lim="800000"/>
            <a:headEnd/>
            <a:tailEnd/>
          </a:ln>
        </p:spPr>
        <p:txBody>
          <a:bodyPr>
            <a:spAutoFit/>
          </a:bodyPr>
          <a:lstStyle/>
          <a:p>
            <a:r>
              <a:rPr lang="en-US" sz="2400" dirty="0"/>
              <a:t>a. </a:t>
            </a:r>
            <a:r>
              <a:rPr lang="en-US" sz="2400" u="sng" dirty="0"/>
              <a:t>&gt;</a:t>
            </a:r>
            <a:r>
              <a:rPr lang="en-US" sz="2400" dirty="0"/>
              <a:t> </a:t>
            </a:r>
            <a:r>
              <a:rPr lang="en-US" sz="2400" dirty="0" smtClean="0"/>
              <a:t>3 </a:t>
            </a:r>
            <a:r>
              <a:rPr lang="en-US" sz="2400" dirty="0"/>
              <a:t>RBC per </a:t>
            </a:r>
            <a:r>
              <a:rPr lang="en-US" sz="2400" dirty="0" err="1"/>
              <a:t>hpf</a:t>
            </a:r>
            <a:r>
              <a:rPr lang="en-US" sz="2400" dirty="0"/>
              <a:t> on microscopic evaluation of urinary sediment from </a:t>
            </a:r>
            <a:r>
              <a:rPr lang="en-US" sz="2400" dirty="0" smtClean="0"/>
              <a:t>3 </a:t>
            </a:r>
            <a:r>
              <a:rPr lang="en-US" sz="2400" dirty="0"/>
              <a:t>of </a:t>
            </a:r>
            <a:r>
              <a:rPr lang="en-US" sz="2400" dirty="0" smtClean="0"/>
              <a:t>4 </a:t>
            </a:r>
            <a:r>
              <a:rPr lang="en-US" sz="2400" dirty="0"/>
              <a:t>properly collected urine specimens</a:t>
            </a:r>
          </a:p>
          <a:p>
            <a:r>
              <a:rPr lang="en-US" sz="2400" dirty="0"/>
              <a:t> </a:t>
            </a:r>
          </a:p>
        </p:txBody>
      </p:sp>
      <p:sp>
        <p:nvSpPr>
          <p:cNvPr id="4" name="Rectangle 3"/>
          <p:cNvSpPr>
            <a:spLocks noChangeArrowheads="1"/>
          </p:cNvSpPr>
          <p:nvPr/>
        </p:nvSpPr>
        <p:spPr bwMode="auto">
          <a:xfrm>
            <a:off x="457200" y="2514600"/>
            <a:ext cx="8458200" cy="1200329"/>
          </a:xfrm>
          <a:prstGeom prst="rect">
            <a:avLst/>
          </a:prstGeom>
          <a:noFill/>
          <a:ln w="9525">
            <a:noFill/>
            <a:miter lim="800000"/>
            <a:headEnd/>
            <a:tailEnd/>
          </a:ln>
        </p:spPr>
        <p:txBody>
          <a:bodyPr wrap="square">
            <a:spAutoFit/>
          </a:bodyPr>
          <a:lstStyle/>
          <a:p>
            <a:r>
              <a:rPr lang="en-US" sz="2400" dirty="0"/>
              <a:t>b. </a:t>
            </a:r>
            <a:r>
              <a:rPr lang="en-US" sz="2400" u="sng" dirty="0" smtClean="0"/>
              <a:t>&gt;</a:t>
            </a:r>
            <a:r>
              <a:rPr lang="en-US" sz="2400" dirty="0" smtClean="0"/>
              <a:t> 3 RBC per </a:t>
            </a:r>
            <a:r>
              <a:rPr lang="en-US" sz="2400" dirty="0" err="1" smtClean="0"/>
              <a:t>hpf</a:t>
            </a:r>
            <a:r>
              <a:rPr lang="en-US" sz="2400" dirty="0" smtClean="0"/>
              <a:t> on microscopic evaluation of urinary  </a:t>
            </a:r>
          </a:p>
          <a:p>
            <a:r>
              <a:rPr lang="en-US" sz="2400" dirty="0" smtClean="0"/>
              <a:t>    sediment from a properly collected urine specimen in the </a:t>
            </a:r>
          </a:p>
          <a:p>
            <a:r>
              <a:rPr lang="en-US" sz="2400" dirty="0" smtClean="0"/>
              <a:t>    absence of an obvious benign cause</a:t>
            </a:r>
            <a:endParaRPr lang="en-US" sz="2400" dirty="0"/>
          </a:p>
        </p:txBody>
      </p:sp>
      <p:sp>
        <p:nvSpPr>
          <p:cNvPr id="180228" name="Rectangle 4"/>
          <p:cNvSpPr>
            <a:spLocks noChangeArrowheads="1"/>
          </p:cNvSpPr>
          <p:nvPr/>
        </p:nvSpPr>
        <p:spPr bwMode="auto">
          <a:xfrm>
            <a:off x="533400" y="3962400"/>
            <a:ext cx="8001000" cy="830263"/>
          </a:xfrm>
          <a:prstGeom prst="rect">
            <a:avLst/>
          </a:prstGeom>
          <a:noFill/>
          <a:ln w="9525">
            <a:noFill/>
            <a:miter lim="800000"/>
            <a:headEnd/>
            <a:tailEnd/>
          </a:ln>
        </p:spPr>
        <p:txBody>
          <a:bodyPr>
            <a:spAutoFit/>
          </a:bodyPr>
          <a:lstStyle/>
          <a:p>
            <a:r>
              <a:rPr lang="en-US" sz="2400" dirty="0"/>
              <a:t>c. </a:t>
            </a:r>
            <a:r>
              <a:rPr lang="en-US" sz="2400" u="sng" dirty="0"/>
              <a:t>&gt;</a:t>
            </a:r>
            <a:r>
              <a:rPr lang="en-US" sz="2400" dirty="0"/>
              <a:t> 5 RBC per </a:t>
            </a:r>
            <a:r>
              <a:rPr lang="en-US" sz="2400" dirty="0" err="1"/>
              <a:t>hpf</a:t>
            </a:r>
            <a:r>
              <a:rPr lang="en-US" sz="2400" dirty="0"/>
              <a:t> on microscopic evaluation of urinary sediment from </a:t>
            </a:r>
            <a:r>
              <a:rPr lang="en-US" sz="2400" dirty="0" smtClean="0"/>
              <a:t>2 </a:t>
            </a:r>
            <a:r>
              <a:rPr lang="en-US" sz="2400" dirty="0"/>
              <a:t>of </a:t>
            </a:r>
            <a:r>
              <a:rPr lang="en-US" sz="2400" dirty="0" smtClean="0"/>
              <a:t>3 </a:t>
            </a:r>
            <a:r>
              <a:rPr lang="en-US" sz="2400" dirty="0"/>
              <a:t>properly collected urine specimens</a:t>
            </a:r>
          </a:p>
        </p:txBody>
      </p:sp>
      <p:sp>
        <p:nvSpPr>
          <p:cNvPr id="6" name="Rectangle 5"/>
          <p:cNvSpPr>
            <a:spLocks noChangeArrowheads="1"/>
          </p:cNvSpPr>
          <p:nvPr/>
        </p:nvSpPr>
        <p:spPr bwMode="auto">
          <a:xfrm>
            <a:off x="533400" y="5105400"/>
            <a:ext cx="8458200" cy="1200329"/>
          </a:xfrm>
          <a:prstGeom prst="rect">
            <a:avLst/>
          </a:prstGeom>
          <a:noFill/>
          <a:ln w="9525">
            <a:noFill/>
            <a:miter lim="800000"/>
            <a:headEnd/>
            <a:tailEnd/>
          </a:ln>
        </p:spPr>
        <p:txBody>
          <a:bodyPr wrap="square">
            <a:spAutoFit/>
          </a:bodyPr>
          <a:lstStyle/>
          <a:p>
            <a:r>
              <a:rPr lang="en-US" sz="2400" dirty="0" smtClean="0"/>
              <a:t>d. </a:t>
            </a:r>
            <a:r>
              <a:rPr lang="en-US" sz="2400" u="sng" dirty="0" smtClean="0"/>
              <a:t>&gt;</a:t>
            </a:r>
            <a:r>
              <a:rPr lang="en-US" sz="2400" dirty="0" smtClean="0"/>
              <a:t> 5 RBC per </a:t>
            </a:r>
            <a:r>
              <a:rPr lang="en-US" sz="2400" dirty="0" err="1" smtClean="0"/>
              <a:t>hpf</a:t>
            </a:r>
            <a:r>
              <a:rPr lang="en-US" sz="2400" dirty="0" smtClean="0"/>
              <a:t> on microscopic evaluation of urinary  </a:t>
            </a:r>
          </a:p>
          <a:p>
            <a:r>
              <a:rPr lang="en-US" sz="2400" dirty="0" smtClean="0"/>
              <a:t>    sediment from a properly collected urine specimen in the </a:t>
            </a:r>
          </a:p>
          <a:p>
            <a:r>
              <a:rPr lang="en-US" sz="2400" dirty="0" smtClean="0"/>
              <a:t>    absence of an obvious benign cause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8850" name="Text Box 2"/>
          <p:cNvSpPr txBox="1">
            <a:spLocks noChangeArrowheads="1"/>
          </p:cNvSpPr>
          <p:nvPr/>
        </p:nvSpPr>
        <p:spPr bwMode="auto">
          <a:xfrm>
            <a:off x="381000" y="304800"/>
            <a:ext cx="207645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Urine Dipstick</a:t>
            </a:r>
          </a:p>
        </p:txBody>
      </p:sp>
      <p:pic>
        <p:nvPicPr>
          <p:cNvPr id="102402" name="Picture 4" descr="q6"/>
          <p:cNvPicPr>
            <a:picLocks noChangeAspect="1" noChangeArrowheads="1"/>
          </p:cNvPicPr>
          <p:nvPr/>
        </p:nvPicPr>
        <p:blipFill>
          <a:blip r:embed="rId2"/>
          <a:srcRect/>
          <a:stretch>
            <a:fillRect/>
          </a:stretch>
        </p:blipFill>
        <p:spPr bwMode="auto">
          <a:xfrm>
            <a:off x="6705600" y="228600"/>
            <a:ext cx="2152650" cy="3095625"/>
          </a:xfrm>
          <a:prstGeom prst="rect">
            <a:avLst/>
          </a:prstGeom>
          <a:noFill/>
          <a:ln w="9525">
            <a:noFill/>
            <a:miter lim="800000"/>
            <a:headEnd/>
            <a:tailEnd/>
          </a:ln>
        </p:spPr>
      </p:pic>
      <p:sp>
        <p:nvSpPr>
          <p:cNvPr id="102403" name="TextBox 1"/>
          <p:cNvSpPr txBox="1">
            <a:spLocks noChangeArrowheads="1"/>
          </p:cNvSpPr>
          <p:nvPr/>
        </p:nvSpPr>
        <p:spPr bwMode="auto">
          <a:xfrm>
            <a:off x="381000" y="1295400"/>
            <a:ext cx="5943600" cy="1200150"/>
          </a:xfrm>
          <a:prstGeom prst="rect">
            <a:avLst/>
          </a:prstGeom>
          <a:noFill/>
          <a:ln w="9525">
            <a:noFill/>
            <a:miter lim="800000"/>
            <a:headEnd/>
            <a:tailEnd/>
          </a:ln>
        </p:spPr>
        <p:txBody>
          <a:bodyPr>
            <a:spAutoFit/>
          </a:bodyPr>
          <a:lstStyle/>
          <a:p>
            <a:r>
              <a:rPr lang="en-US" sz="2400"/>
              <a:t>Potential causes of false positives for hematuria on urine dipstick include all of the following except</a:t>
            </a:r>
          </a:p>
        </p:txBody>
      </p:sp>
      <p:sp>
        <p:nvSpPr>
          <p:cNvPr id="3" name="TextBox 2"/>
          <p:cNvSpPr txBox="1">
            <a:spLocks noChangeArrowheads="1"/>
          </p:cNvSpPr>
          <p:nvPr/>
        </p:nvSpPr>
        <p:spPr bwMode="auto">
          <a:xfrm>
            <a:off x="457200" y="2895600"/>
            <a:ext cx="6086475" cy="461963"/>
          </a:xfrm>
          <a:prstGeom prst="rect">
            <a:avLst/>
          </a:prstGeom>
          <a:noFill/>
          <a:ln w="9525">
            <a:noFill/>
            <a:miter lim="800000"/>
            <a:headEnd/>
            <a:tailEnd/>
          </a:ln>
        </p:spPr>
        <p:txBody>
          <a:bodyPr wrap="none">
            <a:spAutoFit/>
          </a:bodyPr>
          <a:lstStyle/>
          <a:p>
            <a:r>
              <a:rPr lang="en-US" sz="2400"/>
              <a:t>a. High urine concentration of ascorbic acid</a:t>
            </a:r>
          </a:p>
        </p:txBody>
      </p:sp>
      <p:sp>
        <p:nvSpPr>
          <p:cNvPr id="102405" name="TextBox 3"/>
          <p:cNvSpPr txBox="1">
            <a:spLocks noChangeArrowheads="1"/>
          </p:cNvSpPr>
          <p:nvPr/>
        </p:nvSpPr>
        <p:spPr bwMode="auto">
          <a:xfrm>
            <a:off x="457200" y="3505200"/>
            <a:ext cx="1347788" cy="461963"/>
          </a:xfrm>
          <a:prstGeom prst="rect">
            <a:avLst/>
          </a:prstGeom>
          <a:noFill/>
          <a:ln w="9525">
            <a:noFill/>
            <a:miter lim="800000"/>
            <a:headEnd/>
            <a:tailEnd/>
          </a:ln>
        </p:spPr>
        <p:txBody>
          <a:bodyPr wrap="none">
            <a:spAutoFit/>
          </a:bodyPr>
          <a:lstStyle/>
          <a:p>
            <a:r>
              <a:rPr lang="en-US" sz="2400"/>
              <a:t>b. iodine</a:t>
            </a:r>
          </a:p>
        </p:txBody>
      </p:sp>
      <p:sp>
        <p:nvSpPr>
          <p:cNvPr id="102406" name="TextBox 4"/>
          <p:cNvSpPr txBox="1">
            <a:spLocks noChangeArrowheads="1"/>
          </p:cNvSpPr>
          <p:nvPr/>
        </p:nvSpPr>
        <p:spPr bwMode="auto">
          <a:xfrm>
            <a:off x="457200" y="4114800"/>
            <a:ext cx="2855269" cy="461665"/>
          </a:xfrm>
          <a:prstGeom prst="rect">
            <a:avLst/>
          </a:prstGeom>
          <a:noFill/>
          <a:ln w="9525">
            <a:noFill/>
            <a:miter lim="800000"/>
            <a:headEnd/>
            <a:tailEnd/>
          </a:ln>
        </p:spPr>
        <p:txBody>
          <a:bodyPr wrap="none">
            <a:spAutoFit/>
          </a:bodyPr>
          <a:lstStyle/>
          <a:p>
            <a:r>
              <a:rPr lang="en-US" sz="2400" dirty="0"/>
              <a:t>c. r</a:t>
            </a:r>
            <a:r>
              <a:rPr lang="en-US" sz="2400" dirty="0" smtClean="0"/>
              <a:t>igorous </a:t>
            </a:r>
            <a:r>
              <a:rPr lang="en-US" sz="2400" dirty="0"/>
              <a:t>exercise</a:t>
            </a:r>
          </a:p>
        </p:txBody>
      </p:sp>
      <p:sp>
        <p:nvSpPr>
          <p:cNvPr id="102407" name="TextBox 5"/>
          <p:cNvSpPr txBox="1">
            <a:spLocks noChangeArrowheads="1"/>
          </p:cNvSpPr>
          <p:nvPr/>
        </p:nvSpPr>
        <p:spPr bwMode="auto">
          <a:xfrm>
            <a:off x="457200" y="4724400"/>
            <a:ext cx="2665413" cy="461963"/>
          </a:xfrm>
          <a:prstGeom prst="rect">
            <a:avLst/>
          </a:prstGeom>
          <a:noFill/>
          <a:ln w="9525">
            <a:noFill/>
            <a:miter lim="800000"/>
            <a:headEnd/>
            <a:tailEnd/>
          </a:ln>
        </p:spPr>
        <p:txBody>
          <a:bodyPr wrap="none">
            <a:spAutoFit/>
          </a:bodyPr>
          <a:lstStyle/>
          <a:p>
            <a:r>
              <a:rPr lang="en-US" sz="2400"/>
              <a:t>d. rhabdomyolysis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4"/>
          <p:cNvSpPr txBox="1">
            <a:spLocks noChangeArrowheads="1"/>
          </p:cNvSpPr>
          <p:nvPr/>
        </p:nvSpPr>
        <p:spPr bwMode="auto">
          <a:xfrm>
            <a:off x="2438400" y="279400"/>
            <a:ext cx="2076450" cy="466725"/>
          </a:xfrm>
          <a:prstGeom prst="rect">
            <a:avLst/>
          </a:prstGeom>
          <a:noFill/>
          <a:ln w="9525">
            <a:solidFill>
              <a:schemeClr val="tx1"/>
            </a:solidFill>
            <a:miter lim="800000"/>
            <a:headEnd/>
            <a:tailEnd/>
          </a:ln>
        </p:spPr>
        <p:txBody>
          <a:bodyPr wrap="none">
            <a:spAutoFit/>
          </a:bodyPr>
          <a:lstStyle/>
          <a:p>
            <a:r>
              <a:rPr lang="en-US" sz="2400"/>
              <a:t>Urine Dipstick</a:t>
            </a:r>
          </a:p>
        </p:txBody>
      </p:sp>
      <p:sp>
        <p:nvSpPr>
          <p:cNvPr id="8195" name="Text Box 5"/>
          <p:cNvSpPr txBox="1">
            <a:spLocks noChangeArrowheads="1"/>
          </p:cNvSpPr>
          <p:nvPr/>
        </p:nvSpPr>
        <p:spPr bwMode="auto">
          <a:xfrm>
            <a:off x="381000" y="2209800"/>
            <a:ext cx="5883275" cy="1190625"/>
          </a:xfrm>
          <a:prstGeom prst="rect">
            <a:avLst/>
          </a:prstGeom>
          <a:noFill/>
          <a:ln w="9525">
            <a:noFill/>
            <a:miter lim="800000"/>
            <a:headEnd/>
            <a:tailEnd/>
          </a:ln>
        </p:spPr>
        <p:txBody>
          <a:bodyPr>
            <a:spAutoFit/>
          </a:bodyPr>
          <a:lstStyle/>
          <a:p>
            <a:r>
              <a:rPr lang="en-US" dirty="0"/>
              <a:t>Hemoglobin catalyzes oxidation of a </a:t>
            </a:r>
            <a:r>
              <a:rPr lang="en-US" dirty="0" err="1"/>
              <a:t>chromagen</a:t>
            </a:r>
            <a:r>
              <a:rPr lang="en-US" dirty="0"/>
              <a:t> indicator on the cellulose strip, turning it green. The degree of  color change is related to amount of </a:t>
            </a:r>
            <a:r>
              <a:rPr lang="en-US" dirty="0" err="1"/>
              <a:t>Hgb</a:t>
            </a:r>
            <a:r>
              <a:rPr lang="en-US" dirty="0"/>
              <a:t> present. </a:t>
            </a:r>
          </a:p>
        </p:txBody>
      </p:sp>
      <p:pic>
        <p:nvPicPr>
          <p:cNvPr id="8196" name="Picture 7" descr="q6"/>
          <p:cNvPicPr>
            <a:picLocks noChangeAspect="1" noChangeArrowheads="1"/>
          </p:cNvPicPr>
          <p:nvPr/>
        </p:nvPicPr>
        <p:blipFill>
          <a:blip r:embed="rId2"/>
          <a:srcRect/>
          <a:stretch>
            <a:fillRect/>
          </a:stretch>
        </p:blipFill>
        <p:spPr bwMode="auto">
          <a:xfrm>
            <a:off x="6705600" y="228600"/>
            <a:ext cx="2152650" cy="3095625"/>
          </a:xfrm>
          <a:prstGeom prst="rect">
            <a:avLst/>
          </a:prstGeom>
          <a:noFill/>
          <a:ln w="9525">
            <a:noFill/>
            <a:miter lim="800000"/>
            <a:headEnd/>
            <a:tailEnd/>
          </a:ln>
        </p:spPr>
      </p:pic>
      <p:sp>
        <p:nvSpPr>
          <p:cNvPr id="8197" name="Text Box 8"/>
          <p:cNvSpPr txBox="1">
            <a:spLocks noChangeArrowheads="1"/>
          </p:cNvSpPr>
          <p:nvPr/>
        </p:nvSpPr>
        <p:spPr bwMode="auto">
          <a:xfrm>
            <a:off x="381000" y="3505200"/>
            <a:ext cx="8547100" cy="366713"/>
          </a:xfrm>
          <a:prstGeom prst="rect">
            <a:avLst/>
          </a:prstGeom>
          <a:noFill/>
          <a:ln w="9525">
            <a:noFill/>
            <a:miter lim="800000"/>
            <a:headEnd/>
            <a:tailEnd/>
          </a:ln>
        </p:spPr>
        <p:txBody>
          <a:bodyPr wrap="none">
            <a:spAutoFit/>
          </a:bodyPr>
          <a:lstStyle/>
          <a:p>
            <a:r>
              <a:rPr lang="en-US"/>
              <a:t>For detection of </a:t>
            </a:r>
            <a:r>
              <a:rPr lang="en-US" u="sng"/>
              <a:t>&gt;</a:t>
            </a:r>
            <a:r>
              <a:rPr lang="en-US"/>
              <a:t> 3 RBC/hpf the </a:t>
            </a:r>
            <a:r>
              <a:rPr lang="en-US" b="1"/>
              <a:t>sensitivity is 91-99%</a:t>
            </a:r>
            <a:r>
              <a:rPr lang="en-US"/>
              <a:t> and </a:t>
            </a:r>
            <a:r>
              <a:rPr lang="en-US" b="1"/>
              <a:t>specificity is 65-99%.</a:t>
            </a:r>
          </a:p>
        </p:txBody>
      </p:sp>
      <p:sp>
        <p:nvSpPr>
          <p:cNvPr id="8198" name="Text Box 9"/>
          <p:cNvSpPr txBox="1">
            <a:spLocks noChangeArrowheads="1"/>
          </p:cNvSpPr>
          <p:nvPr/>
        </p:nvSpPr>
        <p:spPr bwMode="auto">
          <a:xfrm>
            <a:off x="4953000" y="4191000"/>
            <a:ext cx="3562350" cy="1739900"/>
          </a:xfrm>
          <a:prstGeom prst="rect">
            <a:avLst/>
          </a:prstGeom>
          <a:noFill/>
          <a:ln w="9525">
            <a:noFill/>
            <a:miter lim="800000"/>
            <a:headEnd/>
            <a:tailEnd/>
          </a:ln>
        </p:spPr>
        <p:txBody>
          <a:bodyPr wrap="none">
            <a:spAutoFit/>
          </a:bodyPr>
          <a:lstStyle/>
          <a:p>
            <a:r>
              <a:rPr lang="en-US" b="1" u="sng"/>
              <a:t>False positives:</a:t>
            </a:r>
            <a:r>
              <a:rPr lang="en-US"/>
              <a:t> </a:t>
            </a:r>
          </a:p>
          <a:p>
            <a:r>
              <a:rPr lang="en-US"/>
              <a:t>myoglobin (rhabdomyolysis)</a:t>
            </a:r>
          </a:p>
          <a:p>
            <a:r>
              <a:rPr lang="en-US"/>
              <a:t>free hemoglobin (spotted pattern)</a:t>
            </a:r>
          </a:p>
          <a:p>
            <a:r>
              <a:rPr lang="en-US"/>
              <a:t>porphyrins </a:t>
            </a:r>
          </a:p>
          <a:p>
            <a:r>
              <a:rPr lang="en-US"/>
              <a:t>povidone-iodine</a:t>
            </a:r>
          </a:p>
          <a:p>
            <a:r>
              <a:rPr lang="en-US"/>
              <a:t>rigorous exercise</a:t>
            </a:r>
          </a:p>
        </p:txBody>
      </p:sp>
      <p:sp>
        <p:nvSpPr>
          <p:cNvPr id="8199" name="Text Box 11"/>
          <p:cNvSpPr txBox="1">
            <a:spLocks noChangeArrowheads="1"/>
          </p:cNvSpPr>
          <p:nvPr/>
        </p:nvSpPr>
        <p:spPr bwMode="auto">
          <a:xfrm>
            <a:off x="381000" y="4114800"/>
            <a:ext cx="4419600" cy="1190625"/>
          </a:xfrm>
          <a:prstGeom prst="rect">
            <a:avLst/>
          </a:prstGeom>
          <a:noFill/>
          <a:ln w="9525">
            <a:noFill/>
            <a:miter lim="800000"/>
            <a:headEnd/>
            <a:tailEnd/>
          </a:ln>
        </p:spPr>
        <p:txBody>
          <a:bodyPr>
            <a:spAutoFit/>
          </a:bodyPr>
          <a:lstStyle/>
          <a:p>
            <a:r>
              <a:rPr lang="en-US" b="1" u="sng"/>
              <a:t>False negatives</a:t>
            </a:r>
            <a:r>
              <a:rPr lang="en-US"/>
              <a:t>:</a:t>
            </a:r>
          </a:p>
          <a:p>
            <a:r>
              <a:rPr lang="en-US"/>
              <a:t>high urine concentration of ascorbic acid high or low specific gravity</a:t>
            </a:r>
          </a:p>
          <a:p>
            <a:r>
              <a:rPr lang="en-US"/>
              <a:t>prolonged exposure to air</a:t>
            </a:r>
          </a:p>
        </p:txBody>
      </p:sp>
      <p:sp>
        <p:nvSpPr>
          <p:cNvPr id="8200" name="Text Box 13"/>
          <p:cNvSpPr txBox="1">
            <a:spLocks noChangeArrowheads="1"/>
          </p:cNvSpPr>
          <p:nvPr/>
        </p:nvSpPr>
        <p:spPr bwMode="auto">
          <a:xfrm>
            <a:off x="441325" y="1027113"/>
            <a:ext cx="6340475" cy="1200329"/>
          </a:xfrm>
          <a:prstGeom prst="rect">
            <a:avLst/>
          </a:prstGeom>
          <a:noFill/>
          <a:ln w="9525">
            <a:noFill/>
            <a:miter lim="800000"/>
            <a:headEnd/>
            <a:tailEnd/>
          </a:ln>
        </p:spPr>
        <p:txBody>
          <a:bodyPr>
            <a:spAutoFit/>
          </a:bodyPr>
          <a:lstStyle/>
          <a:p>
            <a:r>
              <a:rPr lang="en-US" dirty="0"/>
              <a:t>Urine dipstick analysis may be used as a simple rapid </a:t>
            </a:r>
            <a:r>
              <a:rPr lang="en-US" b="1" dirty="0"/>
              <a:t>screening test for </a:t>
            </a:r>
            <a:r>
              <a:rPr lang="en-US" b="1" dirty="0" smtClean="0"/>
              <a:t>microscopic </a:t>
            </a:r>
            <a:r>
              <a:rPr lang="en-US" b="1" dirty="0" err="1" smtClean="0"/>
              <a:t>hematuria</a:t>
            </a:r>
            <a:r>
              <a:rPr lang="en-US" dirty="0" smtClean="0"/>
              <a:t> </a:t>
            </a:r>
            <a:r>
              <a:rPr lang="en-US" b="1" dirty="0"/>
              <a:t>but is not a diagnostic test.</a:t>
            </a:r>
            <a:r>
              <a:rPr lang="en-US" dirty="0"/>
              <a:t> It will detect RBCs, free </a:t>
            </a:r>
            <a:r>
              <a:rPr lang="en-US" dirty="0" err="1"/>
              <a:t>Hgb</a:t>
            </a:r>
            <a:r>
              <a:rPr lang="en-US" dirty="0"/>
              <a:t>, and </a:t>
            </a:r>
            <a:r>
              <a:rPr lang="en-US" dirty="0" err="1"/>
              <a:t>myoglobin</a:t>
            </a:r>
            <a:r>
              <a:rPr lang="en-US" dirty="0"/>
              <a:t>.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8913" name="Picture 5" descr="tvt diagram"/>
          <p:cNvPicPr>
            <a:picLocks noChangeAspect="1" noChangeArrowheads="1"/>
          </p:cNvPicPr>
          <p:nvPr/>
        </p:nvPicPr>
        <p:blipFill>
          <a:blip r:embed="rId3"/>
          <a:srcRect/>
          <a:stretch>
            <a:fillRect/>
          </a:stretch>
        </p:blipFill>
        <p:spPr bwMode="auto">
          <a:xfrm>
            <a:off x="228600" y="152400"/>
            <a:ext cx="4343400" cy="3849688"/>
          </a:xfrm>
          <a:prstGeom prst="rect">
            <a:avLst/>
          </a:prstGeom>
          <a:noFill/>
          <a:ln w="9525">
            <a:solidFill>
              <a:schemeClr val="bg2"/>
            </a:solidFill>
            <a:miter lim="800000"/>
            <a:headEnd/>
            <a:tailEnd/>
          </a:ln>
        </p:spPr>
      </p:pic>
      <p:sp>
        <p:nvSpPr>
          <p:cNvPr id="38914" name="Rectangle 7"/>
          <p:cNvSpPr>
            <a:spLocks noChangeArrowheads="1"/>
          </p:cNvSpPr>
          <p:nvPr/>
        </p:nvSpPr>
        <p:spPr bwMode="auto">
          <a:xfrm>
            <a:off x="228600" y="152400"/>
            <a:ext cx="4343400" cy="914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7176" name="Text Box 8"/>
          <p:cNvSpPr txBox="1">
            <a:spLocks noChangeArrowheads="1"/>
          </p:cNvSpPr>
          <p:nvPr/>
        </p:nvSpPr>
        <p:spPr bwMode="auto">
          <a:xfrm>
            <a:off x="4800600" y="457200"/>
            <a:ext cx="2098675" cy="457200"/>
          </a:xfrm>
          <a:prstGeom prst="rect">
            <a:avLst/>
          </a:prstGeom>
          <a:noFill/>
          <a:ln w="9525">
            <a:noFill/>
            <a:miter lim="800000"/>
            <a:headEnd/>
            <a:tailEnd/>
          </a:ln>
        </p:spPr>
        <p:txBody>
          <a:bodyPr wrap="none">
            <a:spAutoFit/>
          </a:bodyPr>
          <a:lstStyle/>
          <a:p>
            <a:r>
              <a:rPr lang="en-US" dirty="0"/>
              <a:t>1. Procedure. </a:t>
            </a:r>
          </a:p>
        </p:txBody>
      </p:sp>
      <p:sp>
        <p:nvSpPr>
          <p:cNvPr id="7177" name="Text Box 9"/>
          <p:cNvSpPr txBox="1">
            <a:spLocks noChangeArrowheads="1"/>
          </p:cNvSpPr>
          <p:nvPr/>
        </p:nvSpPr>
        <p:spPr bwMode="auto">
          <a:xfrm>
            <a:off x="228600" y="4191000"/>
            <a:ext cx="6419850" cy="457200"/>
          </a:xfrm>
          <a:prstGeom prst="rect">
            <a:avLst/>
          </a:prstGeom>
          <a:noFill/>
          <a:ln w="9525">
            <a:noFill/>
            <a:miter lim="800000"/>
            <a:headEnd/>
            <a:tailEnd/>
          </a:ln>
        </p:spPr>
        <p:txBody>
          <a:bodyPr wrap="none">
            <a:spAutoFit/>
          </a:bodyPr>
          <a:lstStyle/>
          <a:p>
            <a:r>
              <a:rPr lang="en-US" dirty="0"/>
              <a:t>2. List 3 potential postoperative complications.</a:t>
            </a:r>
          </a:p>
        </p:txBody>
      </p:sp>
      <p:sp>
        <p:nvSpPr>
          <p:cNvPr id="6" name="TextBox 5"/>
          <p:cNvSpPr txBox="1"/>
          <p:nvPr/>
        </p:nvSpPr>
        <p:spPr>
          <a:xfrm>
            <a:off x="5029200" y="1143000"/>
            <a:ext cx="3557384" cy="369332"/>
          </a:xfrm>
          <a:prstGeom prst="rect">
            <a:avLst/>
          </a:prstGeom>
          <a:solidFill>
            <a:schemeClr val="bg1"/>
          </a:solidFill>
          <a:ln>
            <a:solidFill>
              <a:schemeClr val="tx1"/>
            </a:solidFill>
          </a:ln>
        </p:spPr>
        <p:txBody>
          <a:bodyPr wrap="none" rtlCol="0">
            <a:spAutoFit/>
          </a:bodyPr>
          <a:lstStyle/>
          <a:p>
            <a:r>
              <a:rPr lang="en-US" dirty="0" err="1" smtClean="0"/>
              <a:t>Retropubic</a:t>
            </a:r>
            <a:r>
              <a:rPr lang="en-US" dirty="0" smtClean="0"/>
              <a:t> </a:t>
            </a:r>
            <a:r>
              <a:rPr lang="en-US" dirty="0" err="1" smtClean="0"/>
              <a:t>midurethral</a:t>
            </a:r>
            <a:r>
              <a:rPr lang="en-US" dirty="0" smtClean="0"/>
              <a:t> sling/TVT</a:t>
            </a:r>
            <a:endParaRPr lang="en-US" dirty="0"/>
          </a:p>
        </p:txBody>
      </p:sp>
      <p:sp>
        <p:nvSpPr>
          <p:cNvPr id="7" name="TextBox 6"/>
          <p:cNvSpPr txBox="1"/>
          <p:nvPr/>
        </p:nvSpPr>
        <p:spPr>
          <a:xfrm>
            <a:off x="533400" y="4572000"/>
            <a:ext cx="4022255" cy="2031325"/>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dirty="0" smtClean="0"/>
              <a:t> urinary retention</a:t>
            </a:r>
          </a:p>
          <a:p>
            <a:pPr>
              <a:buFont typeface="Arial" pitchFamily="34" charset="0"/>
              <a:buChar char="•"/>
            </a:pPr>
            <a:r>
              <a:rPr lang="en-US" dirty="0" smtClean="0"/>
              <a:t> </a:t>
            </a:r>
            <a:r>
              <a:rPr lang="en-US" dirty="0" err="1" smtClean="0"/>
              <a:t>retropubic</a:t>
            </a:r>
            <a:r>
              <a:rPr lang="en-US" dirty="0" smtClean="0"/>
              <a:t> hematoma</a:t>
            </a:r>
          </a:p>
          <a:p>
            <a:pPr>
              <a:buFont typeface="Arial" pitchFamily="34" charset="0"/>
              <a:buChar char="•"/>
            </a:pPr>
            <a:r>
              <a:rPr lang="en-US" dirty="0" smtClean="0"/>
              <a:t> sepsis from bowel injury</a:t>
            </a:r>
          </a:p>
          <a:p>
            <a:pPr>
              <a:buFont typeface="Arial" pitchFamily="34" charset="0"/>
              <a:buChar char="•"/>
            </a:pPr>
            <a:r>
              <a:rPr lang="en-US" dirty="0" smtClean="0"/>
              <a:t> hemorrhage from great vessel injury</a:t>
            </a:r>
          </a:p>
          <a:p>
            <a:pPr>
              <a:buFont typeface="Arial" pitchFamily="34" charset="0"/>
              <a:buChar char="•"/>
            </a:pPr>
            <a:r>
              <a:rPr lang="en-US" dirty="0" smtClean="0"/>
              <a:t> de novo urge incontinence</a:t>
            </a:r>
          </a:p>
          <a:p>
            <a:pPr>
              <a:buFont typeface="Arial" pitchFamily="34" charset="0"/>
              <a:buChar char="•"/>
            </a:pPr>
            <a:r>
              <a:rPr lang="en-US" dirty="0" smtClean="0"/>
              <a:t> mesh erosion</a:t>
            </a:r>
          </a:p>
          <a:p>
            <a:pPr>
              <a:buFont typeface="Arial" pitchFamily="34" charset="0"/>
              <a:buChar char="•"/>
            </a:pPr>
            <a:r>
              <a:rPr lang="en-US" dirty="0" smtClean="0"/>
              <a:t> </a:t>
            </a:r>
            <a:r>
              <a:rPr lang="en-US" dirty="0" err="1" smtClean="0"/>
              <a:t>dyspareunia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7" grpId="0"/>
      <p:bldP spid="6" grpId="0"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14018" name="AutoShape 2" descr="data:image/jpeg;base64,/9j/4AAQSkZJRgABAQAAAQABAAD/2wCEAAkGBwgHBgkIBwgKCgkLDRYPDQwMDRsUFRAWIB0iIiAdHx8kKDQsJCYxJx8fLT0tMTU3Ojo6Iys/RD84QzQ5OjcBCgoKDQwNGg8PGjclHyU3Nzc3Nzc3Nzc3Nzc3Nzc3Nzc3Nzc3Nzc3Nzc3Nzc3Nzc3Nzc3Nzc3Nzc3Nzc3Nzc3N//AABEIALgAagMBIgACEQEDEQH/xAAcAAACAgMBAQAAAAAAAAAAAAAFBgAEAQMHAgj/xAA6EAACAQIFAQYEBAUEAgMAAAABAgMEEQAFEiExQQYTIlFhcRQygZEHQqHwFSOxwdEzYpLhJFJyovH/xAAUAQEAAAAAAAAAAAAAAAAAAAAA/8QAFBEBAAAAAAAAAAAAAAAAAAAAAP/aAAwDAQACEQMRAD8A7jiYmKNfmtJQOVqZHDBO80rEzkrcAkAA3tcX8sBqp80V55klUKscjLrv0GKtL2y7N1lelBS53QzVT/LHHMG1bX2I2O2KXaGno6ZZq6Z70NYoiqAtyUDfnX98++Fqg7H5dSZekEkdNmdAAPhZXiVmjFh+YC/J+YWPpxgOmhwRfpjOoXthTYStlqUZM0k6x6BNCw1iw54tzvY2G5xtyzMlauekqqmcTaSxSWxtYC4A5Frg9efLgGZpFUEk8c48NURIQGaxPAI3wGev1TaEZ5dWykKGBHQ7DjGarMaa14axVlGxRAt7873G2ANGRASCwuBe2B0XaDL5ZXSORmCtpDhSVY3IsD7g/bClnvaX4VkLTSXMgWIO4UFubkhRt+/fX2HinrMqNZWfyqbvCgANjMynx2v+W4I533wHRAwYXG4OM4RyaKabvpoZWjVrqxCkar3sCTYfT7Ybculhkpl7gIEH5VsLfQbDfAW8TExMBDtgRnWWU+YNrmqmgJhenuughlcqWUhgQb6QME52VImZ3CC3zE2thFzSvFSy/DTai728Lht+b299vbzBwGvtxXvS0scVEDLEoWJgza2sNtxyR5k+uAHZrNZ81yDMcqomkgnpwZY2jS4LNqulyp63It0Oxtjf2xoK05K1RFUsAti6SAk88+ltt/XAX8N6mnoaiSjiNnH/AJMQ7y2s6SCN9gRyN+G9MBTnyDtV2bqlz/IK98zpEIephknuQeDcHjk2I3GHl6umqKijzORI5JEBkikWUqTrXSSbHcWvyDaxwjZ92xrb1SLklTR0rP8ADyVtLUPJo0t4taABSx4N7dRva2LNHmXciSN7GjaMGGpU37y4PhC2uSBbYeX2BlrMwmpJ1KXHi090Wbxeq3BJ+h3wVybsrXVdKJsxr3pTKPFDDZuhtZjtwfLpgU2WyZOMvnqyvfVpILkBu6AGyL04uduTtxg1QZrT5iz/AMReRKKFrRi5u5GxuebdLDn1wCx2p7GSRT/EUeZUM8sCFb1B0MgYjmxN+D03Nh1wxZdUNT9lMry+BkmmWEa7C4vvfYg9Q3J6dcXc7NZBlrw0OQUkVHe13nEZC35ChSL9bE4s9laWCPssswjUfFaqhlWwAuSQBa1gBYbDALTU+bX0qncg8MdvqNx/TB3JsykpalY6uoURttZjfT9bn+2LlUIIo+7ZJHe1gdVgoPueNvK2BFXLTpFqapSFRuEcI5Nhvx+9sA8g3xnFGhrBNDGWBDEAHyvYG3J6HF7AVc0QSUEytxa59PXHI6uCto83ra2kjklVXLqwQsl7eYH16em+OxzIkkTJKoZGFmB4Iwh53nlNQ09TRiNpopLhy7MTpO1/739R7YBEzbtE+ZU7fFxKJj4HBYjWeoAOw46Yx+HOXLW5zPUyx6oadCkbE3s7bAjyst/vgXnNC1XVRw5WssrVBAgUP87e/wCXn6f06rk2RQ5Jk0VCNUrQR2mdQf5krc/qdvYDocAHzLPMt7Pa0rqmKJ4iG090zK1zsG0g6b787EXwvJLBm+d0Nfl6LLSpO1SUQh9Frkm44NyPDYn+zRmfZ2nTNmzSdohJUwrDNHMmuGUA2sbjTuOhPJuPMzIcuyjs9nNVBQ0K00XxSmSMEnSTGhuLkm1yfDgNfazMkGUQmKXvWp5O+jUNawF73NubG/0xt7K11PBEMxkCmGGELCNtN+Ge/obj2wO/EjIEo4hXZEdpkbvYC406QNit+MDexmZQVPZmlyydVCpKIyFb5hrLAAEXtY2+hwHRa/LHzSlp2zSSVmqZEXuFa0cSnxW0/mNhYk352tjxWxVORxRQU6rNQkkiMg3hAtsB1XqByPbEzjOUNBCYyInhdJDbpY3sPpfG2rzNamOJmNkC8MCLt1/fXAB5s4UIJO8JDE3kUbLbnpzvxgLVZvNVVXwNExdbL3xKnwqTck7DgA9ev319oxQ2aWVigbZoxv8A8ltbfjrgh2EpIpKGeemjh1zS93C6ot7AL5gEi4JtxsfPAPWUU0SxGVFIBZgobkeI3v63vgljVTwpTwpDGLIgCrjbgF3tpWVNHlqPSkli2l0Avdbc/vzxxXtFnKzykd9KIJow5RvkW/Jsb73646x2x7NDMAJps4qaaJDe8qq8a7Hngj74VuyPYKSszRa/N5RVUUR1QKU097uDqcG/UbL6XPlgPHYnKRlEVLnmbwSzVEpKZbRqyqxupbV4yAGsNrkWB33Jw6x5y0zMcwoKuhhD2Esqiz7b/KTtxvx64C/iZOmWV+Q5jKRHTQTsjsF+RTbf6FR9MNFHUR1SWhIMDkNHY2N7cA3vxgKNbntDDTsyr8RTmMkyygEEH/O3TCZTUlTJS/xHLgHSqdnCXuSoNgQf/iBtxsvHVp7V9k8szmywu1JmjAyq8X5+Llk4bn38jtsBykZpRxx5ctG2uEFRMYz3K22BDHcb8A7+V+oL1bS5pUyrEZaiSGeREkEtiEF7kL+vmRhazXJ6mlqZZO6FPClSscTxE+E7NyDxYdL464uV1FTnT1ldGsdPASyEjYtc7WHUDcbbc74F12UyGtqZEq5Epl+ctYsSObmwNv0wC3l2dpOTT1U4L6VE8XLI+m4a/kfra+/UCpJmrUNMkEUrygNpRkBJUc2bY8bi/lhQaQZlmE1W0aqssxaMBB4RwtvIgWxep/iJHMoqahCTcnvTx73wFyrqa3MH0L8RoBK62VgpPU+IfT6fd97J19Nl/ctCGtFGsaarW0gG7Afl68+nW+OfxwVYDRmrcpGrGMNaQAegYG1iDhw/DWIv2oSSsleXdu6DccHe3HIIB52wHZIH72JZLW1AG3ljZjAFsZwGmrhWeBkZQ1+hwoVGdwdmaEvWrcq2o91Gb23AAAG+wNyfLqcOcjBUJY2HnhD/ABKMTdmszaKINKaVwLX3uDcc79efPAcu7b/iFUdoZDFTQaYEJVO9/MPbr08jsNumHv8ACnNWzDI6Rp5C0kYMXzdVuWNupIF/t5Y5dFSw1NJ/raHjBI6Aeg/xgt+EeYmh7TzwAlhKO9jUWNmXYkD2b7D2wHaKiR6HNV7yRwkpVm8arYeV9jZfLfb3wSrcvirFVoJI0mQa1fQG54PPHOKWZwRVMIqYnEDKO7du8IBj8/mA8tz088XcrnhMLOJLFbBnMmpGUAWIPyjnoBvfAL2XSxRV38Nh7wJChMrVA8Rc/M23+3UP+sCu3sz/AMEzgQr/ADKimCOQPmLoEI+xG/phnzyjMTfxGmhPxMY7sC/zL5cjrx629sKXaY/Edmc4YX1LSX0LtwdJAt1GgbdNsBzfJ8raEldI2At523Fht53+2D9JlyvAWsdaEEPaw4sCN/Pfff0HWnRuZYlC6jE55ItpN77j1/rfphoo54aaiuoXSq3KDbxDz8zyB/m2ADvl0kemKQqhdRYH8osBbj6D3Hpg12NRF7SUVLFpQh2dlHNgP7nGitqGqFdjGASAzuDYKCSdPvsvr9sE/wAM6ON85nzF3BKl4k1jck2NwfPp5c9eA6cQdXS1sesTEwGiujWalkjf5WFjgDWZUlXRS09UwlgdDExYbWtY8W2tthkYAjfAKaVHnMid4zONLRuNNvLY+wOA+f8AtJkNV2UrDTEtLRzsRBMGsGF7fcbXHrfrfAeLMGoM8o6qJtMkU4VinJU2BBtzcE4+hs4yuGsijjrqZKunK3KyC2lgT4gehNzvjnGe/h/QVsqxZdUyU6nxKrLfTsTsebbc77YDqVEZZGAkjvAkOnS25ksRc8cXxZoKKrhecTShovljVS1z/uJubXHQDALszmckmTUaVDhXWm0ySHwqG4I9bMG+3XklUzNEHd06uyoBpWE/MAD59OuxufXqBwjVGdYW9rEX/vhF7UUHw2SZp3LXjqkmI2DEPpIDH0N/I9PPDRFnLzIr/wAOqtj1stvXc4q5kY8xpJYqqhnijdXSzoj3JW35SfXAcZyomRO+e0akjUBGXI5uOduOnlgxBFCtQjCyIzMvdKByARfztsePqcBVg/gU9TS1UDmRJXEbOpIkDHa2q3Te/mcSmzSWUljE0SCQM5ZgGO9uOR139PTAHZKmSoaKKNwkTbySlbBRcceu/wD31wx/hyEOZxIi/wAtYXs5HJBFh6bb/Q+WEKmq0FLoLEFV02JsBbSNxzyCMP34Xxx1E4qYWZFWNrxrfSzE8+1iD9R5bh0vExMTAYOAubQVKKWp4u+Z23vJYj13G4+uDeK8xEbB3YkXFhewXAKr0vaDUqU8kC6rA3QyhR5b2A/XFHN6PMIYnLKsjLs5KrGrb773Qm/vb3w7zm6qSodBuwFzcdLAA3wEz1KeWtMrgAw0si3MRYlmAAAHU2v0PPTfAV+zGWwz0PfPl9EhaRmuqrIL35vc7/u5wwxZfDE+tbh7WJFhfASOqWFlmii7hlSGBu8B/kpbU1zbew2xsTNKj4AzpUKwRXcNJFdnAOygLbewvx1G2APCGIDaNP8AiMaKmKnCl541IB2YR6iP0wGFWyQ09G9TplRoY2S5Lk+EsSfb7/UYyua10tO0yxxfzABEjL8rlrKGsST68YChm+WwSVIDzQindbCGuJRS3I0krbz234GA0nYvIqpLsKSMj5vhak7C1uht9bfTDVndVDRZekmeRxVP83QqxnQm97X1ta/167Y9UE0UqD4GnUKFUh3dzpv6EG9t+uA58Pw/yxJtFJXVNQpJs6yI9l6dCTz+74euxXZyHIaWTS1Q0kpFzMNOw6BQSB/U4uwQ0kswMjyTvuSkkZI/UH9DgtCiJEqxIEQcKBYD6YD3iYmJgJipmUvc0kkndtJYfKoBJ+5H9cW8apZki/1CAL7b4ADW1tI0YJUhnOlZJEHhNugYjFJ6ipbStNItm2IVjbi+2nYfc4YqmSk8UctgdIJA8j7e2NC0tFJ/puoBLeE+mx9dsAFyLMKqNppKqCUFyCCA5DAckFidhfoeuDi5vA48CSX/AN40i+KpyeEyFoxELrcOF6fv1wOr8lidZZBL3WxQMj6WT8uoEcG1xgGAVJeFnjWLvLXAZjb6m2MJUVMcTS1ohjRRdil2+3/5gHS5PVS0iOZFfWnhMiKx3Gxuy3++NdZFmeXK0tPI0SFkQLHGgW7MBe4Xe1/bbAbc7kpMxph3Ucs0qzKyiOIg3HX5D+u3rjFHP/DDJJMi0qEgK0yohbbffWL+fGNiUNTNVyRSVM7ShFdw8oN2v4WA4FtJ2AA369ML2cpYITHN3cUOrUzat2bkn36/TAWI+0FKZGIkMgsCNKXJHlewAt+nHOCtJUyzkloRHH+W7XJ+nTAUtl1NAI4ojKY49O67AD056cYv5dmAlqBCIwFYErp/Lbn6euALYmJiYDBxTrYZZIi3dh2VWsEO53FgL7b288XcTAKiJMZajT/qR2doiPEgFyNvMnjnFDNmqldow7CLQb6bWO1gPuSfphj7QU2ql+IjYrLF11W8JIv78bYEyRTGJhUqqKqi8x/IOP8Ar97gupnBpczki0TWCWW2yg3JNvWwsNug8zgiuYVGYCKBHcaxrmlU27tL7aeeSBb7+yzm0D02YrOj6415dUsQtgCANrHi552AtzcTD2shhr5TTSTtOWVUWGF5NJ4LeEWIG4tvc+5wHZpc0WFbMoYjkhrC+/6f5xQzHNlqqCaNadtTDwkSAAnkb+4Awhf+ZmDMKWCtaKOK4LRsLKbG9zuTtt08zxYbT9rI6aWOKoqzE6OP5cyaLgm+3n5bf2wDBkudj+MVskcviLCMb/KFA224HX6t5YMVE9RNYXZde9+qt/0QR7MMI2UGOfOJmpnVDITpUNc67foLm49yOmHelJKoNQVmO1xax2t7cD/jbrgPNOzwwFreIjULHYg+vuDv6fcrkEdU1TBKsBFObsxYDwG3T3v7DFekpxJmC0QkQEEyFWXV4eSD052v57+Yw3RosaKsYCqBYAcDAe8TExMBMTExMBQznW1LoQElmF7KTt9MUkaN0Ec6WZCSz6Rp9Cdz9xfrgzICRdeemB8dOHkusayKCG/mHeNvTnf6fU4ADmuT0tVl1ZUz00jRwQuKaKI31+G9yLHr0O197YBdjcngCR1EqRxK8ZP82NQP/a/hIAt7fTbbotWyxQG8ohHBc9Pvjna1KZTS1jzU5ejp1vKSxBl3IWPSf/cgb2tYHpgL+Z9p48jq4KGCFpYNMUk83eae5DN1Xe50WOkdN8Be2fZ+jzIwVNNTa/iKhUlERAKsGNz16q3Q3H6l8pyCpqqCaSvzGOOSqdp62MU6uzEgDwuT4RsLeXtjFVF3Yp0VjH3sqKw1B7NHcg8clNJ4B3JwDRm+SUVWq1BgiStjA7uoVbOLeZHI9DcemFl2MSBmEkkjMokXTp0NzwODxcHgb+7lQysaQauV/MxJv674WM7oZKUyGm0BXbW8R8Jte9gegv8A15GAt5ZCv8Qp6vT4w+kkdEZTa/Tmw/e7SOMBqSjb4GJ4n/mkhkMdiBf6EW/fODI4wGcTExMBMTExMBQqqv4SdgwLK6gj/af8f4x4o5zI2pbOtrk6bm3uP7/c49ZvS9/BrUXZOlr3G3+MLy5lLRTiNULFh4QtlvxbYkEj21DnAE80qjJGxMhjVQdwdBA974Tu01HHPpodPcipqBO5RCdO9k8NuAo/+zHk4sZ7mh2lqS8Ij8YjkcaSdyLKRdjttuB74F5b2dqM8zzK2zE1aUKwrIbSEd4yCxQlfUsDc7i/ngAK/iTI/b+OkikAytImpiwUlnY7lyeeQBhqqJ6s1dZIv+jqp00tYWYShSdieVdvsPLBrN+wHZ1ctqZqTK0iqkid45FlcHVY2ub774QYMxzCSGjoK2NzFCw7yedj3jlLld7AEC9xY3Gkc84DtNCtqSI77rfxCxwFzsxyqwRDM52A/wDb0H6f92xWy3tAGpu5UOzqLINa3Att/fz4xoqauX4+OCmp5TPOQGfT4UW29z068EDz8sAz5OjR5dTrJGY5BGAwPN+p+vOLuPKKFAA6C2+PWAmJiYmAmJiYmAlsUanK6aoLMdSM3JS39wcTEwAcdi8uFUJ3kmcc6TpG+/UAEc4YoYY4YliiUJGosqjgDExMB6ZFdCjqGVhYgjYjA7MMjoa2ERvF3eldKGPw6R5e2JiYATT9jqaIspqCY2/IEAB9TbBvLcqo8tTTSQrHcWJUc4ziYC7iYmJgJiYmJgP/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14020" name="Picture 4" descr="http://t3.gstatic.com/images?q=tbn:ANd9GcTaPYynEsQPve75ykQeKTMPP7VKFCmreOwv-ev-1x5W4uv5XoLy"/>
          <p:cNvPicPr>
            <a:picLocks noChangeAspect="1" noChangeArrowheads="1"/>
          </p:cNvPicPr>
          <p:nvPr/>
        </p:nvPicPr>
        <p:blipFill>
          <a:blip r:embed="rId2"/>
          <a:srcRect/>
          <a:stretch>
            <a:fillRect/>
          </a:stretch>
        </p:blipFill>
        <p:spPr bwMode="auto">
          <a:xfrm>
            <a:off x="626077" y="609599"/>
            <a:ext cx="3107723" cy="5411097"/>
          </a:xfrm>
          <a:prstGeom prst="rect">
            <a:avLst/>
          </a:prstGeom>
          <a:noFill/>
          <a:ln>
            <a:solidFill>
              <a:schemeClr val="tx1"/>
            </a:solidFill>
          </a:ln>
        </p:spPr>
      </p:pic>
      <p:sp>
        <p:nvSpPr>
          <p:cNvPr id="4" name="TextBox 3"/>
          <p:cNvSpPr txBox="1"/>
          <p:nvPr/>
        </p:nvSpPr>
        <p:spPr>
          <a:xfrm>
            <a:off x="4191000" y="914400"/>
            <a:ext cx="2945037" cy="400110"/>
          </a:xfrm>
          <a:prstGeom prst="rect">
            <a:avLst/>
          </a:prstGeom>
          <a:noFill/>
        </p:spPr>
        <p:txBody>
          <a:bodyPr wrap="none" rtlCol="0">
            <a:spAutoFit/>
          </a:bodyPr>
          <a:lstStyle/>
          <a:p>
            <a:r>
              <a:rPr lang="en-US" sz="2000" dirty="0" smtClean="0"/>
              <a:t>1. Name the procedure. </a:t>
            </a:r>
            <a:endParaRPr lang="en-US" sz="2000" dirty="0"/>
          </a:p>
        </p:txBody>
      </p:sp>
      <p:sp>
        <p:nvSpPr>
          <p:cNvPr id="5" name="TextBox 4"/>
          <p:cNvSpPr txBox="1"/>
          <p:nvPr/>
        </p:nvSpPr>
        <p:spPr>
          <a:xfrm>
            <a:off x="4114800" y="1524000"/>
            <a:ext cx="4219425" cy="400110"/>
          </a:xfrm>
          <a:prstGeom prst="rect">
            <a:avLst/>
          </a:prstGeom>
          <a:solidFill>
            <a:schemeClr val="bg1"/>
          </a:solidFill>
          <a:ln>
            <a:solidFill>
              <a:schemeClr val="tx1"/>
            </a:solidFill>
          </a:ln>
        </p:spPr>
        <p:txBody>
          <a:bodyPr wrap="none" rtlCol="0">
            <a:spAutoFit/>
          </a:bodyPr>
          <a:lstStyle/>
          <a:p>
            <a:r>
              <a:rPr lang="en-US" sz="2000" dirty="0" err="1" smtClean="0"/>
              <a:t>Sacrospinous</a:t>
            </a:r>
            <a:r>
              <a:rPr lang="en-US" sz="2000" dirty="0" smtClean="0"/>
              <a:t> ligament suspension.</a:t>
            </a:r>
            <a:endParaRPr lang="en-US" sz="2000" dirty="0"/>
          </a:p>
        </p:txBody>
      </p:sp>
      <p:sp>
        <p:nvSpPr>
          <p:cNvPr id="6" name="TextBox 5"/>
          <p:cNvSpPr txBox="1"/>
          <p:nvPr/>
        </p:nvSpPr>
        <p:spPr>
          <a:xfrm>
            <a:off x="3886200" y="2286000"/>
            <a:ext cx="5105400" cy="707886"/>
          </a:xfrm>
          <a:prstGeom prst="rect">
            <a:avLst/>
          </a:prstGeom>
          <a:noFill/>
        </p:spPr>
        <p:txBody>
          <a:bodyPr wrap="square" rtlCol="0">
            <a:spAutoFit/>
          </a:bodyPr>
          <a:lstStyle/>
          <a:p>
            <a:r>
              <a:rPr lang="en-US" sz="2000" dirty="0" smtClean="0"/>
              <a:t>2.  What muscle overlies the </a:t>
            </a:r>
            <a:r>
              <a:rPr lang="en-US" sz="2000" dirty="0" err="1" smtClean="0"/>
              <a:t>sacrospinous</a:t>
            </a:r>
            <a:r>
              <a:rPr lang="en-US" sz="2000" dirty="0" smtClean="0"/>
              <a:t> ligament?</a:t>
            </a:r>
            <a:endParaRPr lang="en-US" sz="2000" dirty="0"/>
          </a:p>
        </p:txBody>
      </p:sp>
      <p:sp>
        <p:nvSpPr>
          <p:cNvPr id="214022" name="AutoShape 6" descr="data:image/jpeg;base64,/9j/4AAQSkZJRgABAQAAAQABAAD/2wCEAAkGBhQSEBQUExQVFRUWFxQXGRcXGBQVFhcYFRgVFBYYFBUXGyYfGhokGRUYHy8gIycpLCwtFx4xNTAqNSYrLCkBCQoKDgwOGg8PGiwkHyUqLCowLzQsLCksKS0sLSkpLCosLCwsLCwsKiwsLCwsLCwtLCksLCksLCwsKSwsLCwsLP/AABEIAMMBAgMBIgACEQEDEQH/xAAbAAEAAwEBAQEAAAAAAAAAAAAABAUGAwIHAf/EAEIQAAIBAgMFBQQGBwgDAQAAAAECAAMRBCExBRJBUWEGEyJxgTKRobFCUnLB0fAHFGKSsuHxFSRTc4KiwtMWRbNV/8QAGgEBAAMBAQEAAAAAAAAAAAAAAAIDBAUBBv/EACsRAAICAgIBAgQGAwAAAAAAAAABAgMRIQQxEkFREyJhcRQykaGx0QUjwf/aAAwDAQACEQMRAD8A+4xEQBERAEREAREQBERAEREAREQBERAEREAREQBERAEREAREQBERAEREAREQBERAEREAREQBERAEREAREQBERAERIe19oCjRd7i4HhvxY5KPU2njeFlnqWXhEy8XmOwtLEGzmvUDHXPwi/JD4R7p6rYBm9us79C7Z88hYDyEyfil7M0/h/qa68XmHaiFpFgSHFhe5BAuBqDynbBUyaY3atUHie8fX4j4Syd6jjXayVV1+flvp4NneJj6WGrbxYV6pIzW7MQDrmuhHS002zcaKtJHHEZjWzaMvmDceklVcrBZV4epKiIlxUIiIAiIgCIiAIiIAiIgCIiAIiIAiIgCIiAIiIAiJn+03bBMJZd01ahz3AQLDmzHTpkSZGUlFZZKMXN4iaCJgaX6UyxsMI1/8xbfw3+E5Yna2KxQPeEUaXFKZN2HJ3Odugt5SifKritPJoXFsz82i97Q9uKeHulNTVqDgDZFPJ359Bc+Uy2z0xGMrDE4tgKVO5RB4UvzVb/7jcnynvB7HRvG9hRXRdN4jn+zl6/Om7SdrTUY0cPY2B6ItuZ+6YZXTs/o6FVCXywW/cue0HbSnR4gAaAZk+QGZmdPbWrUzRLLzY7n85j8XSKuHJ7xj9JhcZ30UjykjD12YjqQL2Fh8BPPhrt7OlXxIxWy/q7ersLF6Yub2COeuu/JmD7SVl1VWH7LMD6KR98r61CmHdFNa6BiWIATJd72uPoOcq/1nK/5+Mssi3jyLI8OlJ+Mez6RsXthTdt0NZxqrZH3cfSNqYivQdsTg2ya3fUiN5SQLB93nbIkWNrcp8xwDhy18jvZOuTL7OYt9kzWbA7VMpVKps5GR+jUFh7jnpxlL8obiZLeIo7jtG82B+kCnVstcCjUOhJvTbyc6eR95msBnzjEYGnVUuq5fSXlfivScsHtLE4MDum7yl/hvcgD9htV+XSaauX6T/U5dnFjLdevofTYmHo/pTp2s2HrB+IBpkfvFgfhLzYPa6jiiVXeRxnuPYEjmtiQfumyN0JPCZklRZBZaLyIiWlIiIgCIiAIiIAiIgCIiAIiIAiIgCLyHtHa9Ggt6tRUB0ucz9ldT6CYGp2pfGVXF2WiDZUHh3gOL8STy0HLjKbbo1rZfVTKzro1O1u1IUlKPjfQtYsi+72j8OZ4TLHZRclmuWJJJOZJPEn82l1hMKoN7emUlM68Ba05lk5W7kzZBKvUSo2f2cRPE5E/cXVDkgeGivtNpe3AH5mTccBuXqZDgul+pmI2htf9bqNRpZUaRAcj6TZeAW4C/qZ5Cvzl4os8s/Myu7S9sDiWahQulFQAzaFlva1McB1lVRoBe73RZRcW665+t5K2xhgtZHtYW7twPo5+E+h+c9U6eo9R9pdR+ecuklF4R2OPBRgn7kDaGHuuZsAy3PIFgpPoDeWT9n6KswFR/CSDvKpzBt9cfKc8TQ3lcc1Pyv8A8YxzYbvnq1KlMh2LKovVJU5g7q5A58SJZUotPyNKlvZ1ejSIs2KqfZ8P31Jxp4WiaioGqVC3DeVAB9JmK3yA8oXatBhlRq7vA9yu6fc05/2jh0JZSabhXG73bKWLKQF8NxqRqZelWSco40yFs6gFQ7uY8RBOpB3ipPowkl6YJ3WFwB6jy9064LD2CLyt7lGXyWdEQEsxyUXJPQD+QmJvZBdHvYHaWtRqlGvUVd2zX8VmuM+Yy45zeYGotTOnYjO6cVP7PTp7uUwHZjC77FrZMd+x4KMkB9Bf3zSVCKPeV1BplQGYAmxAHhBH1t0DPrJ/h/ODkjj8uUY2qKLTEbHVmyHwkWvsBl3Wp3DKbhgbFTwsZcbF2mmKprUX2uPyNxz5y4pJlMajsodjjpnTYXadagCVbJVGVibBzzU8z9XXzl/MFtvZgNyeMjbA7Xvhn7uvv1KR9lvadOhvmy/EfLoVcrfjP9TJPjeS8q/0Po0ThgsclVA9Ngw+R5EHMHoZ3m5PPRjaxpiIiengiIgCIiAIiIAiIJgCfl5857T7QqY6t3VJiuHQ2JBt3jDU5aqLZc9fKratiqTHD/rFQ0jnuk3IBt4e8PjC9AZkly4RbRtjw3JJ537GhSimIxNWq1mG8yqdRup4Ru9Mr+p5zxXwaK3gE4UDZQq5AZZSdh0nLcvJ5NePE90QZLpJbM8M4ppnI+0sRuofKS6WSvt4MZ2/2+1txDZm8I6DifQSH2F2eFoMfo3OfMhUBb3gyox2I72o7nO5Krrpfh1Jm9wdFcHgAGI3t0i5F7u1ybA65knym7jRwnJmq+PhXGC7bMTivGzfSByz4jT3/wBJ5wdQ+yfaS3+oaK3qPCeok2+8bHP03T6cJyxNLMHRxodAwOqtyv8AhM+cnZWlg7ADI8AQfTX8ZE2bQp4TDodxS7FyzFQxAV2UBb+XDkZ1WrcXGh+B4g+s9U3BG4+lyyn6pOZvzU69DnnnLKmk9nqSzlnn/wAlG8zBnZAtwwVt0H6ulrddJ+bSCYhbA77KN9W0IdBvFTzUgW90kP3fd93v0gvE76ZjXIKST7p4xlff3imZYEFrMoVeO7vAEsRxtlNUnFLZZmLIuFYFd7mMugOfyt7pyx7XAojVvE/ReCnz+QndGFOmWb2VF7czfIDzNhIWGpk3Z/aY7zfcPIaTCVlls7Fikyta6g+rcMh8Jd9piThav7SFjzOYJNhwAy/pM5WQEA+vn5/m02uBpd/hrlR4wVJsb7vs23j05TZxnnMTkf5KPi42+xl+zW0zQrKNFfhybjlwBHxE+kpicstCPdPkzUijtRb2lNr52LLmj8L3Fj6zf9n8d3iL1Ue8azBanFnvKgpJTXqT8dWuJV4HDI1Qlh5SzxFOVrXRriZ295M0OsIvthVBSxZpg+GpTJA5uhGnXcJ9F6TTVq6oN5mCgakkADzJny/G2qkAm1swb5jyMqQaprBalWpVRfZV3ZwOoDHXO021cpQh44Kp8X4j8sn2PC46nUF6bq4H1WDfIzvPltMPhqqVkByOYGW+v0lPn14z6Zg8WtWmrobqwBB6H75tovVq+pjup+HjHR2iImgziIiAIiIAmW7a7XIAw1P26oO8R9GnofVsx75qTMFs6r39epXI9pvD0RTup/tAPmxmbk2eMcLtmnjwy/J+h4wmzlw6FmNgoz5Dp5yDQoms7VGFgdB0Gkm7Zq79Xuh7Ka9WOecl4XDgATkPvB0E8LL7Z+YfBDhJqUrTph6XGdXEsUdFLlk50tZme2GNKU6gUEtbIDibZAes0tPIzKdsVs3+pfnaepeTS+pKvUslN2Z7LmnUR67C6qCEBvuk53Yj6XlJ/bDawcKib4AzN6dgeFwzi/ukvEdqcPh3KsSSAt9xWYDIXBI5cbaTP47EJXY1UffW/tW06MNRadC2SjHxia+NCVtvxLF9vYgJibDRv3fvU/dPRxgtmbjkcj6XkilS9RzBnp8Jf+cxnYbK6nW3Xsc1cXU8d4ag+n8MscPhS1QD2Ta68j0vKzG4Du7MMt0hivDLXLyv79ZuMNgAyodRa1/QZ/I+strq83oycrkKmP3ycP7BGR3Rf3D1Eqsb4Cb5jn8fdNBXxtQsCLd2DmLZsuhJN+Wc77S2Qrb28MvD63I+4AS+yEbM+Hoczj8qVT/2dM+cY2tvsq/RWzEc3bNR6Kb+s8HFi+ufIZn3DSeKdEVHqMSSpd7C9hbeNrnytr7pZUcCLCwFumQ95zPpMj0d1PKyQv1vkjH3D8Zr+x+06lSmUNIsq6HeyA5Z5azK4zFJTZULKrNkFzLn01A65CXmxO0a4emd+wU58b/DUy2mXjNN6MnMh8WpxisssO0GwGe1RFAdeGVmF/ZJGhzyPUyN2RrMrbhVlKsws1rjO/DIjqJ+t2+RmANKoqm3i8LEX4sgzA8rmdtiVQ+LZlIYFiQRoRJctQlHyXucyr4sI/DsWsaNdWW4lbiactnTL89JDqpOdJEIMz+JwvESqckPc6iabEUpS4ujcmV9GqEsmmwlRa1AZC4+EldlNqd0/wCrvkGLGmeFzmyfNh5kcpmOz20O7q7p9k5S521g7gspsRuurDUMDkfQzRVa4NSRnsrTzB+vRvYkbZuK72jTqfXRW9SAT8ZJncWzkNY0IiIPBERAIe2K25h6zfVp1D7lNplNhNu0F0yHusOM0/aAXwle/wDhVf4DMpScLhXI+ox9WGc53LfzL7G7j/kf3Iux13r1G1Yk+/OXdMC0qdlLamolrTMwxNM+yTSyn4xnlWnhzLfQpPSjOZrt7h2NByntbpI8xmPlNCrzntCh3lMiRTxtE46kfJcI4NOmxzUqATytxinTNJi1P/UvBgPvHA/ccrEbO7mo9HRHJan0PFPwnIUSuR/p/KXZztH0EJKSOmErhs19RxB8vyfOS9635y934Suq0ird4gz4r9YdOssMPUFRd5T/AF5EcDPCZwx6XRuoNrfdNvhMKVw6odSig/ugNMzhtkl2T7Q+f4TV4tiXAXgPn/Kaam4Vykcb/ISUpwgjicEPrSVWO9TI4jd+FrfCRzh2PECeqVxdTqVNj5W/GVcSWJ49zHesxz7HzXZeFAve9lZgL65E58hLDFJ3lNlDMlxbeQ2YeTEGRK9EpWqKwO6HbducrXPv+E9tjOXv4fn4SEsqR9FFKcF9UYTFdkKtKuGNUlCSTVUnfXI2JF73JyuCb3k+l2XdhdsTWA4XNz/Fl+eUv0QO2+3sj2b8T9Y/IfzkluZyHAfj+Etd0mZo8GmGdfuzOp2WfP8AvdcZXOZ4Z/W/OXOXnZv9HlWppj8TS+wTx10cSTg6BY+eZ+YH3+7pPoXZ3Ad2lzrrKpXyzhP+DJyqaoLS393/AGZWp+i+uP8A22N/ef8A7ZGb9Glf/wDVxnvf/tn0Wq2U4FZB3T9/2Rz41xPnNb9G+IH/ALTFn1f/ALZf0cCadJELFyqKpZvaYgAFjcnM66zQVxINanKrJynpl9cVHaM9W8LDzE2dV74YXzuCv3/dMdtFbe/75qqFS+FX1lUfUvt2kzRdj2vgqXQMv7rsv3S5lF2KW2Cp/aq//WpL2d+v8i+yOLb+eX3YiIlhWIiIBA28P7pX/wAmr/A0xZe+CNtCin94ibXbyk4WuBqaVW3nuNMls3Dq+F3RxS2flOdzNyX2Zu4zxF/c87KPgEs6YlLsepYbp4S3WvMETTNbO9p+ET8R7z1LSo4uJ+Uqmdp7cSDisVukZZE6jh1kHomlkru0+x1qJlqdLa35iY9axNlrEBtFqfRbgN/k3XQzabRrlxug5t4R66n0W5kDaOwxUWwW4At6RGWGbKbXDTM4KTo1tDyOhHMThUYhiyZNxXg385NbZ9elZcqlMaK+o+y+onCqlzpu/svb/bUXL4S9NPo6Mbos0fZPFhkUnUE66jJjY+RlhXx9t43tc2939TM92bDCtu7pzBuPS176esusV2fpFi1eq2ZvuBrAdLjMy+2xOpR9Ti2V+N7b6Ip20t7E/GTcDjwzrY3zt78pzTYGB/w2PW7/AIz9o7BwwcNSZ6TjTMn3hr3mStqElLJ7ZiUWsETb2xVfvHNvCQbHjdQc/UfEzG1nuxGvTn58lmv7WUKoW9waZsCw1uBYAiZWhhmbJRkOWZ/Aes02yjJ5idDguUavmZ+BrHxZngB/xH3z21NmNgLvy+iv2jxPSTcHsFmNgCL6nPePm5+QHrNPs3YApjS0zysx0Ts5MYrRD7NbJzBOfHPUk6kzZHIASmwFPunKHhmp5qTYeo090npWJJvbXK3Lr1lGcHMtk5vJ1fOeTPxWn60miojVZDxBykys0rsSZCRbEpdqH5iX+AP91S51J+Uz2PNzaX2Mqd3g15qtx56SMS+xfKkavsU18DSP+Z/9Hl5IWxMF3OHpU+KooP2rXb43k2fQQWIpfQ4VjzNv6iIiTICIiAeXW4IOYMw2AQ4aq9Bvom6n61M+yfdl5gzdys23sVa63HhqL7L8uh5qeUz8irzWV2i+mxRbT6Zjccnd1r/RbOSqDXnlLvejWXdqLwPEcCp4g8xIt2pNutpwM48lhnS7WC4p1J3DytpVLyQHnqkQcTq5kLFSQ1WQsQ1542eogV23Sj/VcX8n8J+Ymiw1AWmcrgsjAa2y8xmPiJLo7XvSRzlvAZczy5nSIvBKUW1ousRg0IzAmU25QpqN1BvO2QA09eFhrLQvVq5Dwg+p92g+Mk4fYi0/EczlcnNj08ukk99I8i/DtlH2bp91QqVDmwJAJ4Bbi3vJ98k7Hpb677ZsxJufunvZxQd7h2yuSy34g/m06YXDNTG4MwOPGReyxyzksO5FpwrIJyZ2Grgedh8zOdTZ9Rxk3rlPStL3Z1okVaVRDmLN8MxK/Y9FAAGUC4BBHXnJla1NRRDDvKgz/ZXRmPyHX1ls+xKbUlC5MFAGfLSe+LYc1FY9zphMMg0t8JNagtuFpQfqlSnx3h6z0m1RozBD1NryaklporcG9pnnEZ4g2/w09PG9/wA9J0TSQ9k1t/vKp+m53fsr4R8r+slyl7eSbWNHemJ+Vas5GtI9SvJZwEsipUlZjsRYTviMRYXlUabVmsL2v75U2Xwj6s/Nk4M1at+F/jNNSwff4qlR1SmVqP8AZSxUHze3xnjB0e63adMb1Vsgo4DiSeA5mazYmxxQQ3O9Uc7ztzOgA/ZAyHqeM2canyeX0ZuRfj/n9llEROwcoREQBERAEREAr9r7FTEKN7J19hx7SHpzHMHIzL1aLXNGuAKg0b6Ljmp/NpuJC2rspK6brXBGasMmU81P5vM19CsWV2aKrnHT6/gxSBqZ3W9DOneydUpPTPdVxe/s1B7L+fJunzkLFYQpppORKDi8HQUlI89/OFWrecWqTm1WQyTUT935Q1H7vFIzE92pItqFDXJIH2pYYnHAecm7P2RvrvMDnp5T2JY/lWWfmP7dhAKeFpl6jEKCRZbnIWGrZ8MvOTNqd9h3opUcu9SnvPkN3fvYhAOAvb0vKzYuzw+1KQUEqjbx6BVJzPLe3fhN32h2K1WpRqIASm+pGQyfdzueRX4zbCvzqbXZksnGE0v1Pn23dlVaq3UHfHsWvvXOlrZ3ljsVauGJ7+l+spkW3797TuBfwNkRrwF+c+g4HZ4pi5zbifuXkJ6xmz1qajMaMMiPXl0OUuhxZRWU9lUuUn8rWjhhKOHamHRKW4Re4VQLcb5ZW48rTBbaxRqMxwg7ikpzqZnfOYslM+EXOgAv8paV8IqGrSVmNnANMMRTd2ClbjhfeW4/CafAbBSnusfG40Y6D7CDJfn1M9fld8uMY7Ipqn5u89HzLYmwcQjl6oqBmY5upViBkCQfWaCoaz1Bh0fcd0qMj5aohKg34b1r9Lze1KQYWIBEqk2BbEpVDeFFqWBzN3sNeVryL4jUk1tEvxXkto+f7L7curd1iU3WW6knS4yIYcNOs57Wq08TiKe5mqjM8CTbT3a9ZL7cbGH9o3tlVpq3IFgdxvgqme8Ns3urAAfnP3zJbHxk4muDi0pL1RY0lAAFsgLT9etI/wCsThXxfLWUZwPHJJasJCxOMAEhtWZjYZmT8LstUXvKxAtnnwnmMk8KPZwwuznqm7XA4Dp15S5wGDJbu6Kgt9J/o0x168hx+Mk7P2TUxABzpUdb6VKg/ZB9hepz5DjNVg8ElJAlNQqjgPiTzPU5zdRxW9y6Ml3JxpETZGwkoXIu1RvadtT0H1V6D4yyiJ1IxUVhHOlJyeWIiJ6eCIiAIiIAiIgCIiAcsThlqKVcAg8D+desze0tm1KOag1aXld08x9IdRn04zUxKrKo2LZZXY4dHzmvhlqDeQgjp/KVzbBrMcjlPo+K2DRqMWKWY6spZCfPdIv6zh/4tRvnvnoaj2+BmB8KWdNG6PLikYjDdnqdLxVqijpcS2RatUbtCk+7pvuO7X03syPIGazD7Io0zdaaA87At+8c5MlsOGl2yqfLz0im7NdnVwtM6NUc3d7a9Bx3R/OXMRNsYqKwjJKTk8sRESREpKvZwHE95lulxUYZ3LqAF9LgN6S7iJGMFHOPUlKTljIiIkiJVbe2CuJVc910N0e17E6gjip4iZrEd5RNsSoVfrgb1M/6reHya3SbqfhEotojZv1L67nDXofPa3cv7NWn77fAGeDsxNWqZdP6mbypsui3tUqZ80U/MTn/AGFh737ml+4n4TI+E/c0LlL6mIp4hAdzDU2q1D9UXt5sclHUkTQbE7KbpFTEkVKmoXWnTPCwPtMPrH0A1mipUVUWUBRyAAHuE9zRVxow29spnyHLS1/IiImozCIiAIiIAiIgCIiAIiIAiIgCIiAIiIAiIgCIiAIiIAiIgCIiAIiIAiIgCIiAIiIAiIgCIiAIiIAiIgCIiAIiIAiIgCIiAIiIAiIgCIiAIiIAiIgCIiAIiIAiIgCIiAIiIAiIgCIiAf/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0" name="Group 9"/>
          <p:cNvGrpSpPr/>
          <p:nvPr/>
        </p:nvGrpSpPr>
        <p:grpSpPr>
          <a:xfrm>
            <a:off x="5181600" y="2743200"/>
            <a:ext cx="3581400" cy="1857376"/>
            <a:chOff x="5181600" y="2743200"/>
            <a:chExt cx="3581400" cy="1857376"/>
          </a:xfrm>
        </p:grpSpPr>
        <p:pic>
          <p:nvPicPr>
            <p:cNvPr id="214024" name="Picture 8" descr="http://t1.gstatic.com/images?q=tbn:ANd9GcTnqxPhmuPlO3hlvr_mpAXxYFltDLJ9D_RYBPXAYZMZTQpGfM-Ad_nYI8W2"/>
            <p:cNvPicPr>
              <a:picLocks noChangeAspect="1" noChangeArrowheads="1"/>
            </p:cNvPicPr>
            <p:nvPr/>
          </p:nvPicPr>
          <p:blipFill>
            <a:blip r:embed="rId3"/>
            <a:srcRect/>
            <a:stretch>
              <a:fillRect/>
            </a:stretch>
          </p:blipFill>
          <p:spPr bwMode="auto">
            <a:xfrm>
              <a:off x="5181600" y="2743200"/>
              <a:ext cx="2457450" cy="1857376"/>
            </a:xfrm>
            <a:prstGeom prst="rect">
              <a:avLst/>
            </a:prstGeom>
            <a:noFill/>
            <a:ln>
              <a:solidFill>
                <a:schemeClr val="tx1"/>
              </a:solidFill>
            </a:ln>
          </p:spPr>
        </p:pic>
        <p:sp>
          <p:nvSpPr>
            <p:cNvPr id="7" name="TextBox 6"/>
            <p:cNvSpPr txBox="1"/>
            <p:nvPr/>
          </p:nvSpPr>
          <p:spPr>
            <a:xfrm>
              <a:off x="7239000" y="3429000"/>
              <a:ext cx="1524000" cy="707886"/>
            </a:xfrm>
            <a:prstGeom prst="rect">
              <a:avLst/>
            </a:prstGeom>
            <a:solidFill>
              <a:schemeClr val="bg1"/>
            </a:solidFill>
            <a:ln>
              <a:solidFill>
                <a:schemeClr val="tx1"/>
              </a:solidFill>
            </a:ln>
          </p:spPr>
          <p:txBody>
            <a:bodyPr wrap="square" rtlCol="0">
              <a:spAutoFit/>
            </a:bodyPr>
            <a:lstStyle/>
            <a:p>
              <a:r>
                <a:rPr lang="en-US" sz="2000" dirty="0" err="1" smtClean="0"/>
                <a:t>Coccygeus</a:t>
              </a:r>
              <a:r>
                <a:rPr lang="en-US" sz="2000" dirty="0" smtClean="0"/>
                <a:t> muscle. </a:t>
              </a:r>
              <a:endParaRPr lang="en-US" sz="2000" dirty="0"/>
            </a:p>
          </p:txBody>
        </p:sp>
      </p:grpSp>
      <p:sp>
        <p:nvSpPr>
          <p:cNvPr id="12" name="TextBox 11"/>
          <p:cNvSpPr txBox="1"/>
          <p:nvPr/>
        </p:nvSpPr>
        <p:spPr>
          <a:xfrm>
            <a:off x="3962400" y="4876800"/>
            <a:ext cx="4876800" cy="707886"/>
          </a:xfrm>
          <a:prstGeom prst="rect">
            <a:avLst/>
          </a:prstGeom>
          <a:noFill/>
        </p:spPr>
        <p:txBody>
          <a:bodyPr wrap="square" rtlCol="0">
            <a:spAutoFit/>
          </a:bodyPr>
          <a:lstStyle/>
          <a:p>
            <a:r>
              <a:rPr lang="en-US" sz="2000" dirty="0" smtClean="0"/>
              <a:t>3. What vessels pass behind (deep to) the </a:t>
            </a:r>
            <a:r>
              <a:rPr lang="en-US" sz="2000" dirty="0" err="1" smtClean="0"/>
              <a:t>sacrospinous</a:t>
            </a:r>
            <a:r>
              <a:rPr lang="en-US" sz="2000" dirty="0" smtClean="0"/>
              <a:t> ligament?</a:t>
            </a:r>
            <a:endParaRPr lang="en-US" sz="2000" dirty="0"/>
          </a:p>
        </p:txBody>
      </p:sp>
      <p:sp>
        <p:nvSpPr>
          <p:cNvPr id="13" name="TextBox 12"/>
          <p:cNvSpPr txBox="1"/>
          <p:nvPr/>
        </p:nvSpPr>
        <p:spPr>
          <a:xfrm>
            <a:off x="4495800" y="5715000"/>
            <a:ext cx="3185487" cy="369332"/>
          </a:xfrm>
          <a:prstGeom prst="rect">
            <a:avLst/>
          </a:prstGeom>
          <a:solidFill>
            <a:schemeClr val="bg1"/>
          </a:solidFill>
          <a:ln>
            <a:solidFill>
              <a:schemeClr val="tx1"/>
            </a:solidFill>
          </a:ln>
        </p:spPr>
        <p:txBody>
          <a:bodyPr wrap="none" rtlCol="0">
            <a:spAutoFit/>
          </a:bodyPr>
          <a:lstStyle/>
          <a:p>
            <a:r>
              <a:rPr lang="en-US" dirty="0" err="1" smtClean="0"/>
              <a:t>Pudendals</a:t>
            </a:r>
            <a:r>
              <a:rPr lang="en-US" dirty="0" smtClean="0"/>
              <a:t>. Inferior </a:t>
            </a:r>
            <a:r>
              <a:rPr lang="en-US" dirty="0" err="1" smtClean="0"/>
              <a:t>gluteal</a:t>
            </a:r>
            <a:r>
              <a:rPr lang="en-US" dirty="0" smtClean="0"/>
              <a:t> a.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2" grpId="0"/>
      <p:bldP spid="1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155662" name="Picture 14" descr="http://www.coopersurgical.com/PublishingImages/Pessaries%20for%20Incontinence.jpg"/>
          <p:cNvPicPr>
            <a:picLocks noChangeAspect="1" noChangeArrowheads="1"/>
          </p:cNvPicPr>
          <p:nvPr/>
        </p:nvPicPr>
        <p:blipFill>
          <a:blip r:embed="rId2"/>
          <a:srcRect/>
          <a:stretch>
            <a:fillRect/>
          </a:stretch>
        </p:blipFill>
        <p:spPr bwMode="auto">
          <a:xfrm>
            <a:off x="381000" y="228600"/>
            <a:ext cx="1143000" cy="1206501"/>
          </a:xfrm>
          <a:prstGeom prst="rect">
            <a:avLst/>
          </a:prstGeom>
          <a:noFill/>
          <a:ln>
            <a:solidFill>
              <a:schemeClr val="tx1"/>
            </a:solidFill>
          </a:ln>
        </p:spPr>
      </p:pic>
      <p:pic>
        <p:nvPicPr>
          <p:cNvPr id="155664" name="Picture 16" descr="http://www.coopersurgical.com/PublishingImages/Pessaries%20for%20Prolapse.jpg"/>
          <p:cNvPicPr>
            <a:picLocks noChangeAspect="1" noChangeArrowheads="1"/>
          </p:cNvPicPr>
          <p:nvPr/>
        </p:nvPicPr>
        <p:blipFill>
          <a:blip r:embed="rId3"/>
          <a:srcRect/>
          <a:stretch>
            <a:fillRect/>
          </a:stretch>
        </p:blipFill>
        <p:spPr bwMode="auto">
          <a:xfrm>
            <a:off x="381000" y="2819401"/>
            <a:ext cx="1155030" cy="1219200"/>
          </a:xfrm>
          <a:prstGeom prst="rect">
            <a:avLst/>
          </a:prstGeom>
          <a:noFill/>
          <a:ln>
            <a:solidFill>
              <a:schemeClr val="tx1"/>
            </a:solidFill>
          </a:ln>
        </p:spPr>
      </p:pic>
      <p:pic>
        <p:nvPicPr>
          <p:cNvPr id="155666" name="Picture 18" descr="http://www.coopersurgical.com/PublishingImages/MXKPEC-Med.jpg"/>
          <p:cNvPicPr>
            <a:picLocks noChangeAspect="1" noChangeArrowheads="1"/>
          </p:cNvPicPr>
          <p:nvPr/>
        </p:nvPicPr>
        <p:blipFill>
          <a:blip r:embed="rId4"/>
          <a:srcRect/>
          <a:stretch>
            <a:fillRect/>
          </a:stretch>
        </p:blipFill>
        <p:spPr bwMode="auto">
          <a:xfrm>
            <a:off x="381000" y="4191001"/>
            <a:ext cx="1168399" cy="1066800"/>
          </a:xfrm>
          <a:prstGeom prst="rect">
            <a:avLst/>
          </a:prstGeom>
          <a:noFill/>
          <a:ln>
            <a:solidFill>
              <a:schemeClr val="tx1"/>
            </a:solidFill>
          </a:ln>
        </p:spPr>
      </p:pic>
      <p:pic>
        <p:nvPicPr>
          <p:cNvPr id="155668" name="Picture 20" descr="http://www.coopersurgical.com/PublishingImages/MXKPDO-Med.jpg"/>
          <p:cNvPicPr>
            <a:picLocks noChangeAspect="1" noChangeArrowheads="1"/>
          </p:cNvPicPr>
          <p:nvPr/>
        </p:nvPicPr>
        <p:blipFill>
          <a:blip r:embed="rId5"/>
          <a:srcRect/>
          <a:stretch>
            <a:fillRect/>
          </a:stretch>
        </p:blipFill>
        <p:spPr bwMode="auto">
          <a:xfrm>
            <a:off x="381000" y="1600200"/>
            <a:ext cx="1143000" cy="1043609"/>
          </a:xfrm>
          <a:prstGeom prst="rect">
            <a:avLst/>
          </a:prstGeom>
          <a:noFill/>
          <a:ln>
            <a:solidFill>
              <a:schemeClr val="tx1"/>
            </a:solidFill>
          </a:ln>
        </p:spPr>
      </p:pic>
      <p:pic>
        <p:nvPicPr>
          <p:cNvPr id="155670" name="Picture 22" descr="http://www.coopersurgical.com/PublishingImages/MXKPRS-Med.jpg"/>
          <p:cNvPicPr>
            <a:picLocks noChangeAspect="1" noChangeArrowheads="1"/>
          </p:cNvPicPr>
          <p:nvPr/>
        </p:nvPicPr>
        <p:blipFill>
          <a:blip r:embed="rId6"/>
          <a:srcRect/>
          <a:stretch>
            <a:fillRect/>
          </a:stretch>
        </p:blipFill>
        <p:spPr bwMode="auto">
          <a:xfrm>
            <a:off x="381001" y="5410200"/>
            <a:ext cx="1168400" cy="1066800"/>
          </a:xfrm>
          <a:prstGeom prst="rect">
            <a:avLst/>
          </a:prstGeom>
          <a:noFill/>
          <a:ln>
            <a:solidFill>
              <a:schemeClr val="tx1"/>
            </a:solidFill>
          </a:ln>
        </p:spPr>
      </p:pic>
      <p:sp>
        <p:nvSpPr>
          <p:cNvPr id="16" name="TextBox 15"/>
          <p:cNvSpPr txBox="1"/>
          <p:nvPr/>
        </p:nvSpPr>
        <p:spPr>
          <a:xfrm>
            <a:off x="2209800" y="381000"/>
            <a:ext cx="2194832" cy="400110"/>
          </a:xfrm>
          <a:prstGeom prst="rect">
            <a:avLst/>
          </a:prstGeom>
          <a:noFill/>
        </p:spPr>
        <p:txBody>
          <a:bodyPr wrap="none" rtlCol="0">
            <a:spAutoFit/>
          </a:bodyPr>
          <a:lstStyle/>
          <a:p>
            <a:r>
              <a:rPr lang="en-US" sz="2000" dirty="0" smtClean="0"/>
              <a:t>1. Apical </a:t>
            </a:r>
            <a:r>
              <a:rPr lang="en-US" sz="2000" dirty="0" err="1" smtClean="0"/>
              <a:t>prolapse</a:t>
            </a:r>
            <a:endParaRPr lang="en-US" sz="2000" dirty="0"/>
          </a:p>
        </p:txBody>
      </p:sp>
      <p:sp>
        <p:nvSpPr>
          <p:cNvPr id="17" name="TextBox 16"/>
          <p:cNvSpPr txBox="1"/>
          <p:nvPr/>
        </p:nvSpPr>
        <p:spPr>
          <a:xfrm>
            <a:off x="1447800" y="1066800"/>
            <a:ext cx="351378" cy="369332"/>
          </a:xfrm>
          <a:prstGeom prst="rect">
            <a:avLst/>
          </a:prstGeom>
          <a:solidFill>
            <a:schemeClr val="bg1"/>
          </a:solidFill>
          <a:ln>
            <a:solidFill>
              <a:schemeClr val="tx1"/>
            </a:solidFill>
          </a:ln>
        </p:spPr>
        <p:txBody>
          <a:bodyPr wrap="none" rtlCol="0">
            <a:spAutoFit/>
          </a:bodyPr>
          <a:lstStyle/>
          <a:p>
            <a:r>
              <a:rPr lang="en-US" b="1" dirty="0" smtClean="0"/>
              <a:t>A</a:t>
            </a:r>
            <a:endParaRPr lang="en-US" b="1" dirty="0"/>
          </a:p>
        </p:txBody>
      </p:sp>
      <p:sp>
        <p:nvSpPr>
          <p:cNvPr id="18" name="TextBox 17"/>
          <p:cNvSpPr txBox="1"/>
          <p:nvPr/>
        </p:nvSpPr>
        <p:spPr>
          <a:xfrm>
            <a:off x="1447800" y="6096000"/>
            <a:ext cx="351378" cy="369332"/>
          </a:xfrm>
          <a:prstGeom prst="rect">
            <a:avLst/>
          </a:prstGeom>
          <a:solidFill>
            <a:schemeClr val="bg1"/>
          </a:solidFill>
          <a:ln>
            <a:solidFill>
              <a:schemeClr val="tx1"/>
            </a:solidFill>
          </a:ln>
        </p:spPr>
        <p:txBody>
          <a:bodyPr wrap="none" rtlCol="0">
            <a:spAutoFit/>
          </a:bodyPr>
          <a:lstStyle/>
          <a:p>
            <a:r>
              <a:rPr lang="en-US" b="1" dirty="0" smtClean="0"/>
              <a:t>E</a:t>
            </a:r>
            <a:endParaRPr lang="en-US" b="1" dirty="0"/>
          </a:p>
        </p:txBody>
      </p:sp>
      <p:sp>
        <p:nvSpPr>
          <p:cNvPr id="19" name="TextBox 18"/>
          <p:cNvSpPr txBox="1"/>
          <p:nvPr/>
        </p:nvSpPr>
        <p:spPr>
          <a:xfrm>
            <a:off x="1447800" y="4876800"/>
            <a:ext cx="351378" cy="369332"/>
          </a:xfrm>
          <a:prstGeom prst="rect">
            <a:avLst/>
          </a:prstGeom>
          <a:solidFill>
            <a:schemeClr val="bg1"/>
          </a:solidFill>
          <a:ln>
            <a:solidFill>
              <a:schemeClr val="tx1"/>
            </a:solidFill>
          </a:ln>
        </p:spPr>
        <p:txBody>
          <a:bodyPr wrap="none" rtlCol="0">
            <a:spAutoFit/>
          </a:bodyPr>
          <a:lstStyle/>
          <a:p>
            <a:r>
              <a:rPr lang="en-US" b="1" dirty="0" smtClean="0"/>
              <a:t>D</a:t>
            </a:r>
            <a:endParaRPr lang="en-US" b="1" dirty="0"/>
          </a:p>
        </p:txBody>
      </p:sp>
      <p:sp>
        <p:nvSpPr>
          <p:cNvPr id="20" name="TextBox 19"/>
          <p:cNvSpPr txBox="1"/>
          <p:nvPr/>
        </p:nvSpPr>
        <p:spPr>
          <a:xfrm>
            <a:off x="1447800" y="3657600"/>
            <a:ext cx="351378" cy="369332"/>
          </a:xfrm>
          <a:prstGeom prst="rect">
            <a:avLst/>
          </a:prstGeom>
          <a:solidFill>
            <a:schemeClr val="bg1"/>
          </a:solidFill>
          <a:ln>
            <a:solidFill>
              <a:schemeClr val="tx1"/>
            </a:solidFill>
          </a:ln>
        </p:spPr>
        <p:txBody>
          <a:bodyPr wrap="none" rtlCol="0">
            <a:spAutoFit/>
          </a:bodyPr>
          <a:lstStyle/>
          <a:p>
            <a:r>
              <a:rPr lang="en-US" b="1" dirty="0" smtClean="0"/>
              <a:t>C</a:t>
            </a:r>
            <a:endParaRPr lang="en-US" b="1" dirty="0"/>
          </a:p>
        </p:txBody>
      </p:sp>
      <p:sp>
        <p:nvSpPr>
          <p:cNvPr id="21" name="TextBox 20"/>
          <p:cNvSpPr txBox="1"/>
          <p:nvPr/>
        </p:nvSpPr>
        <p:spPr>
          <a:xfrm>
            <a:off x="1447800" y="2286000"/>
            <a:ext cx="351378" cy="369332"/>
          </a:xfrm>
          <a:prstGeom prst="rect">
            <a:avLst/>
          </a:prstGeom>
          <a:solidFill>
            <a:schemeClr val="bg1"/>
          </a:solidFill>
          <a:ln>
            <a:solidFill>
              <a:schemeClr val="tx1"/>
            </a:solidFill>
          </a:ln>
        </p:spPr>
        <p:txBody>
          <a:bodyPr wrap="none" rtlCol="0">
            <a:spAutoFit/>
          </a:bodyPr>
          <a:lstStyle/>
          <a:p>
            <a:r>
              <a:rPr lang="en-US" b="1" dirty="0" smtClean="0"/>
              <a:t>B</a:t>
            </a:r>
            <a:endParaRPr lang="en-US" b="1" dirty="0"/>
          </a:p>
        </p:txBody>
      </p:sp>
      <p:sp>
        <p:nvSpPr>
          <p:cNvPr id="23" name="TextBox 22"/>
          <p:cNvSpPr txBox="1"/>
          <p:nvPr/>
        </p:nvSpPr>
        <p:spPr>
          <a:xfrm>
            <a:off x="5105400" y="381000"/>
            <a:ext cx="2162772" cy="400110"/>
          </a:xfrm>
          <a:prstGeom prst="rect">
            <a:avLst/>
          </a:prstGeom>
          <a:solidFill>
            <a:schemeClr val="bg1"/>
          </a:solidFill>
          <a:ln>
            <a:solidFill>
              <a:schemeClr val="tx1"/>
            </a:solidFill>
          </a:ln>
        </p:spPr>
        <p:txBody>
          <a:bodyPr wrap="none" rtlCol="0">
            <a:spAutoFit/>
          </a:bodyPr>
          <a:lstStyle/>
          <a:p>
            <a:r>
              <a:rPr lang="en-US" sz="2000" dirty="0" smtClean="0"/>
              <a:t>B, C, D, maybe E</a:t>
            </a:r>
            <a:endParaRPr lang="en-US" sz="2000" dirty="0"/>
          </a:p>
        </p:txBody>
      </p:sp>
      <p:sp>
        <p:nvSpPr>
          <p:cNvPr id="24" name="TextBox 23"/>
          <p:cNvSpPr txBox="1"/>
          <p:nvPr/>
        </p:nvSpPr>
        <p:spPr>
          <a:xfrm>
            <a:off x="2209800" y="1295400"/>
            <a:ext cx="1595309" cy="400110"/>
          </a:xfrm>
          <a:prstGeom prst="rect">
            <a:avLst/>
          </a:prstGeom>
          <a:noFill/>
        </p:spPr>
        <p:txBody>
          <a:bodyPr wrap="none" rtlCol="0">
            <a:spAutoFit/>
          </a:bodyPr>
          <a:lstStyle/>
          <a:p>
            <a:r>
              <a:rPr lang="en-US" sz="2000" dirty="0" smtClean="0"/>
              <a:t>2. </a:t>
            </a:r>
            <a:r>
              <a:rPr lang="en-US" sz="2000" dirty="0" err="1" smtClean="0"/>
              <a:t>Cystocele</a:t>
            </a:r>
            <a:endParaRPr lang="en-US" sz="2000" dirty="0"/>
          </a:p>
        </p:txBody>
      </p:sp>
      <p:sp>
        <p:nvSpPr>
          <p:cNvPr id="25" name="TextBox 24"/>
          <p:cNvSpPr txBox="1"/>
          <p:nvPr/>
        </p:nvSpPr>
        <p:spPr>
          <a:xfrm>
            <a:off x="5105400" y="1295400"/>
            <a:ext cx="3163045" cy="400110"/>
          </a:xfrm>
          <a:prstGeom prst="rect">
            <a:avLst/>
          </a:prstGeom>
          <a:solidFill>
            <a:schemeClr val="bg1"/>
          </a:solidFill>
          <a:ln>
            <a:solidFill>
              <a:schemeClr val="tx1"/>
            </a:solidFill>
          </a:ln>
        </p:spPr>
        <p:txBody>
          <a:bodyPr wrap="none" rtlCol="0">
            <a:spAutoFit/>
          </a:bodyPr>
          <a:lstStyle/>
          <a:p>
            <a:r>
              <a:rPr lang="en-US" sz="2000" dirty="0" smtClean="0"/>
              <a:t>E, maybe C if apical origin</a:t>
            </a:r>
            <a:endParaRPr lang="en-US" sz="2000" dirty="0"/>
          </a:p>
        </p:txBody>
      </p:sp>
      <p:sp>
        <p:nvSpPr>
          <p:cNvPr id="26" name="TextBox 25"/>
          <p:cNvSpPr txBox="1"/>
          <p:nvPr/>
        </p:nvSpPr>
        <p:spPr>
          <a:xfrm>
            <a:off x="2209800" y="2438400"/>
            <a:ext cx="1609736" cy="400110"/>
          </a:xfrm>
          <a:prstGeom prst="rect">
            <a:avLst/>
          </a:prstGeom>
          <a:noFill/>
        </p:spPr>
        <p:txBody>
          <a:bodyPr wrap="none" rtlCol="0">
            <a:spAutoFit/>
          </a:bodyPr>
          <a:lstStyle/>
          <a:p>
            <a:r>
              <a:rPr lang="en-US" sz="2000" dirty="0" smtClean="0"/>
              <a:t>3. </a:t>
            </a:r>
            <a:r>
              <a:rPr lang="en-US" sz="2000" dirty="0" err="1" smtClean="0"/>
              <a:t>Rectocele</a:t>
            </a:r>
            <a:endParaRPr lang="en-US" sz="2000" dirty="0"/>
          </a:p>
        </p:txBody>
      </p:sp>
      <p:sp>
        <p:nvSpPr>
          <p:cNvPr id="27" name="TextBox 26"/>
          <p:cNvSpPr txBox="1"/>
          <p:nvPr/>
        </p:nvSpPr>
        <p:spPr>
          <a:xfrm>
            <a:off x="5105400" y="2286000"/>
            <a:ext cx="755335" cy="400110"/>
          </a:xfrm>
          <a:prstGeom prst="rect">
            <a:avLst/>
          </a:prstGeom>
          <a:solidFill>
            <a:schemeClr val="bg1"/>
          </a:solidFill>
          <a:ln>
            <a:solidFill>
              <a:schemeClr val="tx1"/>
            </a:solidFill>
          </a:ln>
        </p:spPr>
        <p:txBody>
          <a:bodyPr wrap="none" rtlCol="0">
            <a:spAutoFit/>
          </a:bodyPr>
          <a:lstStyle/>
          <a:p>
            <a:r>
              <a:rPr lang="en-US" sz="2000" dirty="0" smtClean="0"/>
              <a:t>none</a:t>
            </a:r>
            <a:endParaRPr lang="en-US" sz="2000" dirty="0"/>
          </a:p>
        </p:txBody>
      </p:sp>
      <p:sp>
        <p:nvSpPr>
          <p:cNvPr id="28" name="TextBox 27"/>
          <p:cNvSpPr txBox="1"/>
          <p:nvPr/>
        </p:nvSpPr>
        <p:spPr>
          <a:xfrm>
            <a:off x="2209800" y="3505200"/>
            <a:ext cx="2706190" cy="400110"/>
          </a:xfrm>
          <a:prstGeom prst="rect">
            <a:avLst/>
          </a:prstGeom>
          <a:noFill/>
        </p:spPr>
        <p:txBody>
          <a:bodyPr wrap="none" rtlCol="0">
            <a:spAutoFit/>
          </a:bodyPr>
          <a:lstStyle/>
          <a:p>
            <a:r>
              <a:rPr lang="en-US" sz="2000" dirty="0" smtClean="0"/>
              <a:t>4. Stress incontinence</a:t>
            </a:r>
            <a:endParaRPr lang="en-US" sz="2000" dirty="0"/>
          </a:p>
        </p:txBody>
      </p:sp>
      <p:sp>
        <p:nvSpPr>
          <p:cNvPr id="29" name="TextBox 28"/>
          <p:cNvSpPr txBox="1"/>
          <p:nvPr/>
        </p:nvSpPr>
        <p:spPr>
          <a:xfrm>
            <a:off x="5181600" y="3429000"/>
            <a:ext cx="356188" cy="400110"/>
          </a:xfrm>
          <a:prstGeom prst="rect">
            <a:avLst/>
          </a:prstGeom>
          <a:solidFill>
            <a:schemeClr val="bg1"/>
          </a:solidFill>
          <a:ln>
            <a:solidFill>
              <a:schemeClr val="tx1"/>
            </a:solidFill>
          </a:ln>
        </p:spPr>
        <p:txBody>
          <a:bodyPr wrap="none" rtlCol="0">
            <a:spAutoFit/>
          </a:bodyPr>
          <a:lstStyle/>
          <a:p>
            <a:r>
              <a:rPr lang="en-US" sz="2000" dirty="0" smtClean="0"/>
              <a:t>A</a:t>
            </a:r>
            <a:endParaRPr lang="en-US" sz="2000" dirty="0"/>
          </a:p>
        </p:txBody>
      </p:sp>
      <p:sp>
        <p:nvSpPr>
          <p:cNvPr id="30" name="TextBox 29"/>
          <p:cNvSpPr txBox="1"/>
          <p:nvPr/>
        </p:nvSpPr>
        <p:spPr>
          <a:xfrm>
            <a:off x="2209800" y="4419600"/>
            <a:ext cx="2536272" cy="400110"/>
          </a:xfrm>
          <a:prstGeom prst="rect">
            <a:avLst/>
          </a:prstGeom>
          <a:noFill/>
        </p:spPr>
        <p:txBody>
          <a:bodyPr wrap="none" rtlCol="0">
            <a:spAutoFit/>
          </a:bodyPr>
          <a:lstStyle/>
          <a:p>
            <a:r>
              <a:rPr lang="en-US" sz="2000" dirty="0" smtClean="0"/>
              <a:t>5. Urge incontinence</a:t>
            </a:r>
            <a:endParaRPr lang="en-US" sz="2000" dirty="0"/>
          </a:p>
        </p:txBody>
      </p:sp>
      <p:sp>
        <p:nvSpPr>
          <p:cNvPr id="31" name="TextBox 30"/>
          <p:cNvSpPr txBox="1"/>
          <p:nvPr/>
        </p:nvSpPr>
        <p:spPr>
          <a:xfrm>
            <a:off x="5181600" y="4419600"/>
            <a:ext cx="755335" cy="400110"/>
          </a:xfrm>
          <a:prstGeom prst="rect">
            <a:avLst/>
          </a:prstGeom>
          <a:solidFill>
            <a:schemeClr val="bg1"/>
          </a:solidFill>
          <a:ln>
            <a:solidFill>
              <a:schemeClr val="tx1"/>
            </a:solidFill>
          </a:ln>
        </p:spPr>
        <p:txBody>
          <a:bodyPr wrap="none" rtlCol="0">
            <a:spAutoFit/>
          </a:bodyPr>
          <a:lstStyle/>
          <a:p>
            <a:r>
              <a:rPr lang="en-US" sz="2000" dirty="0" smtClean="0"/>
              <a:t>none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animBg="1"/>
      <p:bldP spid="26" grpId="0"/>
      <p:bldP spid="27" grpId="0" animBg="1"/>
      <p:bldP spid="28" grpId="0"/>
      <p:bldP spid="29" grpId="0" animBg="1"/>
      <p:bldP spid="30" grpId="0"/>
      <p:bldP spid="31"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28600" y="152400"/>
          <a:ext cx="7239002" cy="5327904"/>
        </p:xfrm>
        <a:graphic>
          <a:graphicData uri="http://schemas.openxmlformats.org/drawingml/2006/table">
            <a:tbl>
              <a:tblPr/>
              <a:tblGrid>
                <a:gridCol w="1010933">
                  <a:extLst>
                    <a:ext uri="{9D8B030D-6E8A-4147-A177-3AD203B41FA5}">
                      <a16:colId xmlns:a16="http://schemas.microsoft.com/office/drawing/2014/main" val="20000"/>
                    </a:ext>
                  </a:extLst>
                </a:gridCol>
                <a:gridCol w="1010933">
                  <a:extLst>
                    <a:ext uri="{9D8B030D-6E8A-4147-A177-3AD203B41FA5}">
                      <a16:colId xmlns:a16="http://schemas.microsoft.com/office/drawing/2014/main" val="20001"/>
                    </a:ext>
                  </a:extLst>
                </a:gridCol>
                <a:gridCol w="1209509">
                  <a:extLst>
                    <a:ext uri="{9D8B030D-6E8A-4147-A177-3AD203B41FA5}">
                      <a16:colId xmlns:a16="http://schemas.microsoft.com/office/drawing/2014/main" val="20002"/>
                    </a:ext>
                  </a:extLst>
                </a:gridCol>
                <a:gridCol w="1498347">
                  <a:extLst>
                    <a:ext uri="{9D8B030D-6E8A-4147-A177-3AD203B41FA5}">
                      <a16:colId xmlns:a16="http://schemas.microsoft.com/office/drawing/2014/main" val="20003"/>
                    </a:ext>
                  </a:extLst>
                </a:gridCol>
                <a:gridCol w="1010933">
                  <a:extLst>
                    <a:ext uri="{9D8B030D-6E8A-4147-A177-3AD203B41FA5}">
                      <a16:colId xmlns:a16="http://schemas.microsoft.com/office/drawing/2014/main" val="20004"/>
                    </a:ext>
                  </a:extLst>
                </a:gridCol>
                <a:gridCol w="1498347">
                  <a:extLst>
                    <a:ext uri="{9D8B030D-6E8A-4147-A177-3AD203B41FA5}">
                      <a16:colId xmlns:a16="http://schemas.microsoft.com/office/drawing/2014/main" val="20005"/>
                    </a:ext>
                  </a:extLst>
                </a:gridCol>
              </a:tblGrid>
              <a:tr h="560564">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Time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Void</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Leak?</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Activity at time of leak</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b="1">
                          <a:solidFill>
                            <a:srgbClr val="000000"/>
                          </a:solidFill>
                          <a:latin typeface="Calibri"/>
                          <a:ea typeface="Times New Roman"/>
                          <a:cs typeface="Times New Roman"/>
                        </a:rPr>
                        <a:t>Urge present?</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b="1">
                          <a:solidFill>
                            <a:srgbClr val="000000"/>
                          </a:solidFill>
                          <a:latin typeface="Calibri"/>
                          <a:ea typeface="Times New Roman"/>
                          <a:cs typeface="Times New Roman"/>
                        </a:rPr>
                        <a:t>Fluid Intake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large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OJ</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coffee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830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dirty="0">
                          <a:solidFill>
                            <a:srgbClr val="000000"/>
                          </a:solidFill>
                          <a:latin typeface="Calibri"/>
                          <a:ea typeface="Times New Roman"/>
                          <a:cs typeface="Times New Roman"/>
                        </a:rPr>
                        <a:t> </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1200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16 oz iced tea</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1330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1430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1600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standing up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1730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coming home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1830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wine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2100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2200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2300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8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6"/>
                  </a:ext>
                </a:extLst>
              </a:tr>
              <a:tr h="271826">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15000"/>
                        </a:lnSpc>
                        <a:spcBef>
                          <a:spcPts val="0"/>
                        </a:spcBef>
                        <a:spcAft>
                          <a:spcPts val="0"/>
                        </a:spcAft>
                      </a:pPr>
                      <a:r>
                        <a:rPr lang="en-US" sz="1600" dirty="0">
                          <a:solidFill>
                            <a:srgbClr val="000000"/>
                          </a:solidFill>
                          <a:latin typeface="Calibri"/>
                          <a:ea typeface="Times New Roman"/>
                          <a:cs typeface="Times New Roman"/>
                        </a:rPr>
                        <a:t>20 oz coffee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bl>
          </a:graphicData>
        </a:graphic>
      </p:graphicFrame>
      <p:sp>
        <p:nvSpPr>
          <p:cNvPr id="4" name="TextBox 3"/>
          <p:cNvSpPr txBox="1"/>
          <p:nvPr/>
        </p:nvSpPr>
        <p:spPr>
          <a:xfrm>
            <a:off x="1295400" y="5562600"/>
            <a:ext cx="901209" cy="369332"/>
          </a:xfrm>
          <a:prstGeom prst="rect">
            <a:avLst/>
          </a:prstGeom>
          <a:noFill/>
        </p:spPr>
        <p:txBody>
          <a:bodyPr wrap="none" rtlCol="0">
            <a:spAutoFit/>
          </a:bodyPr>
          <a:lstStyle/>
          <a:p>
            <a:r>
              <a:rPr lang="en-US" b="1" dirty="0" smtClean="0">
                <a:solidFill>
                  <a:srgbClr val="C00000"/>
                </a:solidFill>
              </a:rPr>
              <a:t>2200 cc</a:t>
            </a:r>
            <a:endParaRPr lang="en-US" b="1" dirty="0">
              <a:solidFill>
                <a:srgbClr val="C00000"/>
              </a:solidFill>
            </a:endParaRPr>
          </a:p>
        </p:txBody>
      </p:sp>
      <p:sp>
        <p:nvSpPr>
          <p:cNvPr id="5" name="TextBox 4"/>
          <p:cNvSpPr txBox="1"/>
          <p:nvPr/>
        </p:nvSpPr>
        <p:spPr>
          <a:xfrm>
            <a:off x="6019800" y="5562600"/>
            <a:ext cx="1488100" cy="369332"/>
          </a:xfrm>
          <a:prstGeom prst="rect">
            <a:avLst/>
          </a:prstGeom>
          <a:noFill/>
        </p:spPr>
        <p:txBody>
          <a:bodyPr wrap="none" rtlCol="0">
            <a:spAutoFit/>
          </a:bodyPr>
          <a:lstStyle/>
          <a:p>
            <a:r>
              <a:rPr lang="en-US" b="1" dirty="0" smtClean="0">
                <a:solidFill>
                  <a:srgbClr val="C00000"/>
                </a:solidFill>
              </a:rPr>
              <a:t>64 oz/1900 cc</a:t>
            </a:r>
            <a:endParaRPr lang="en-US" b="1" dirty="0">
              <a:solidFill>
                <a:srgbClr val="C00000"/>
              </a:solidFill>
            </a:endParaRPr>
          </a:p>
        </p:txBody>
      </p:sp>
      <p:sp>
        <p:nvSpPr>
          <p:cNvPr id="8" name="TextBox 7"/>
          <p:cNvSpPr txBox="1"/>
          <p:nvPr/>
        </p:nvSpPr>
        <p:spPr>
          <a:xfrm>
            <a:off x="228600" y="5867400"/>
            <a:ext cx="1737976" cy="400110"/>
          </a:xfrm>
          <a:prstGeom prst="rect">
            <a:avLst/>
          </a:prstGeom>
          <a:noFill/>
        </p:spPr>
        <p:txBody>
          <a:bodyPr wrap="none" rtlCol="0">
            <a:spAutoFit/>
          </a:bodyPr>
          <a:lstStyle/>
          <a:p>
            <a:r>
              <a:rPr lang="en-US" sz="2000" dirty="0" smtClean="0"/>
              <a:t>1. Diagnosis. </a:t>
            </a:r>
            <a:endParaRPr lang="en-US" sz="2000" dirty="0"/>
          </a:p>
        </p:txBody>
      </p:sp>
      <p:sp>
        <p:nvSpPr>
          <p:cNvPr id="9" name="TextBox 8"/>
          <p:cNvSpPr txBox="1"/>
          <p:nvPr/>
        </p:nvSpPr>
        <p:spPr>
          <a:xfrm>
            <a:off x="381000" y="6248400"/>
            <a:ext cx="2877711" cy="400110"/>
          </a:xfrm>
          <a:prstGeom prst="rect">
            <a:avLst/>
          </a:prstGeom>
          <a:solidFill>
            <a:schemeClr val="bg1"/>
          </a:solidFill>
          <a:ln>
            <a:solidFill>
              <a:schemeClr val="tx1"/>
            </a:solidFill>
          </a:ln>
        </p:spPr>
        <p:txBody>
          <a:bodyPr wrap="none" rtlCol="0">
            <a:spAutoFit/>
          </a:bodyPr>
          <a:lstStyle/>
          <a:p>
            <a:r>
              <a:rPr lang="en-US" sz="2000" dirty="0" smtClean="0"/>
              <a:t>OAB/Urge Incontinence</a:t>
            </a:r>
            <a:endParaRPr lang="en-US" sz="2000" dirty="0"/>
          </a:p>
        </p:txBody>
      </p:sp>
      <p:sp>
        <p:nvSpPr>
          <p:cNvPr id="10" name="TextBox 9"/>
          <p:cNvSpPr txBox="1"/>
          <p:nvPr/>
        </p:nvSpPr>
        <p:spPr>
          <a:xfrm>
            <a:off x="3886200" y="5943600"/>
            <a:ext cx="3187091" cy="400110"/>
          </a:xfrm>
          <a:prstGeom prst="rect">
            <a:avLst/>
          </a:prstGeom>
          <a:noFill/>
        </p:spPr>
        <p:txBody>
          <a:bodyPr wrap="none" rtlCol="0">
            <a:spAutoFit/>
          </a:bodyPr>
          <a:lstStyle/>
          <a:p>
            <a:r>
              <a:rPr lang="en-US" sz="2000" dirty="0" smtClean="0"/>
              <a:t>2. Initial treatment options.</a:t>
            </a:r>
            <a:endParaRPr lang="en-US" sz="2000" dirty="0"/>
          </a:p>
        </p:txBody>
      </p:sp>
      <p:sp>
        <p:nvSpPr>
          <p:cNvPr id="11" name="TextBox 10"/>
          <p:cNvSpPr txBox="1"/>
          <p:nvPr/>
        </p:nvSpPr>
        <p:spPr>
          <a:xfrm>
            <a:off x="5105400" y="6324600"/>
            <a:ext cx="1907895" cy="400110"/>
          </a:xfrm>
          <a:prstGeom prst="rect">
            <a:avLst/>
          </a:prstGeom>
          <a:solidFill>
            <a:schemeClr val="bg1"/>
          </a:solidFill>
          <a:ln>
            <a:solidFill>
              <a:schemeClr val="tx1"/>
            </a:solidFill>
          </a:ln>
        </p:spPr>
        <p:txBody>
          <a:bodyPr wrap="none" rtlCol="0">
            <a:spAutoFit/>
          </a:bodyPr>
          <a:lstStyle/>
          <a:p>
            <a:r>
              <a:rPr lang="en-US" sz="2000" i="1" dirty="0" smtClean="0"/>
              <a:t>See next page.</a:t>
            </a:r>
            <a:endParaRPr lang="en-US" sz="20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304800"/>
            <a:ext cx="5455340" cy="369332"/>
          </a:xfrm>
          <a:prstGeom prst="rect">
            <a:avLst/>
          </a:prstGeom>
          <a:noFill/>
          <a:ln>
            <a:solidFill>
              <a:schemeClr val="tx1"/>
            </a:solidFill>
          </a:ln>
        </p:spPr>
        <p:txBody>
          <a:bodyPr wrap="none" rtlCol="0">
            <a:spAutoFit/>
          </a:bodyPr>
          <a:lstStyle/>
          <a:p>
            <a:r>
              <a:rPr lang="en-US" dirty="0" smtClean="0"/>
              <a:t>Initial treatment options for OAB/Urge Incontinence.</a:t>
            </a:r>
            <a:endParaRPr lang="en-US" dirty="0"/>
          </a:p>
        </p:txBody>
      </p:sp>
      <p:sp>
        <p:nvSpPr>
          <p:cNvPr id="3" name="TextBox 2"/>
          <p:cNvSpPr txBox="1"/>
          <p:nvPr/>
        </p:nvSpPr>
        <p:spPr>
          <a:xfrm>
            <a:off x="209759" y="1143000"/>
            <a:ext cx="9062481" cy="2031325"/>
          </a:xfrm>
          <a:prstGeom prst="rect">
            <a:avLst/>
          </a:prstGeom>
          <a:noFill/>
        </p:spPr>
        <p:txBody>
          <a:bodyPr wrap="none" rtlCol="0">
            <a:spAutoFit/>
          </a:bodyPr>
          <a:lstStyle/>
          <a:p>
            <a:r>
              <a:rPr lang="en-US" u="sng" dirty="0" smtClean="0"/>
              <a:t>Behavioral Management</a:t>
            </a:r>
          </a:p>
          <a:p>
            <a:pPr>
              <a:buFont typeface="Arial" pitchFamily="34" charset="0"/>
              <a:buChar char="•"/>
            </a:pPr>
            <a:r>
              <a:rPr lang="en-US" dirty="0" smtClean="0"/>
              <a:t> Timed voids during the daytime (generally every 2 hrs, no longer than 3 hrs)</a:t>
            </a:r>
          </a:p>
          <a:p>
            <a:pPr>
              <a:buFont typeface="Arial" pitchFamily="34" charset="0"/>
              <a:buChar char="•"/>
            </a:pPr>
            <a:r>
              <a:rPr lang="en-US" dirty="0" smtClean="0"/>
              <a:t> Normalize fluid intake (48-64 ounces)</a:t>
            </a:r>
          </a:p>
          <a:p>
            <a:pPr>
              <a:buFont typeface="Arial" pitchFamily="34" charset="0"/>
              <a:buChar char="•"/>
            </a:pPr>
            <a:r>
              <a:rPr lang="en-US" dirty="0" smtClean="0"/>
              <a:t> Avoidance of bladder irritants (caffeine, carbonation, tea, coffee, artificial sweeteners, </a:t>
            </a:r>
          </a:p>
          <a:p>
            <a:r>
              <a:rPr lang="en-US" dirty="0" smtClean="0"/>
              <a:t>   alcohol)</a:t>
            </a:r>
          </a:p>
          <a:p>
            <a:pPr>
              <a:buFont typeface="Arial" pitchFamily="34" charset="0"/>
              <a:buChar char="•"/>
            </a:pPr>
            <a:r>
              <a:rPr lang="en-US" dirty="0" smtClean="0"/>
              <a:t> Use of pelvic floor muscle contractions to suppress urinary urgency</a:t>
            </a:r>
          </a:p>
          <a:p>
            <a:pPr>
              <a:buFont typeface="Arial" pitchFamily="34" charset="0"/>
              <a:buChar char="•"/>
            </a:pPr>
            <a:r>
              <a:rPr lang="en-US" dirty="0" smtClean="0"/>
              <a:t> Avoidance of triggers; relaxation techniques</a:t>
            </a:r>
            <a:endParaRPr lang="en-US" dirty="0"/>
          </a:p>
        </p:txBody>
      </p:sp>
      <p:sp>
        <p:nvSpPr>
          <p:cNvPr id="4" name="TextBox 3"/>
          <p:cNvSpPr txBox="1"/>
          <p:nvPr/>
        </p:nvSpPr>
        <p:spPr>
          <a:xfrm>
            <a:off x="304800" y="3200400"/>
            <a:ext cx="4573688" cy="646331"/>
          </a:xfrm>
          <a:prstGeom prst="rect">
            <a:avLst/>
          </a:prstGeom>
          <a:noFill/>
        </p:spPr>
        <p:txBody>
          <a:bodyPr wrap="none" rtlCol="0">
            <a:spAutoFit/>
          </a:bodyPr>
          <a:lstStyle/>
          <a:p>
            <a:r>
              <a:rPr lang="en-US" u="sng" dirty="0" smtClean="0"/>
              <a:t>Pelvic Floor PT</a:t>
            </a:r>
          </a:p>
          <a:p>
            <a:pPr>
              <a:buFont typeface="Arial" pitchFamily="34" charset="0"/>
              <a:buChar char="•"/>
            </a:pPr>
            <a:r>
              <a:rPr lang="en-US" dirty="0" smtClean="0"/>
              <a:t> pelvic floor muscle training &amp; biofeedback</a:t>
            </a:r>
            <a:endParaRPr lang="en-US" dirty="0"/>
          </a:p>
        </p:txBody>
      </p:sp>
      <p:sp>
        <p:nvSpPr>
          <p:cNvPr id="5" name="TextBox 4"/>
          <p:cNvSpPr txBox="1"/>
          <p:nvPr/>
        </p:nvSpPr>
        <p:spPr>
          <a:xfrm>
            <a:off x="304800" y="3962400"/>
            <a:ext cx="7305205" cy="1200329"/>
          </a:xfrm>
          <a:prstGeom prst="rect">
            <a:avLst/>
          </a:prstGeom>
          <a:noFill/>
        </p:spPr>
        <p:txBody>
          <a:bodyPr wrap="none" rtlCol="0">
            <a:spAutoFit/>
          </a:bodyPr>
          <a:lstStyle/>
          <a:p>
            <a:r>
              <a:rPr lang="en-US" u="sng" dirty="0" smtClean="0"/>
              <a:t>Medications</a:t>
            </a:r>
          </a:p>
          <a:p>
            <a:pPr>
              <a:buFont typeface="Arial" pitchFamily="34" charset="0"/>
              <a:buChar char="•"/>
            </a:pPr>
            <a:r>
              <a:rPr lang="en-US" dirty="0" smtClean="0"/>
              <a:t> usually anti-</a:t>
            </a:r>
            <a:r>
              <a:rPr lang="en-US" dirty="0" err="1" smtClean="0"/>
              <a:t>cholinergics</a:t>
            </a:r>
            <a:endParaRPr lang="en-US" dirty="0" smtClean="0"/>
          </a:p>
          <a:p>
            <a:pPr>
              <a:buFont typeface="Arial" pitchFamily="34" charset="0"/>
              <a:buChar char="•"/>
            </a:pPr>
            <a:r>
              <a:rPr lang="en-US" dirty="0" smtClean="0"/>
              <a:t> given in combination with behavioral management for optimal effect</a:t>
            </a:r>
          </a:p>
          <a:p>
            <a:pPr>
              <a:buFont typeface="Arial" pitchFamily="34" charset="0"/>
              <a:buChar char="•"/>
            </a:pPr>
            <a:r>
              <a:rPr lang="en-US" dirty="0" smtClean="0"/>
              <a:t> most useful if patient has frequent small voids, normal fluid intake</a:t>
            </a:r>
          </a:p>
        </p:txBody>
      </p:sp>
      <p:sp>
        <p:nvSpPr>
          <p:cNvPr id="6" name="TextBox 5"/>
          <p:cNvSpPr txBox="1"/>
          <p:nvPr/>
        </p:nvSpPr>
        <p:spPr>
          <a:xfrm>
            <a:off x="228600" y="5334000"/>
            <a:ext cx="8763000" cy="923330"/>
          </a:xfrm>
          <a:prstGeom prst="rect">
            <a:avLst/>
          </a:prstGeom>
          <a:solidFill>
            <a:schemeClr val="accent1"/>
          </a:solidFill>
          <a:ln>
            <a:solidFill>
              <a:schemeClr val="tx1"/>
            </a:solidFill>
          </a:ln>
        </p:spPr>
        <p:txBody>
          <a:bodyPr wrap="square" rtlCol="0">
            <a:spAutoFit/>
          </a:bodyPr>
          <a:lstStyle/>
          <a:p>
            <a:r>
              <a:rPr lang="en-US" i="1" dirty="0" smtClean="0"/>
              <a:t>Voiding diary on previous page shows fairly normal fluid intake, void intervals of 1-1.5 hrs, small voids, intake of irritants. Would emphasize decrease in irritants, goal of q 2hr voids, and consider starting low dose of anti-cholinergic. </a:t>
            </a:r>
            <a:endParaRPr lang="en-US" i="1"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533400" y="457200"/>
            <a:ext cx="8001000" cy="830997"/>
          </a:xfrm>
          <a:prstGeom prst="rect">
            <a:avLst/>
          </a:prstGeom>
          <a:noFill/>
        </p:spPr>
        <p:txBody>
          <a:bodyPr wrap="square" rtlCol="0">
            <a:spAutoFit/>
          </a:bodyPr>
          <a:lstStyle/>
          <a:p>
            <a:r>
              <a:rPr lang="en-US" sz="2400" dirty="0" smtClean="0"/>
              <a:t>Mechanism of action of anti-cholinergic medications for treatment of OAB/Urge Incontinence.  </a:t>
            </a:r>
            <a:endParaRPr lang="en-US" sz="2400" dirty="0"/>
          </a:p>
        </p:txBody>
      </p:sp>
      <p:grpSp>
        <p:nvGrpSpPr>
          <p:cNvPr id="3" name="Group 2"/>
          <p:cNvGrpSpPr/>
          <p:nvPr/>
        </p:nvGrpSpPr>
        <p:grpSpPr>
          <a:xfrm>
            <a:off x="533400" y="1905000"/>
            <a:ext cx="7864475" cy="3733800"/>
            <a:chOff x="609600" y="2819400"/>
            <a:chExt cx="7864475" cy="3247281"/>
          </a:xfrm>
          <a:solidFill>
            <a:srgbClr val="FFFFCC"/>
          </a:solidFill>
        </p:grpSpPr>
        <p:sp>
          <p:nvSpPr>
            <p:cNvPr id="4" name="Rectangle 7"/>
            <p:cNvSpPr>
              <a:spLocks noChangeArrowheads="1"/>
            </p:cNvSpPr>
            <p:nvPr/>
          </p:nvSpPr>
          <p:spPr bwMode="auto">
            <a:xfrm>
              <a:off x="609600" y="5358795"/>
              <a:ext cx="4191000" cy="707886"/>
            </a:xfrm>
            <a:prstGeom prst="rect">
              <a:avLst/>
            </a:prstGeom>
            <a:grpFill/>
            <a:ln w="9525">
              <a:solidFill>
                <a:schemeClr val="tx1"/>
              </a:solidFill>
              <a:miter lim="800000"/>
              <a:headEnd/>
              <a:tailEnd/>
            </a:ln>
            <a:effectLst/>
          </p:spPr>
          <p:txBody>
            <a:bodyPr wrap="square">
              <a:spAutoFit/>
            </a:bodyPr>
            <a:lstStyle/>
            <a:p>
              <a:r>
                <a:rPr lang="en-US" sz="2000" dirty="0"/>
                <a:t>decreased frequency and intensity of </a:t>
              </a:r>
              <a:r>
                <a:rPr lang="en-US" sz="2000" dirty="0" err="1" smtClean="0"/>
                <a:t>detrusor</a:t>
              </a:r>
              <a:r>
                <a:rPr lang="en-US" sz="2000" dirty="0" smtClean="0"/>
                <a:t> </a:t>
              </a:r>
              <a:r>
                <a:rPr lang="en-US" sz="2000" dirty="0"/>
                <a:t>contractions</a:t>
              </a:r>
            </a:p>
          </p:txBody>
        </p:sp>
        <p:sp>
          <p:nvSpPr>
            <p:cNvPr id="5" name="Rectangle 8"/>
            <p:cNvSpPr>
              <a:spLocks noChangeArrowheads="1"/>
            </p:cNvSpPr>
            <p:nvPr/>
          </p:nvSpPr>
          <p:spPr bwMode="auto">
            <a:xfrm>
              <a:off x="685800" y="4089096"/>
              <a:ext cx="3886200" cy="883321"/>
            </a:xfrm>
            <a:prstGeom prst="rect">
              <a:avLst/>
            </a:prstGeom>
            <a:grpFill/>
            <a:ln w="9525">
              <a:solidFill>
                <a:schemeClr val="tx1"/>
              </a:solidFill>
              <a:miter lim="800000"/>
              <a:headEnd/>
              <a:tailEnd/>
            </a:ln>
            <a:effectLst/>
          </p:spPr>
          <p:txBody>
            <a:bodyPr wrap="square">
              <a:spAutoFit/>
            </a:bodyPr>
            <a:lstStyle/>
            <a:p>
              <a:r>
                <a:rPr lang="en-US" sz="2000" dirty="0"/>
                <a:t>reduction of spontaneous </a:t>
              </a:r>
              <a:r>
                <a:rPr lang="en-US" sz="2000" dirty="0" err="1"/>
                <a:t>myocyte</a:t>
              </a:r>
              <a:r>
                <a:rPr lang="en-US" sz="2000" dirty="0"/>
                <a:t> activity during storage phase</a:t>
              </a:r>
              <a:endParaRPr lang="en-US" sz="2000" dirty="0">
                <a:cs typeface="Arial" charset="0"/>
              </a:endParaRPr>
            </a:p>
          </p:txBody>
        </p:sp>
        <p:sp>
          <p:nvSpPr>
            <p:cNvPr id="6" name="Text Box 9"/>
            <p:cNvSpPr txBox="1">
              <a:spLocks noChangeArrowheads="1"/>
            </p:cNvSpPr>
            <p:nvPr/>
          </p:nvSpPr>
          <p:spPr bwMode="auto">
            <a:xfrm>
              <a:off x="5029200" y="4089097"/>
              <a:ext cx="3444875" cy="917248"/>
            </a:xfrm>
            <a:prstGeom prst="rect">
              <a:avLst/>
            </a:prstGeom>
            <a:grpFill/>
            <a:ln w="9525">
              <a:solidFill>
                <a:schemeClr val="tx1"/>
              </a:solidFill>
              <a:miter lim="800000"/>
              <a:headEnd/>
              <a:tailEnd/>
            </a:ln>
            <a:effectLst/>
          </p:spPr>
          <p:txBody>
            <a:bodyPr wrap="square">
              <a:spAutoFit/>
            </a:bodyPr>
            <a:lstStyle/>
            <a:p>
              <a:r>
                <a:rPr lang="en-US" sz="2000" dirty="0"/>
                <a:t>Inhibitory effect on C-fiber afferent nerves during storage phase</a:t>
              </a:r>
            </a:p>
          </p:txBody>
        </p:sp>
        <p:sp>
          <p:nvSpPr>
            <p:cNvPr id="7" name="Text Box 10"/>
            <p:cNvSpPr txBox="1">
              <a:spLocks noChangeArrowheads="1"/>
            </p:cNvSpPr>
            <p:nvPr/>
          </p:nvSpPr>
          <p:spPr bwMode="auto">
            <a:xfrm>
              <a:off x="5029200" y="5517507"/>
              <a:ext cx="3444875" cy="416682"/>
            </a:xfrm>
            <a:prstGeom prst="rect">
              <a:avLst/>
            </a:prstGeom>
            <a:grpFill/>
            <a:ln w="9525">
              <a:solidFill>
                <a:schemeClr val="tx1"/>
              </a:solidFill>
              <a:miter lim="800000"/>
              <a:headEnd/>
              <a:tailEnd/>
            </a:ln>
            <a:effectLst/>
          </p:spPr>
          <p:txBody>
            <a:bodyPr>
              <a:spAutoFit/>
            </a:bodyPr>
            <a:lstStyle/>
            <a:p>
              <a:r>
                <a:rPr lang="en-US" sz="2000" dirty="0"/>
                <a:t>Increased bladder capacity</a:t>
              </a:r>
            </a:p>
          </p:txBody>
        </p:sp>
        <p:sp>
          <p:nvSpPr>
            <p:cNvPr id="8" name="Rectangle 11"/>
            <p:cNvSpPr>
              <a:spLocks noChangeArrowheads="1"/>
            </p:cNvSpPr>
            <p:nvPr/>
          </p:nvSpPr>
          <p:spPr bwMode="auto">
            <a:xfrm>
              <a:off x="2514600" y="2819400"/>
              <a:ext cx="5257800" cy="461665"/>
            </a:xfrm>
            <a:prstGeom prst="rect">
              <a:avLst/>
            </a:prstGeom>
            <a:grpFill/>
            <a:ln w="9525">
              <a:solidFill>
                <a:schemeClr val="tx1"/>
              </a:solidFill>
              <a:miter lim="800000"/>
              <a:headEnd/>
              <a:tailEnd/>
            </a:ln>
            <a:effectLst/>
          </p:spPr>
          <p:txBody>
            <a:bodyPr wrap="square">
              <a:spAutoFit/>
            </a:bodyPr>
            <a:lstStyle/>
            <a:p>
              <a:r>
                <a:rPr lang="en-US" sz="2400" u="sng" dirty="0"/>
                <a:t>MOA: M3 and M2 receptor blockade</a:t>
              </a:r>
            </a:p>
          </p:txBody>
        </p:sp>
        <p:sp>
          <p:nvSpPr>
            <p:cNvPr id="9" name="Line 12"/>
            <p:cNvSpPr>
              <a:spLocks noChangeShapeType="1"/>
            </p:cNvSpPr>
            <p:nvPr/>
          </p:nvSpPr>
          <p:spPr bwMode="auto">
            <a:xfrm flipH="1">
              <a:off x="2971800" y="3612961"/>
              <a:ext cx="228600" cy="476136"/>
            </a:xfrm>
            <a:prstGeom prst="line">
              <a:avLst/>
            </a:prstGeom>
            <a:grpFill/>
            <a:ln w="9525">
              <a:solidFill>
                <a:schemeClr val="tx1"/>
              </a:solidFill>
              <a:round/>
              <a:headEnd/>
              <a:tailEnd type="triangle" w="med" len="med"/>
            </a:ln>
            <a:effectLst/>
          </p:spPr>
          <p:txBody>
            <a:bodyPr wrap="none" anchor="ctr"/>
            <a:lstStyle/>
            <a:p>
              <a:endParaRPr lang="en-US"/>
            </a:p>
          </p:txBody>
        </p:sp>
        <p:sp>
          <p:nvSpPr>
            <p:cNvPr id="10" name="Line 13"/>
            <p:cNvSpPr>
              <a:spLocks noChangeShapeType="1"/>
            </p:cNvSpPr>
            <p:nvPr/>
          </p:nvSpPr>
          <p:spPr bwMode="auto">
            <a:xfrm>
              <a:off x="2438400" y="4803302"/>
              <a:ext cx="0" cy="555493"/>
            </a:xfrm>
            <a:prstGeom prst="line">
              <a:avLst/>
            </a:prstGeom>
            <a:grpFill/>
            <a:ln w="9525">
              <a:solidFill>
                <a:schemeClr val="tx1"/>
              </a:solidFill>
              <a:round/>
              <a:headEnd/>
              <a:tailEnd type="triangle" w="med" len="med"/>
            </a:ln>
            <a:effectLst/>
          </p:spPr>
          <p:txBody>
            <a:bodyPr wrap="none" anchor="ctr"/>
            <a:lstStyle/>
            <a:p>
              <a:endParaRPr lang="en-US"/>
            </a:p>
          </p:txBody>
        </p:sp>
        <p:sp>
          <p:nvSpPr>
            <p:cNvPr id="11" name="Line 14"/>
            <p:cNvSpPr>
              <a:spLocks noChangeShapeType="1"/>
            </p:cNvSpPr>
            <p:nvPr/>
          </p:nvSpPr>
          <p:spPr bwMode="auto">
            <a:xfrm>
              <a:off x="5410200" y="3533605"/>
              <a:ext cx="304800" cy="476136"/>
            </a:xfrm>
            <a:prstGeom prst="line">
              <a:avLst/>
            </a:prstGeom>
            <a:grpFill/>
            <a:ln w="9525">
              <a:solidFill>
                <a:schemeClr val="tx1"/>
              </a:solidFill>
              <a:round/>
              <a:headEnd/>
              <a:tailEnd type="triangle" w="med" len="med"/>
            </a:ln>
            <a:effectLst/>
          </p:spPr>
          <p:txBody>
            <a:bodyPr wrap="none" anchor="ctr"/>
            <a:lstStyle/>
            <a:p>
              <a:endParaRPr lang="en-US"/>
            </a:p>
          </p:txBody>
        </p:sp>
        <p:sp>
          <p:nvSpPr>
            <p:cNvPr id="12" name="Line 15"/>
            <p:cNvSpPr>
              <a:spLocks noChangeShapeType="1"/>
            </p:cNvSpPr>
            <p:nvPr/>
          </p:nvSpPr>
          <p:spPr bwMode="auto">
            <a:xfrm>
              <a:off x="6324600" y="4962014"/>
              <a:ext cx="0" cy="555493"/>
            </a:xfrm>
            <a:prstGeom prst="line">
              <a:avLst/>
            </a:prstGeom>
            <a:grpFill/>
            <a:ln w="9525">
              <a:solidFill>
                <a:schemeClr val="tx1"/>
              </a:solidFill>
              <a:round/>
              <a:headEnd/>
              <a:tailEnd type="triangle" w="med" len="med"/>
            </a:ln>
            <a:effectLst/>
          </p:spPr>
          <p:txBody>
            <a:bodyPr wrap="none" anchor="ct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057" name="Text Box 9"/>
          <p:cNvSpPr txBox="1">
            <a:spLocks noChangeArrowheads="1"/>
          </p:cNvSpPr>
          <p:nvPr/>
        </p:nvSpPr>
        <p:spPr bwMode="auto">
          <a:xfrm>
            <a:off x="381000" y="304800"/>
            <a:ext cx="2944813" cy="457200"/>
          </a:xfrm>
          <a:prstGeom prst="rect">
            <a:avLst/>
          </a:prstGeom>
          <a:noFill/>
          <a:ln w="9525">
            <a:noFill/>
            <a:miter lim="800000"/>
            <a:headEnd/>
            <a:tailEnd/>
          </a:ln>
        </p:spPr>
        <p:txBody>
          <a:bodyPr wrap="none">
            <a:spAutoFit/>
          </a:bodyPr>
          <a:lstStyle/>
          <a:p>
            <a:r>
              <a:rPr lang="en-US" dirty="0"/>
              <a:t>1. Name this device.</a:t>
            </a:r>
          </a:p>
        </p:txBody>
      </p:sp>
      <p:sp>
        <p:nvSpPr>
          <p:cNvPr id="2058" name="Text Box 10"/>
          <p:cNvSpPr txBox="1">
            <a:spLocks noChangeArrowheads="1"/>
          </p:cNvSpPr>
          <p:nvPr/>
        </p:nvSpPr>
        <p:spPr bwMode="auto">
          <a:xfrm>
            <a:off x="381000" y="1447800"/>
            <a:ext cx="3454400" cy="457200"/>
          </a:xfrm>
          <a:prstGeom prst="rect">
            <a:avLst/>
          </a:prstGeom>
          <a:noFill/>
          <a:ln w="9525">
            <a:noFill/>
            <a:miter lim="800000"/>
            <a:headEnd/>
            <a:tailEnd/>
          </a:ln>
        </p:spPr>
        <p:txBody>
          <a:bodyPr wrap="none">
            <a:spAutoFit/>
          </a:bodyPr>
          <a:lstStyle/>
          <a:p>
            <a:r>
              <a:rPr lang="en-US" dirty="0"/>
              <a:t>2. What is this used for?</a:t>
            </a:r>
          </a:p>
        </p:txBody>
      </p:sp>
      <p:sp>
        <p:nvSpPr>
          <p:cNvPr id="2059" name="Text Box 11"/>
          <p:cNvSpPr txBox="1">
            <a:spLocks noChangeArrowheads="1"/>
          </p:cNvSpPr>
          <p:nvPr/>
        </p:nvSpPr>
        <p:spPr bwMode="auto">
          <a:xfrm>
            <a:off x="304800" y="3429000"/>
            <a:ext cx="5419725" cy="457200"/>
          </a:xfrm>
          <a:prstGeom prst="rect">
            <a:avLst/>
          </a:prstGeom>
          <a:noFill/>
          <a:ln w="9525">
            <a:noFill/>
            <a:miter lim="800000"/>
            <a:headEnd/>
            <a:tailEnd/>
          </a:ln>
        </p:spPr>
        <p:txBody>
          <a:bodyPr wrap="none">
            <a:spAutoFit/>
          </a:bodyPr>
          <a:lstStyle/>
          <a:p>
            <a:r>
              <a:rPr lang="en-US" dirty="0"/>
              <a:t>3. List 3 potential complications of use.</a:t>
            </a:r>
          </a:p>
        </p:txBody>
      </p:sp>
      <p:sp>
        <p:nvSpPr>
          <p:cNvPr id="2060" name="Text Box 12"/>
          <p:cNvSpPr txBox="1">
            <a:spLocks noChangeArrowheads="1"/>
          </p:cNvSpPr>
          <p:nvPr/>
        </p:nvSpPr>
        <p:spPr bwMode="auto">
          <a:xfrm>
            <a:off x="381000" y="4648200"/>
            <a:ext cx="4708525" cy="457200"/>
          </a:xfrm>
          <a:prstGeom prst="rect">
            <a:avLst/>
          </a:prstGeom>
          <a:noFill/>
          <a:ln w="9525">
            <a:noFill/>
            <a:miter lim="800000"/>
            <a:headEnd/>
            <a:tailEnd/>
          </a:ln>
        </p:spPr>
        <p:txBody>
          <a:bodyPr wrap="none">
            <a:spAutoFit/>
          </a:bodyPr>
          <a:lstStyle/>
          <a:p>
            <a:r>
              <a:rPr lang="en-US" dirty="0"/>
              <a:t>4. List 2 contraindications to use. </a:t>
            </a:r>
          </a:p>
        </p:txBody>
      </p:sp>
      <p:sp>
        <p:nvSpPr>
          <p:cNvPr id="2061" name="Text Box 13"/>
          <p:cNvSpPr txBox="1">
            <a:spLocks noChangeArrowheads="1"/>
          </p:cNvSpPr>
          <p:nvPr/>
        </p:nvSpPr>
        <p:spPr bwMode="auto">
          <a:xfrm>
            <a:off x="517525" y="5838825"/>
            <a:ext cx="8315325" cy="457200"/>
          </a:xfrm>
          <a:prstGeom prst="rect">
            <a:avLst/>
          </a:prstGeom>
          <a:noFill/>
          <a:ln w="9525">
            <a:noFill/>
            <a:miter lim="800000"/>
            <a:headEnd/>
            <a:tailEnd/>
          </a:ln>
        </p:spPr>
        <p:txBody>
          <a:bodyPr wrap="none">
            <a:spAutoFit/>
          </a:bodyPr>
          <a:lstStyle/>
          <a:p>
            <a:r>
              <a:rPr lang="en-US"/>
              <a:t>5. List 2 factors associated with unsuccessful pessary fitting.</a:t>
            </a:r>
          </a:p>
        </p:txBody>
      </p:sp>
      <p:pic>
        <p:nvPicPr>
          <p:cNvPr id="165890" name="Picture 2" descr="http://candgmedicare.com/wp-content/uploads/MXPGE-Gellhorn-Pessary1.jpg"/>
          <p:cNvPicPr>
            <a:picLocks noChangeAspect="1" noChangeArrowheads="1"/>
          </p:cNvPicPr>
          <p:nvPr/>
        </p:nvPicPr>
        <p:blipFill>
          <a:blip r:embed="rId3"/>
          <a:srcRect/>
          <a:stretch>
            <a:fillRect/>
          </a:stretch>
        </p:blipFill>
        <p:spPr bwMode="auto">
          <a:xfrm>
            <a:off x="5029200" y="381000"/>
            <a:ext cx="3283169" cy="2914650"/>
          </a:xfrm>
          <a:prstGeom prst="rect">
            <a:avLst/>
          </a:prstGeom>
          <a:noFill/>
          <a:ln>
            <a:solidFill>
              <a:schemeClr val="tx1"/>
            </a:solidFill>
          </a:ln>
        </p:spPr>
      </p:pic>
      <p:sp>
        <p:nvSpPr>
          <p:cNvPr id="10" name="TextBox 9"/>
          <p:cNvSpPr txBox="1"/>
          <p:nvPr/>
        </p:nvSpPr>
        <p:spPr>
          <a:xfrm>
            <a:off x="1828800" y="762000"/>
            <a:ext cx="1975734" cy="369332"/>
          </a:xfrm>
          <a:prstGeom prst="rect">
            <a:avLst/>
          </a:prstGeom>
          <a:solidFill>
            <a:schemeClr val="bg1"/>
          </a:solidFill>
          <a:ln>
            <a:solidFill>
              <a:schemeClr val="tx1"/>
            </a:solidFill>
          </a:ln>
        </p:spPr>
        <p:txBody>
          <a:bodyPr wrap="none" rtlCol="0">
            <a:spAutoFit/>
          </a:bodyPr>
          <a:lstStyle/>
          <a:p>
            <a:r>
              <a:rPr lang="en-US" dirty="0" err="1" smtClean="0"/>
              <a:t>Gellhorn</a:t>
            </a:r>
            <a:r>
              <a:rPr lang="en-US" dirty="0" smtClean="0"/>
              <a:t> </a:t>
            </a:r>
            <a:r>
              <a:rPr lang="en-US" dirty="0" err="1" smtClean="0"/>
              <a:t>pessary</a:t>
            </a:r>
            <a:r>
              <a:rPr lang="en-US" dirty="0" smtClean="0"/>
              <a:t>.</a:t>
            </a:r>
            <a:endParaRPr lang="en-US" dirty="0"/>
          </a:p>
        </p:txBody>
      </p:sp>
      <p:sp>
        <p:nvSpPr>
          <p:cNvPr id="11" name="TextBox 10"/>
          <p:cNvSpPr txBox="1"/>
          <p:nvPr/>
        </p:nvSpPr>
        <p:spPr>
          <a:xfrm>
            <a:off x="1371600" y="1981200"/>
            <a:ext cx="1890261" cy="369332"/>
          </a:xfrm>
          <a:prstGeom prst="rect">
            <a:avLst/>
          </a:prstGeom>
          <a:solidFill>
            <a:schemeClr val="bg1"/>
          </a:solidFill>
          <a:ln>
            <a:solidFill>
              <a:schemeClr val="tx1"/>
            </a:solidFill>
          </a:ln>
        </p:spPr>
        <p:txBody>
          <a:bodyPr wrap="none" rtlCol="0">
            <a:spAutoFit/>
          </a:bodyPr>
          <a:lstStyle/>
          <a:p>
            <a:r>
              <a:rPr lang="en-US" dirty="0" smtClean="0"/>
              <a:t>Apical </a:t>
            </a:r>
            <a:r>
              <a:rPr lang="en-US" dirty="0" err="1" smtClean="0"/>
              <a:t>prolapse</a:t>
            </a:r>
            <a:r>
              <a:rPr lang="en-US" dirty="0" smtClean="0"/>
              <a:t>. </a:t>
            </a:r>
            <a:endParaRPr lang="en-US" dirty="0"/>
          </a:p>
        </p:txBody>
      </p:sp>
      <p:sp>
        <p:nvSpPr>
          <p:cNvPr id="12" name="TextBox 11"/>
          <p:cNvSpPr txBox="1"/>
          <p:nvPr/>
        </p:nvSpPr>
        <p:spPr>
          <a:xfrm>
            <a:off x="685800" y="3962400"/>
            <a:ext cx="6263253" cy="369332"/>
          </a:xfrm>
          <a:prstGeom prst="rect">
            <a:avLst/>
          </a:prstGeom>
          <a:solidFill>
            <a:schemeClr val="bg1"/>
          </a:solidFill>
          <a:ln>
            <a:solidFill>
              <a:schemeClr val="tx1"/>
            </a:solidFill>
          </a:ln>
        </p:spPr>
        <p:txBody>
          <a:bodyPr wrap="none" rtlCol="0">
            <a:spAutoFit/>
          </a:bodyPr>
          <a:lstStyle/>
          <a:p>
            <a:r>
              <a:rPr lang="en-US" dirty="0" smtClean="0"/>
              <a:t>Erosion, granulation tissue, infection, incarceration, fistula. </a:t>
            </a:r>
            <a:endParaRPr lang="en-US" dirty="0"/>
          </a:p>
        </p:txBody>
      </p:sp>
      <p:sp>
        <p:nvSpPr>
          <p:cNvPr id="13" name="TextBox 12"/>
          <p:cNvSpPr txBox="1"/>
          <p:nvPr/>
        </p:nvSpPr>
        <p:spPr>
          <a:xfrm>
            <a:off x="762000" y="5257800"/>
            <a:ext cx="6224781" cy="369332"/>
          </a:xfrm>
          <a:prstGeom prst="rect">
            <a:avLst/>
          </a:prstGeom>
          <a:solidFill>
            <a:schemeClr val="bg1"/>
          </a:solidFill>
          <a:ln>
            <a:solidFill>
              <a:schemeClr val="tx1"/>
            </a:solidFill>
          </a:ln>
        </p:spPr>
        <p:txBody>
          <a:bodyPr wrap="none" rtlCol="0">
            <a:spAutoFit/>
          </a:bodyPr>
          <a:lstStyle/>
          <a:p>
            <a:r>
              <a:rPr lang="en-US" dirty="0" smtClean="0"/>
              <a:t>Inability to follow-up, non-healing erosion/ulceration, fistula </a:t>
            </a:r>
            <a:endParaRPr lang="en-US" dirty="0"/>
          </a:p>
        </p:txBody>
      </p:sp>
      <p:sp>
        <p:nvSpPr>
          <p:cNvPr id="14" name="TextBox 13"/>
          <p:cNvSpPr txBox="1"/>
          <p:nvPr/>
        </p:nvSpPr>
        <p:spPr>
          <a:xfrm>
            <a:off x="838200" y="6248400"/>
            <a:ext cx="4228465" cy="369332"/>
          </a:xfrm>
          <a:prstGeom prst="rect">
            <a:avLst/>
          </a:prstGeom>
          <a:solidFill>
            <a:schemeClr val="bg1"/>
          </a:solidFill>
          <a:ln>
            <a:solidFill>
              <a:schemeClr val="tx1"/>
            </a:solidFill>
          </a:ln>
        </p:spPr>
        <p:txBody>
          <a:bodyPr wrap="none" rtlCol="0">
            <a:spAutoFit/>
          </a:bodyPr>
          <a:lstStyle/>
          <a:p>
            <a:r>
              <a:rPr lang="en-US" dirty="0" smtClean="0"/>
              <a:t>TVL &lt; 6 cm, </a:t>
            </a:r>
            <a:r>
              <a:rPr lang="en-US" dirty="0" err="1" smtClean="0"/>
              <a:t>introitus</a:t>
            </a:r>
            <a:r>
              <a:rPr lang="en-US" dirty="0" smtClean="0"/>
              <a:t> &gt; 4 fingerbreadths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p:bldP spid="2059" grpId="0"/>
      <p:bldP spid="2060" grpId="0"/>
      <p:bldP spid="2061" grpId="0"/>
      <p:bldP spid="10" grpId="0" animBg="1"/>
      <p:bldP spid="11" grpId="0" animBg="1"/>
      <p:bldP spid="12" grpId="0" animBg="1"/>
      <p:bldP spid="13" grpId="0" animBg="1"/>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0"/>
          <a:ext cx="8305800" cy="4907280"/>
        </p:xfrm>
        <a:graphic>
          <a:graphicData uri="http://schemas.openxmlformats.org/drawingml/2006/table">
            <a:tbl>
              <a:tblPr/>
              <a:tblGrid>
                <a:gridCol w="1159912">
                  <a:extLst>
                    <a:ext uri="{9D8B030D-6E8A-4147-A177-3AD203B41FA5}">
                      <a16:colId xmlns:a16="http://schemas.microsoft.com/office/drawing/2014/main" val="20000"/>
                    </a:ext>
                  </a:extLst>
                </a:gridCol>
                <a:gridCol w="1159912">
                  <a:extLst>
                    <a:ext uri="{9D8B030D-6E8A-4147-A177-3AD203B41FA5}">
                      <a16:colId xmlns:a16="http://schemas.microsoft.com/office/drawing/2014/main" val="20001"/>
                    </a:ext>
                  </a:extLst>
                </a:gridCol>
                <a:gridCol w="1387752">
                  <a:extLst>
                    <a:ext uri="{9D8B030D-6E8A-4147-A177-3AD203B41FA5}">
                      <a16:colId xmlns:a16="http://schemas.microsoft.com/office/drawing/2014/main" val="20002"/>
                    </a:ext>
                  </a:extLst>
                </a:gridCol>
                <a:gridCol w="1719156">
                  <a:extLst>
                    <a:ext uri="{9D8B030D-6E8A-4147-A177-3AD203B41FA5}">
                      <a16:colId xmlns:a16="http://schemas.microsoft.com/office/drawing/2014/main" val="20003"/>
                    </a:ext>
                  </a:extLst>
                </a:gridCol>
                <a:gridCol w="1159912">
                  <a:extLst>
                    <a:ext uri="{9D8B030D-6E8A-4147-A177-3AD203B41FA5}">
                      <a16:colId xmlns:a16="http://schemas.microsoft.com/office/drawing/2014/main" val="20004"/>
                    </a:ext>
                  </a:extLst>
                </a:gridCol>
                <a:gridCol w="1719156">
                  <a:extLst>
                    <a:ext uri="{9D8B030D-6E8A-4147-A177-3AD203B41FA5}">
                      <a16:colId xmlns:a16="http://schemas.microsoft.com/office/drawing/2014/main" val="20005"/>
                    </a:ext>
                  </a:extLst>
                </a:gridCol>
              </a:tblGrid>
              <a:tr h="674914">
                <a:tc>
                  <a:txBody>
                    <a:bodyPr/>
                    <a:lstStyle/>
                    <a:p>
                      <a:pPr marL="0" marR="0" algn="ctr">
                        <a:lnSpc>
                          <a:spcPct val="115000"/>
                        </a:lnSpc>
                        <a:spcBef>
                          <a:spcPts val="0"/>
                        </a:spcBef>
                        <a:spcAft>
                          <a:spcPts val="0"/>
                        </a:spcAft>
                      </a:pPr>
                      <a:r>
                        <a:rPr lang="en-US" sz="2000" b="1" dirty="0">
                          <a:solidFill>
                            <a:srgbClr val="000000"/>
                          </a:solidFill>
                          <a:latin typeface="Calibri"/>
                          <a:ea typeface="Times New Roman"/>
                          <a:cs typeface="Times New Roman"/>
                        </a:rPr>
                        <a:t>Time</a:t>
                      </a:r>
                      <a:endParaRPr lang="en-US" sz="20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a:solidFill>
                            <a:srgbClr val="000000"/>
                          </a:solidFill>
                          <a:latin typeface="Calibri"/>
                          <a:ea typeface="Times New Roman"/>
                          <a:cs typeface="Times New Roman"/>
                        </a:rPr>
                        <a:t>Void</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a:solidFill>
                            <a:srgbClr val="000000"/>
                          </a:solidFill>
                          <a:latin typeface="Calibri"/>
                          <a:ea typeface="Times New Roman"/>
                          <a:cs typeface="Times New Roman"/>
                        </a:rPr>
                        <a:t>Leak?</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b="1">
                          <a:solidFill>
                            <a:srgbClr val="000000"/>
                          </a:solidFill>
                          <a:latin typeface="Calibri"/>
                          <a:ea typeface="Times New Roman"/>
                          <a:cs typeface="Times New Roman"/>
                        </a:rPr>
                        <a:t>Activity at time of leak</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b="1">
                          <a:solidFill>
                            <a:srgbClr val="000000"/>
                          </a:solidFill>
                          <a:latin typeface="Calibri"/>
                          <a:ea typeface="Times New Roman"/>
                          <a:cs typeface="Times New Roman"/>
                        </a:rPr>
                        <a:t>Urge present?</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b="1">
                          <a:solidFill>
                            <a:srgbClr val="000000"/>
                          </a:solidFill>
                          <a:latin typeface="Calibri"/>
                          <a:ea typeface="Times New Roman"/>
                          <a:cs typeface="Times New Roman"/>
                        </a:rPr>
                        <a:t>Fluid Intake</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700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400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yes- drops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walking to BR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8 oz OJ</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800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150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16 oz coffee</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900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yes- drops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walking to BR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1030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8 oz iced tea</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1100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150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1230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yes- drops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walking to BR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8 oz water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1430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300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1700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16 oz water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2100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2330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20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8 oz water</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330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300 cc</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yes</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37457">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700</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dirty="0">
                          <a:solidFill>
                            <a:srgbClr val="000000"/>
                          </a:solidFill>
                          <a:latin typeface="Calibri"/>
                          <a:ea typeface="Times New Roman"/>
                          <a:cs typeface="Times New Roman"/>
                        </a:rPr>
                        <a:t>300 cc</a:t>
                      </a:r>
                      <a:endParaRPr lang="en-US" sz="20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a:solidFill>
                            <a:srgbClr val="000000"/>
                          </a:solidFill>
                          <a:latin typeface="Calibri"/>
                          <a:ea typeface="Times New Roman"/>
                          <a:cs typeface="Times New Roman"/>
                        </a:rPr>
                        <a:t> </a:t>
                      </a:r>
                      <a:endParaRPr lang="en-US" sz="20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2000" dirty="0">
                          <a:solidFill>
                            <a:srgbClr val="000000"/>
                          </a:solidFill>
                          <a:latin typeface="Calibri"/>
                          <a:ea typeface="Times New Roman"/>
                          <a:cs typeface="Times New Roman"/>
                        </a:rPr>
                        <a:t>16 oz coffee</a:t>
                      </a:r>
                      <a:endParaRPr lang="en-US" sz="20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bl>
          </a:graphicData>
        </a:graphic>
      </p:graphicFrame>
      <p:sp>
        <p:nvSpPr>
          <p:cNvPr id="3" name="TextBox 2"/>
          <p:cNvSpPr txBox="1"/>
          <p:nvPr/>
        </p:nvSpPr>
        <p:spPr>
          <a:xfrm>
            <a:off x="1676400" y="5181600"/>
            <a:ext cx="901209" cy="369332"/>
          </a:xfrm>
          <a:prstGeom prst="rect">
            <a:avLst/>
          </a:prstGeom>
          <a:noFill/>
        </p:spPr>
        <p:txBody>
          <a:bodyPr wrap="none" rtlCol="0">
            <a:spAutoFit/>
          </a:bodyPr>
          <a:lstStyle/>
          <a:p>
            <a:r>
              <a:rPr lang="en-US" b="1" dirty="0" smtClean="0">
                <a:solidFill>
                  <a:srgbClr val="C00000"/>
                </a:solidFill>
              </a:rPr>
              <a:t>2000 cc</a:t>
            </a:r>
            <a:endParaRPr lang="en-US" b="1" dirty="0">
              <a:solidFill>
                <a:srgbClr val="C00000"/>
              </a:solidFill>
            </a:endParaRPr>
          </a:p>
        </p:txBody>
      </p:sp>
      <p:sp>
        <p:nvSpPr>
          <p:cNvPr id="4" name="TextBox 3"/>
          <p:cNvSpPr txBox="1"/>
          <p:nvPr/>
        </p:nvSpPr>
        <p:spPr>
          <a:xfrm>
            <a:off x="7086600" y="5181600"/>
            <a:ext cx="1488100" cy="369332"/>
          </a:xfrm>
          <a:prstGeom prst="rect">
            <a:avLst/>
          </a:prstGeom>
          <a:noFill/>
        </p:spPr>
        <p:txBody>
          <a:bodyPr wrap="none" rtlCol="0">
            <a:spAutoFit/>
          </a:bodyPr>
          <a:lstStyle/>
          <a:p>
            <a:r>
              <a:rPr lang="en-US" b="1" dirty="0" smtClean="0">
                <a:solidFill>
                  <a:srgbClr val="C00000"/>
                </a:solidFill>
              </a:rPr>
              <a:t>64 oz/1900 cc</a:t>
            </a:r>
            <a:endParaRPr lang="en-US" b="1" dirty="0">
              <a:solidFill>
                <a:srgbClr val="C00000"/>
              </a:solidFill>
            </a:endParaRPr>
          </a:p>
        </p:txBody>
      </p:sp>
      <p:sp>
        <p:nvSpPr>
          <p:cNvPr id="7" name="TextBox 6"/>
          <p:cNvSpPr txBox="1"/>
          <p:nvPr/>
        </p:nvSpPr>
        <p:spPr>
          <a:xfrm>
            <a:off x="304800" y="5638800"/>
            <a:ext cx="8839200" cy="707886"/>
          </a:xfrm>
          <a:prstGeom prst="rect">
            <a:avLst/>
          </a:prstGeom>
          <a:noFill/>
        </p:spPr>
        <p:txBody>
          <a:bodyPr wrap="square" rtlCol="0">
            <a:spAutoFit/>
          </a:bodyPr>
          <a:lstStyle/>
          <a:p>
            <a:r>
              <a:rPr lang="en-US" sz="2000" dirty="0" smtClean="0"/>
              <a:t>What intervention is most likely to improve this woman’s incontinence symptoms?</a:t>
            </a:r>
            <a:endParaRPr lang="en-US" sz="2000" dirty="0"/>
          </a:p>
        </p:txBody>
      </p:sp>
      <p:sp>
        <p:nvSpPr>
          <p:cNvPr id="8" name="TextBox 7"/>
          <p:cNvSpPr txBox="1"/>
          <p:nvPr/>
        </p:nvSpPr>
        <p:spPr>
          <a:xfrm>
            <a:off x="1447800" y="6324600"/>
            <a:ext cx="7414402" cy="400110"/>
          </a:xfrm>
          <a:prstGeom prst="rect">
            <a:avLst/>
          </a:prstGeom>
          <a:solidFill>
            <a:schemeClr val="bg1"/>
          </a:solidFill>
          <a:ln>
            <a:solidFill>
              <a:schemeClr val="tx1"/>
            </a:solidFill>
          </a:ln>
        </p:spPr>
        <p:txBody>
          <a:bodyPr wrap="none" rtlCol="0">
            <a:spAutoFit/>
          </a:bodyPr>
          <a:lstStyle/>
          <a:p>
            <a:r>
              <a:rPr lang="en-US" sz="2000" dirty="0" smtClean="0"/>
              <a:t>Decrease or eliminate caffeinated beverages (bladder irritants).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81000" y="304800"/>
          <a:ext cx="7772400" cy="4926330"/>
        </p:xfrm>
        <a:graphic>
          <a:graphicData uri="http://schemas.openxmlformats.org/drawingml/2006/table">
            <a:tbl>
              <a:tblPr/>
              <a:tblGrid>
                <a:gridCol w="1116037">
                  <a:extLst>
                    <a:ext uri="{9D8B030D-6E8A-4147-A177-3AD203B41FA5}">
                      <a16:colId xmlns:a16="http://schemas.microsoft.com/office/drawing/2014/main" val="20000"/>
                    </a:ext>
                  </a:extLst>
                </a:gridCol>
                <a:gridCol w="1116037">
                  <a:extLst>
                    <a:ext uri="{9D8B030D-6E8A-4147-A177-3AD203B41FA5}">
                      <a16:colId xmlns:a16="http://schemas.microsoft.com/office/drawing/2014/main" val="20001"/>
                    </a:ext>
                  </a:extLst>
                </a:gridCol>
                <a:gridCol w="1116037">
                  <a:extLst>
                    <a:ext uri="{9D8B030D-6E8A-4147-A177-3AD203B41FA5}">
                      <a16:colId xmlns:a16="http://schemas.microsoft.com/office/drawing/2014/main" val="20002"/>
                    </a:ext>
                  </a:extLst>
                </a:gridCol>
                <a:gridCol w="1654126">
                  <a:extLst>
                    <a:ext uri="{9D8B030D-6E8A-4147-A177-3AD203B41FA5}">
                      <a16:colId xmlns:a16="http://schemas.microsoft.com/office/drawing/2014/main" val="20003"/>
                    </a:ext>
                  </a:extLst>
                </a:gridCol>
                <a:gridCol w="1116037">
                  <a:extLst>
                    <a:ext uri="{9D8B030D-6E8A-4147-A177-3AD203B41FA5}">
                      <a16:colId xmlns:a16="http://schemas.microsoft.com/office/drawing/2014/main" val="20004"/>
                    </a:ext>
                  </a:extLst>
                </a:gridCol>
                <a:gridCol w="1654126">
                  <a:extLst>
                    <a:ext uri="{9D8B030D-6E8A-4147-A177-3AD203B41FA5}">
                      <a16:colId xmlns:a16="http://schemas.microsoft.com/office/drawing/2014/main" val="20005"/>
                    </a:ext>
                  </a:extLst>
                </a:gridCol>
              </a:tblGrid>
              <a:tr h="590550">
                <a:tc>
                  <a:txBody>
                    <a:bodyPr/>
                    <a:lstStyle/>
                    <a:p>
                      <a:pPr marL="0" marR="0" algn="ctr">
                        <a:lnSpc>
                          <a:spcPct val="115000"/>
                        </a:lnSpc>
                        <a:spcBef>
                          <a:spcPts val="0"/>
                        </a:spcBef>
                        <a:spcAft>
                          <a:spcPts val="0"/>
                        </a:spcAft>
                      </a:pPr>
                      <a:r>
                        <a:rPr lang="en-US" sz="1800" b="1" dirty="0">
                          <a:solidFill>
                            <a:srgbClr val="000000"/>
                          </a:solidFill>
                          <a:latin typeface="Calibri"/>
                          <a:ea typeface="Times New Roman"/>
                          <a:cs typeface="Times New Roman"/>
                        </a:rPr>
                        <a:t>Time</a:t>
                      </a:r>
                      <a:endParaRPr lang="en-US" sz="18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a:solidFill>
                            <a:srgbClr val="000000"/>
                          </a:solidFill>
                          <a:latin typeface="Calibri"/>
                          <a:ea typeface="Times New Roman"/>
                          <a:cs typeface="Times New Roman"/>
                        </a:rPr>
                        <a:t>Void</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a:solidFill>
                            <a:srgbClr val="000000"/>
                          </a:solidFill>
                          <a:latin typeface="Calibri"/>
                          <a:ea typeface="Times New Roman"/>
                          <a:cs typeface="Times New Roman"/>
                        </a:rPr>
                        <a:t>Leak?</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b="1">
                          <a:solidFill>
                            <a:srgbClr val="000000"/>
                          </a:solidFill>
                          <a:latin typeface="Calibri"/>
                          <a:ea typeface="Times New Roman"/>
                          <a:cs typeface="Times New Roman"/>
                        </a:rPr>
                        <a:t>Activity at time of leak</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solidFill>
                            <a:srgbClr val="000000"/>
                          </a:solidFill>
                          <a:latin typeface="Calibri"/>
                          <a:ea typeface="Times New Roman"/>
                          <a:cs typeface="Times New Roman"/>
                        </a:rPr>
                        <a:t>Urge present?</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b="1">
                          <a:solidFill>
                            <a:srgbClr val="000000"/>
                          </a:solidFill>
                          <a:latin typeface="Calibri"/>
                          <a:ea typeface="Times New Roman"/>
                          <a:cs typeface="Times New Roman"/>
                        </a:rPr>
                        <a:t>Fluid Intake</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700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300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8 oz OJ</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900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8 oz tea</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0550">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1200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450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yes- drops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walking to BR</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1400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16 oz iced tea</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90550">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1800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550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yes- drops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walking to BR</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1930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200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8 oz water</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590550">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2230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350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yes- drops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walking to BR</a:t>
                      </a:r>
                      <a:endParaRPr lang="en-US" sz="18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2230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16 oz water</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2300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8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8 oz water</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2330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250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yes</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95275">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700</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300 cc</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 </a:t>
                      </a:r>
                      <a:endParaRPr lang="en-US" sz="18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10 oz coffee</a:t>
                      </a:r>
                      <a:endParaRPr lang="en-US" sz="18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bl>
          </a:graphicData>
        </a:graphic>
      </p:graphicFrame>
      <p:sp>
        <p:nvSpPr>
          <p:cNvPr id="3" name="TextBox 2"/>
          <p:cNvSpPr txBox="1"/>
          <p:nvPr/>
        </p:nvSpPr>
        <p:spPr>
          <a:xfrm>
            <a:off x="1600200" y="5181600"/>
            <a:ext cx="901209" cy="369332"/>
          </a:xfrm>
          <a:prstGeom prst="rect">
            <a:avLst/>
          </a:prstGeom>
          <a:noFill/>
        </p:spPr>
        <p:txBody>
          <a:bodyPr wrap="none" rtlCol="0">
            <a:spAutoFit/>
          </a:bodyPr>
          <a:lstStyle/>
          <a:p>
            <a:r>
              <a:rPr lang="en-US" b="1" dirty="0" smtClean="0">
                <a:solidFill>
                  <a:srgbClr val="C00000"/>
                </a:solidFill>
              </a:rPr>
              <a:t>2200 cc</a:t>
            </a:r>
            <a:endParaRPr lang="en-US" b="1" dirty="0">
              <a:solidFill>
                <a:srgbClr val="C00000"/>
              </a:solidFill>
            </a:endParaRPr>
          </a:p>
        </p:txBody>
      </p:sp>
      <p:sp>
        <p:nvSpPr>
          <p:cNvPr id="4" name="TextBox 3"/>
          <p:cNvSpPr txBox="1"/>
          <p:nvPr/>
        </p:nvSpPr>
        <p:spPr>
          <a:xfrm>
            <a:off x="6553200" y="5181600"/>
            <a:ext cx="1488100" cy="369332"/>
          </a:xfrm>
          <a:prstGeom prst="rect">
            <a:avLst/>
          </a:prstGeom>
          <a:noFill/>
        </p:spPr>
        <p:txBody>
          <a:bodyPr wrap="none" rtlCol="0">
            <a:spAutoFit/>
          </a:bodyPr>
          <a:lstStyle/>
          <a:p>
            <a:r>
              <a:rPr lang="en-US" b="1" dirty="0" smtClean="0">
                <a:solidFill>
                  <a:srgbClr val="C00000"/>
                </a:solidFill>
              </a:rPr>
              <a:t>64 oz/1900 cc</a:t>
            </a:r>
            <a:endParaRPr lang="en-US" b="1" dirty="0">
              <a:solidFill>
                <a:srgbClr val="C00000"/>
              </a:solidFill>
            </a:endParaRPr>
          </a:p>
        </p:txBody>
      </p:sp>
      <p:sp>
        <p:nvSpPr>
          <p:cNvPr id="7" name="TextBox 6"/>
          <p:cNvSpPr txBox="1"/>
          <p:nvPr/>
        </p:nvSpPr>
        <p:spPr>
          <a:xfrm>
            <a:off x="304800" y="5638800"/>
            <a:ext cx="8839200" cy="707886"/>
          </a:xfrm>
          <a:prstGeom prst="rect">
            <a:avLst/>
          </a:prstGeom>
          <a:noFill/>
        </p:spPr>
        <p:txBody>
          <a:bodyPr wrap="square" rtlCol="0">
            <a:spAutoFit/>
          </a:bodyPr>
          <a:lstStyle/>
          <a:p>
            <a:r>
              <a:rPr lang="en-US" sz="2000" dirty="0" smtClean="0"/>
              <a:t>What intervention is most likely to improve this woman’s incontinence symptoms?</a:t>
            </a:r>
            <a:endParaRPr lang="en-US" sz="2000" dirty="0"/>
          </a:p>
        </p:txBody>
      </p:sp>
      <p:sp>
        <p:nvSpPr>
          <p:cNvPr id="8" name="TextBox 7"/>
          <p:cNvSpPr txBox="1"/>
          <p:nvPr/>
        </p:nvSpPr>
        <p:spPr>
          <a:xfrm>
            <a:off x="2057400" y="6172200"/>
            <a:ext cx="1629100" cy="400110"/>
          </a:xfrm>
          <a:prstGeom prst="rect">
            <a:avLst/>
          </a:prstGeom>
          <a:solidFill>
            <a:schemeClr val="bg1"/>
          </a:solidFill>
          <a:ln>
            <a:solidFill>
              <a:schemeClr val="tx1"/>
            </a:solidFill>
          </a:ln>
        </p:spPr>
        <p:txBody>
          <a:bodyPr wrap="none" rtlCol="0">
            <a:spAutoFit/>
          </a:bodyPr>
          <a:lstStyle/>
          <a:p>
            <a:r>
              <a:rPr lang="en-US" sz="2000" dirty="0" smtClean="0"/>
              <a:t>Timed voids.</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381000"/>
          <a:ext cx="7924799" cy="4486656"/>
        </p:xfrm>
        <a:graphic>
          <a:graphicData uri="http://schemas.openxmlformats.org/drawingml/2006/table">
            <a:tbl>
              <a:tblPr/>
              <a:tblGrid>
                <a:gridCol w="1106705">
                  <a:extLst>
                    <a:ext uri="{9D8B030D-6E8A-4147-A177-3AD203B41FA5}">
                      <a16:colId xmlns:a16="http://schemas.microsoft.com/office/drawing/2014/main" val="20000"/>
                    </a:ext>
                  </a:extLst>
                </a:gridCol>
                <a:gridCol w="1106705">
                  <a:extLst>
                    <a:ext uri="{9D8B030D-6E8A-4147-A177-3AD203B41FA5}">
                      <a16:colId xmlns:a16="http://schemas.microsoft.com/office/drawing/2014/main" val="20001"/>
                    </a:ext>
                  </a:extLst>
                </a:gridCol>
                <a:gridCol w="1324094">
                  <a:extLst>
                    <a:ext uri="{9D8B030D-6E8A-4147-A177-3AD203B41FA5}">
                      <a16:colId xmlns:a16="http://schemas.microsoft.com/office/drawing/2014/main" val="20002"/>
                    </a:ext>
                  </a:extLst>
                </a:gridCol>
                <a:gridCol w="1640295">
                  <a:extLst>
                    <a:ext uri="{9D8B030D-6E8A-4147-A177-3AD203B41FA5}">
                      <a16:colId xmlns:a16="http://schemas.microsoft.com/office/drawing/2014/main" val="20003"/>
                    </a:ext>
                  </a:extLst>
                </a:gridCol>
                <a:gridCol w="1106705">
                  <a:extLst>
                    <a:ext uri="{9D8B030D-6E8A-4147-A177-3AD203B41FA5}">
                      <a16:colId xmlns:a16="http://schemas.microsoft.com/office/drawing/2014/main" val="20004"/>
                    </a:ext>
                  </a:extLst>
                </a:gridCol>
                <a:gridCol w="1640295">
                  <a:extLst>
                    <a:ext uri="{9D8B030D-6E8A-4147-A177-3AD203B41FA5}">
                      <a16:colId xmlns:a16="http://schemas.microsoft.com/office/drawing/2014/main" val="20005"/>
                    </a:ext>
                  </a:extLst>
                </a:gridCol>
              </a:tblGrid>
              <a:tr h="514350">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Time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Void</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Leak?</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Activity at time of leak</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solidFill>
                            <a:srgbClr val="000000"/>
                          </a:solidFill>
                          <a:latin typeface="Calibri"/>
                          <a:ea typeface="Times New Roman"/>
                          <a:cs typeface="Times New Roman"/>
                        </a:rPr>
                        <a:t>Urge present?</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solidFill>
                            <a:srgbClr val="000000"/>
                          </a:solidFill>
                          <a:latin typeface="Calibri"/>
                          <a:ea typeface="Times New Roman"/>
                          <a:cs typeface="Times New Roman"/>
                        </a:rPr>
                        <a:t>Fluid Intake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16 oz OJ</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800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coffee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900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iced tea</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1100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1230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1430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1530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diet coke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1830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12 oz wine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2330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57175">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500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20 oz coffee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4" name="TextBox 3"/>
          <p:cNvSpPr txBox="1"/>
          <p:nvPr/>
        </p:nvSpPr>
        <p:spPr>
          <a:xfrm>
            <a:off x="1676400" y="4876800"/>
            <a:ext cx="901209" cy="369332"/>
          </a:xfrm>
          <a:prstGeom prst="rect">
            <a:avLst/>
          </a:prstGeom>
          <a:noFill/>
        </p:spPr>
        <p:txBody>
          <a:bodyPr wrap="none" rtlCol="0">
            <a:spAutoFit/>
          </a:bodyPr>
          <a:lstStyle/>
          <a:p>
            <a:r>
              <a:rPr lang="en-US" b="1" dirty="0" smtClean="0">
                <a:solidFill>
                  <a:srgbClr val="C00000"/>
                </a:solidFill>
              </a:rPr>
              <a:t>4500 cc</a:t>
            </a:r>
            <a:endParaRPr lang="en-US" b="1" dirty="0">
              <a:solidFill>
                <a:srgbClr val="C00000"/>
              </a:solidFill>
            </a:endParaRPr>
          </a:p>
        </p:txBody>
      </p:sp>
      <p:sp>
        <p:nvSpPr>
          <p:cNvPr id="5" name="TextBox 4"/>
          <p:cNvSpPr txBox="1"/>
          <p:nvPr/>
        </p:nvSpPr>
        <p:spPr>
          <a:xfrm>
            <a:off x="6781800" y="4876800"/>
            <a:ext cx="1605119" cy="369332"/>
          </a:xfrm>
          <a:prstGeom prst="rect">
            <a:avLst/>
          </a:prstGeom>
          <a:noFill/>
        </p:spPr>
        <p:txBody>
          <a:bodyPr wrap="none" rtlCol="0">
            <a:spAutoFit/>
          </a:bodyPr>
          <a:lstStyle/>
          <a:p>
            <a:r>
              <a:rPr lang="en-US" b="1" dirty="0" smtClean="0">
                <a:solidFill>
                  <a:srgbClr val="C00000"/>
                </a:solidFill>
              </a:rPr>
              <a:t>148 oz/4400 cc</a:t>
            </a:r>
            <a:endParaRPr lang="en-US" b="1" dirty="0">
              <a:solidFill>
                <a:srgbClr val="C00000"/>
              </a:solidFill>
            </a:endParaRPr>
          </a:p>
        </p:txBody>
      </p:sp>
      <p:sp>
        <p:nvSpPr>
          <p:cNvPr id="8" name="TextBox 7"/>
          <p:cNvSpPr txBox="1"/>
          <p:nvPr/>
        </p:nvSpPr>
        <p:spPr>
          <a:xfrm>
            <a:off x="304800" y="5410200"/>
            <a:ext cx="8839200" cy="707886"/>
          </a:xfrm>
          <a:prstGeom prst="rect">
            <a:avLst/>
          </a:prstGeom>
          <a:noFill/>
        </p:spPr>
        <p:txBody>
          <a:bodyPr wrap="square" rtlCol="0">
            <a:spAutoFit/>
          </a:bodyPr>
          <a:lstStyle/>
          <a:p>
            <a:r>
              <a:rPr lang="en-US" sz="2000" dirty="0" smtClean="0"/>
              <a:t>What intervention is most likely to improve this woman’s incontinence symptoms?</a:t>
            </a:r>
            <a:endParaRPr lang="en-US" sz="2000" dirty="0"/>
          </a:p>
        </p:txBody>
      </p:sp>
      <p:sp>
        <p:nvSpPr>
          <p:cNvPr id="9" name="TextBox 8"/>
          <p:cNvSpPr txBox="1"/>
          <p:nvPr/>
        </p:nvSpPr>
        <p:spPr>
          <a:xfrm>
            <a:off x="2057400" y="5943600"/>
            <a:ext cx="3219151" cy="400110"/>
          </a:xfrm>
          <a:prstGeom prst="rect">
            <a:avLst/>
          </a:prstGeom>
          <a:solidFill>
            <a:schemeClr val="bg1"/>
          </a:solidFill>
          <a:ln>
            <a:solidFill>
              <a:schemeClr val="tx1"/>
            </a:solidFill>
          </a:ln>
        </p:spPr>
        <p:txBody>
          <a:bodyPr wrap="none" rtlCol="0">
            <a:spAutoFit/>
          </a:bodyPr>
          <a:lstStyle/>
          <a:p>
            <a:r>
              <a:rPr lang="en-US" sz="2000" dirty="0" smtClean="0"/>
              <a:t>Normalize her fluid intake.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57200" y="228600"/>
          <a:ext cx="8001001" cy="4486656"/>
        </p:xfrm>
        <a:graphic>
          <a:graphicData uri="http://schemas.openxmlformats.org/drawingml/2006/table">
            <a:tbl>
              <a:tblPr/>
              <a:tblGrid>
                <a:gridCol w="1011413">
                  <a:extLst>
                    <a:ext uri="{9D8B030D-6E8A-4147-A177-3AD203B41FA5}">
                      <a16:colId xmlns:a16="http://schemas.microsoft.com/office/drawing/2014/main" val="20000"/>
                    </a:ext>
                  </a:extLst>
                </a:gridCol>
                <a:gridCol w="1011413">
                  <a:extLst>
                    <a:ext uri="{9D8B030D-6E8A-4147-A177-3AD203B41FA5}">
                      <a16:colId xmlns:a16="http://schemas.microsoft.com/office/drawing/2014/main" val="20001"/>
                    </a:ext>
                  </a:extLst>
                </a:gridCol>
                <a:gridCol w="1210084">
                  <a:extLst>
                    <a:ext uri="{9D8B030D-6E8A-4147-A177-3AD203B41FA5}">
                      <a16:colId xmlns:a16="http://schemas.microsoft.com/office/drawing/2014/main" val="20002"/>
                    </a:ext>
                  </a:extLst>
                </a:gridCol>
                <a:gridCol w="2257619">
                  <a:extLst>
                    <a:ext uri="{9D8B030D-6E8A-4147-A177-3AD203B41FA5}">
                      <a16:colId xmlns:a16="http://schemas.microsoft.com/office/drawing/2014/main" val="20003"/>
                    </a:ext>
                  </a:extLst>
                </a:gridCol>
                <a:gridCol w="1011413">
                  <a:extLst>
                    <a:ext uri="{9D8B030D-6E8A-4147-A177-3AD203B41FA5}">
                      <a16:colId xmlns:a16="http://schemas.microsoft.com/office/drawing/2014/main" val="20004"/>
                    </a:ext>
                  </a:extLst>
                </a:gridCol>
                <a:gridCol w="1499059">
                  <a:extLst>
                    <a:ext uri="{9D8B030D-6E8A-4147-A177-3AD203B41FA5}">
                      <a16:colId xmlns:a16="http://schemas.microsoft.com/office/drawing/2014/main" val="20005"/>
                    </a:ext>
                  </a:extLst>
                </a:gridCol>
              </a:tblGrid>
              <a:tr h="542925">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Time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Void</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dirty="0">
                          <a:solidFill>
                            <a:srgbClr val="000000"/>
                          </a:solidFill>
                          <a:latin typeface="Calibri"/>
                          <a:ea typeface="Times New Roman"/>
                          <a:cs typeface="Times New Roman"/>
                        </a:rPr>
                        <a:t>Leak?</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b="1">
                          <a:solidFill>
                            <a:srgbClr val="000000"/>
                          </a:solidFill>
                          <a:latin typeface="Calibri"/>
                          <a:ea typeface="Times New Roman"/>
                          <a:cs typeface="Times New Roman"/>
                        </a:rPr>
                        <a:t>Activity at time of leak</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solidFill>
                            <a:srgbClr val="000000"/>
                          </a:solidFill>
                          <a:latin typeface="Calibri"/>
                          <a:ea typeface="Times New Roman"/>
                          <a:cs typeface="Times New Roman"/>
                        </a:rPr>
                        <a:t>Urge present?</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b="1">
                          <a:solidFill>
                            <a:srgbClr val="000000"/>
                          </a:solidFill>
                          <a:latin typeface="Calibri"/>
                          <a:ea typeface="Times New Roman"/>
                          <a:cs typeface="Times New Roman"/>
                        </a:rPr>
                        <a:t>Fluid Intake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8 oz OJ</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1030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8 oz coffee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1300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6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6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1430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16 oz iced tea</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1700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1630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coming home from work</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20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8 oz wine</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2230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71463">
                <a:tc>
                  <a:txBody>
                    <a:bodyPr/>
                    <a:lstStyle/>
                    <a:p>
                      <a:pPr marL="0" marR="0" algn="ctr">
                        <a:lnSpc>
                          <a:spcPct val="115000"/>
                        </a:lnSpc>
                        <a:spcBef>
                          <a:spcPts val="0"/>
                        </a:spcBef>
                        <a:spcAft>
                          <a:spcPts val="0"/>
                        </a:spcAft>
                      </a:pPr>
                      <a:r>
                        <a:rPr lang="en-US" sz="1600" dirty="0" smtClean="0">
                          <a:solidFill>
                            <a:srgbClr val="000000"/>
                          </a:solidFill>
                          <a:latin typeface="Calibri"/>
                          <a:ea typeface="Times New Roman"/>
                          <a:cs typeface="Times New Roman"/>
                        </a:rPr>
                        <a:t>2300*bed</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250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 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walking to BR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8 oz water</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130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pPr>
                      <a:endParaRPr lang="en-US" sz="1600">
                        <a:latin typeface="Calibri"/>
                        <a:ea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430</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400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71463">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645</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350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r h="271463">
                <a:tc>
                  <a:txBody>
                    <a:bodyPr/>
                    <a:lstStyle/>
                    <a:p>
                      <a:pPr marL="0" marR="0" algn="ctr">
                        <a:lnSpc>
                          <a:spcPct val="115000"/>
                        </a:lnSpc>
                        <a:spcBef>
                          <a:spcPts val="0"/>
                        </a:spcBef>
                        <a:spcAft>
                          <a:spcPts val="0"/>
                        </a:spcAft>
                      </a:pPr>
                      <a:r>
                        <a:rPr lang="en-US" sz="1600" dirty="0">
                          <a:solidFill>
                            <a:srgbClr val="000000"/>
                          </a:solidFill>
                          <a:latin typeface="Calibri"/>
                          <a:ea typeface="Times New Roman"/>
                          <a:cs typeface="Times New Roman"/>
                        </a:rPr>
                        <a:t>800</a:t>
                      </a:r>
                      <a:r>
                        <a:rPr lang="en-US" sz="1600" dirty="0" smtClean="0">
                          <a:solidFill>
                            <a:srgbClr val="000000"/>
                          </a:solidFill>
                          <a:latin typeface="Calibri"/>
                          <a:ea typeface="Times New Roman"/>
                          <a:cs typeface="Times New Roman"/>
                        </a:rPr>
                        <a:t>**up</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300 cc</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yes-drops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en-US" sz="1600">
                          <a:solidFill>
                            <a:srgbClr val="000000"/>
                          </a:solidFill>
                          <a:latin typeface="Calibri"/>
                          <a:ea typeface="Times New Roman"/>
                          <a:cs typeface="Times New Roman"/>
                        </a:rPr>
                        <a:t> </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a:solidFill>
                            <a:srgbClr val="000000"/>
                          </a:solidFill>
                          <a:latin typeface="Calibri"/>
                          <a:ea typeface="Times New Roman"/>
                          <a:cs typeface="Times New Roman"/>
                        </a:rPr>
                        <a:t>yes</a:t>
                      </a:r>
                      <a:endParaRPr lang="en-US" sz="160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600" dirty="0">
                          <a:solidFill>
                            <a:srgbClr val="000000"/>
                          </a:solidFill>
                          <a:latin typeface="Calibri"/>
                          <a:ea typeface="Times New Roman"/>
                          <a:cs typeface="Times New Roman"/>
                        </a:rPr>
                        <a:t>20 oz coffee</a:t>
                      </a:r>
                      <a:endParaRPr lang="en-US" sz="1600" dirty="0">
                        <a:latin typeface="Calibri"/>
                        <a:ea typeface="Calibri"/>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bl>
          </a:graphicData>
        </a:graphic>
      </p:graphicFrame>
      <p:sp>
        <p:nvSpPr>
          <p:cNvPr id="4" name="TextBox 3"/>
          <p:cNvSpPr txBox="1"/>
          <p:nvPr/>
        </p:nvSpPr>
        <p:spPr>
          <a:xfrm>
            <a:off x="1524000" y="4724400"/>
            <a:ext cx="901209" cy="369332"/>
          </a:xfrm>
          <a:prstGeom prst="rect">
            <a:avLst/>
          </a:prstGeom>
          <a:noFill/>
        </p:spPr>
        <p:txBody>
          <a:bodyPr wrap="none" rtlCol="0">
            <a:spAutoFit/>
          </a:bodyPr>
          <a:lstStyle/>
          <a:p>
            <a:r>
              <a:rPr lang="en-US" b="1" dirty="0" smtClean="0">
                <a:solidFill>
                  <a:srgbClr val="C00000"/>
                </a:solidFill>
              </a:rPr>
              <a:t>2500 cc</a:t>
            </a:r>
            <a:endParaRPr lang="en-US" b="1" dirty="0">
              <a:solidFill>
                <a:srgbClr val="C00000"/>
              </a:solidFill>
            </a:endParaRPr>
          </a:p>
        </p:txBody>
      </p:sp>
      <p:sp>
        <p:nvSpPr>
          <p:cNvPr id="5" name="TextBox 4"/>
          <p:cNvSpPr txBox="1"/>
          <p:nvPr/>
        </p:nvSpPr>
        <p:spPr>
          <a:xfrm>
            <a:off x="7086600" y="4724400"/>
            <a:ext cx="901209" cy="369332"/>
          </a:xfrm>
          <a:prstGeom prst="rect">
            <a:avLst/>
          </a:prstGeom>
          <a:noFill/>
        </p:spPr>
        <p:txBody>
          <a:bodyPr wrap="none" rtlCol="0">
            <a:spAutoFit/>
          </a:bodyPr>
          <a:lstStyle/>
          <a:p>
            <a:r>
              <a:rPr lang="en-US" b="1" dirty="0" smtClean="0">
                <a:solidFill>
                  <a:srgbClr val="C00000"/>
                </a:solidFill>
              </a:rPr>
              <a:t>2000 cc</a:t>
            </a:r>
            <a:endParaRPr lang="en-US" b="1" dirty="0">
              <a:solidFill>
                <a:srgbClr val="C00000"/>
              </a:solidFill>
            </a:endParaRPr>
          </a:p>
        </p:txBody>
      </p:sp>
      <p:sp>
        <p:nvSpPr>
          <p:cNvPr id="8" name="TextBox 7"/>
          <p:cNvSpPr txBox="1"/>
          <p:nvPr/>
        </p:nvSpPr>
        <p:spPr>
          <a:xfrm>
            <a:off x="228600" y="5257800"/>
            <a:ext cx="1737976" cy="400110"/>
          </a:xfrm>
          <a:prstGeom prst="rect">
            <a:avLst/>
          </a:prstGeom>
          <a:noFill/>
        </p:spPr>
        <p:txBody>
          <a:bodyPr wrap="none" rtlCol="0">
            <a:spAutoFit/>
          </a:bodyPr>
          <a:lstStyle/>
          <a:p>
            <a:r>
              <a:rPr lang="en-US" sz="2000" dirty="0" smtClean="0"/>
              <a:t>1. Diagnosis. </a:t>
            </a:r>
            <a:endParaRPr lang="en-US" sz="2000" dirty="0"/>
          </a:p>
        </p:txBody>
      </p:sp>
      <p:sp>
        <p:nvSpPr>
          <p:cNvPr id="9" name="TextBox 8"/>
          <p:cNvSpPr txBox="1"/>
          <p:nvPr/>
        </p:nvSpPr>
        <p:spPr>
          <a:xfrm>
            <a:off x="1981200" y="5257800"/>
            <a:ext cx="5399235" cy="400110"/>
          </a:xfrm>
          <a:prstGeom prst="rect">
            <a:avLst/>
          </a:prstGeom>
          <a:solidFill>
            <a:schemeClr val="bg1"/>
          </a:solidFill>
          <a:ln>
            <a:solidFill>
              <a:schemeClr val="tx1"/>
            </a:solidFill>
          </a:ln>
        </p:spPr>
        <p:txBody>
          <a:bodyPr wrap="none" rtlCol="0">
            <a:spAutoFit/>
          </a:bodyPr>
          <a:lstStyle/>
          <a:p>
            <a:r>
              <a:rPr lang="en-US" sz="2000" dirty="0" smtClean="0"/>
              <a:t>OAB/Urge Incontinence &amp; Nocturnal </a:t>
            </a:r>
            <a:r>
              <a:rPr lang="en-US" sz="2000" dirty="0" err="1" smtClean="0"/>
              <a:t>polyuria</a:t>
            </a:r>
            <a:r>
              <a:rPr lang="en-US" sz="2000" dirty="0" smtClean="0"/>
              <a:t>. </a:t>
            </a:r>
            <a:endParaRPr lang="en-US" sz="2000" dirty="0"/>
          </a:p>
        </p:txBody>
      </p:sp>
      <p:sp>
        <p:nvSpPr>
          <p:cNvPr id="10" name="TextBox 9"/>
          <p:cNvSpPr txBox="1"/>
          <p:nvPr/>
        </p:nvSpPr>
        <p:spPr>
          <a:xfrm>
            <a:off x="228600" y="5791200"/>
            <a:ext cx="5173211" cy="400110"/>
          </a:xfrm>
          <a:prstGeom prst="rect">
            <a:avLst/>
          </a:prstGeom>
          <a:noFill/>
        </p:spPr>
        <p:txBody>
          <a:bodyPr wrap="none" rtlCol="0">
            <a:spAutoFit/>
          </a:bodyPr>
          <a:lstStyle/>
          <a:p>
            <a:r>
              <a:rPr lang="en-US" sz="2000" dirty="0" smtClean="0"/>
              <a:t>2. How do you diagnose nocturnal </a:t>
            </a:r>
            <a:r>
              <a:rPr lang="en-US" sz="2000" dirty="0" err="1" smtClean="0"/>
              <a:t>polyuria</a:t>
            </a:r>
            <a:r>
              <a:rPr lang="en-US" sz="2000" dirty="0" smtClean="0"/>
              <a:t>?</a:t>
            </a:r>
            <a:endParaRPr lang="en-US" sz="2000" dirty="0"/>
          </a:p>
        </p:txBody>
      </p:sp>
      <p:sp>
        <p:nvSpPr>
          <p:cNvPr id="11" name="TextBox 10"/>
          <p:cNvSpPr txBox="1"/>
          <p:nvPr/>
        </p:nvSpPr>
        <p:spPr>
          <a:xfrm>
            <a:off x="762000" y="6248400"/>
            <a:ext cx="7052315" cy="400110"/>
          </a:xfrm>
          <a:prstGeom prst="rect">
            <a:avLst/>
          </a:prstGeom>
          <a:solidFill>
            <a:schemeClr val="bg1"/>
          </a:solidFill>
          <a:ln>
            <a:solidFill>
              <a:schemeClr val="tx1"/>
            </a:solidFill>
          </a:ln>
        </p:spPr>
        <p:txBody>
          <a:bodyPr wrap="none" rtlCol="0">
            <a:spAutoFit/>
          </a:bodyPr>
          <a:lstStyle/>
          <a:p>
            <a:r>
              <a:rPr lang="en-US" sz="2000" dirty="0" smtClean="0"/>
              <a:t>Calculate % of UOP occurring at night- this patient’s is 64%.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5"/>
          <p:cNvSpPr>
            <a:spLocks noChangeArrowheads="1"/>
          </p:cNvSpPr>
          <p:nvPr/>
        </p:nvSpPr>
        <p:spPr bwMode="auto">
          <a:xfrm>
            <a:off x="228600" y="228600"/>
            <a:ext cx="8305800" cy="2308324"/>
          </a:xfrm>
          <a:prstGeom prst="rect">
            <a:avLst/>
          </a:prstGeom>
          <a:noFill/>
          <a:ln w="9525">
            <a:noFill/>
            <a:miter lim="800000"/>
            <a:headEnd/>
            <a:tailEnd/>
          </a:ln>
          <a:effectLst/>
        </p:spPr>
        <p:txBody>
          <a:bodyPr>
            <a:spAutoFit/>
          </a:bodyPr>
          <a:lstStyle/>
          <a:p>
            <a:r>
              <a:rPr lang="en-US" sz="2400" u="sng" dirty="0"/>
              <a:t>Nocturnal </a:t>
            </a:r>
            <a:r>
              <a:rPr lang="en-US" sz="2400" u="sng" dirty="0" err="1"/>
              <a:t>Polyuria</a:t>
            </a:r>
            <a:endParaRPr lang="en-US" sz="2400" u="sng" dirty="0"/>
          </a:p>
          <a:p>
            <a:endParaRPr lang="en-US" sz="2400" dirty="0"/>
          </a:p>
          <a:p>
            <a:pPr>
              <a:buFontTx/>
              <a:buChar char="•"/>
            </a:pPr>
            <a:r>
              <a:rPr lang="en-US" sz="2400" dirty="0"/>
              <a:t> increased proportion of the 24-hr urine output </a:t>
            </a:r>
          </a:p>
          <a:p>
            <a:r>
              <a:rPr lang="en-US" sz="2400" dirty="0"/>
              <a:t>  occurs at night (excludes the last void before  </a:t>
            </a:r>
          </a:p>
          <a:p>
            <a:r>
              <a:rPr lang="en-US" sz="2400" dirty="0"/>
              <a:t>  sleep but includes the first void of the morning)  </a:t>
            </a:r>
          </a:p>
          <a:p>
            <a:r>
              <a:rPr lang="en-US" sz="2400" dirty="0"/>
              <a:t>  [ICS 2003]</a:t>
            </a:r>
          </a:p>
        </p:txBody>
      </p:sp>
      <p:sp>
        <p:nvSpPr>
          <p:cNvPr id="22534" name="Text Box 6"/>
          <p:cNvSpPr txBox="1">
            <a:spLocks noChangeArrowheads="1"/>
          </p:cNvSpPr>
          <p:nvPr/>
        </p:nvSpPr>
        <p:spPr bwMode="auto">
          <a:xfrm>
            <a:off x="457200" y="2590800"/>
            <a:ext cx="5029200" cy="830997"/>
          </a:xfrm>
          <a:prstGeom prst="rect">
            <a:avLst/>
          </a:prstGeom>
          <a:solidFill>
            <a:schemeClr val="accent1"/>
          </a:solidFill>
          <a:ln w="9525">
            <a:solidFill>
              <a:schemeClr val="tx1"/>
            </a:solidFill>
            <a:miter lim="800000"/>
            <a:headEnd/>
            <a:tailEnd/>
          </a:ln>
          <a:effectLst/>
        </p:spPr>
        <p:txBody>
          <a:bodyPr wrap="square">
            <a:spAutoFit/>
          </a:bodyPr>
          <a:lstStyle/>
          <a:p>
            <a:pPr>
              <a:buFontTx/>
              <a:buChar char="•"/>
            </a:pPr>
            <a:r>
              <a:rPr lang="en-US" sz="2400" dirty="0"/>
              <a:t> &gt; 20% on young adults</a:t>
            </a:r>
          </a:p>
          <a:p>
            <a:pPr>
              <a:buFontTx/>
              <a:buChar char="•"/>
            </a:pPr>
            <a:r>
              <a:rPr lang="en-US" sz="2400" dirty="0"/>
              <a:t> &gt;33% in adults over 65 </a:t>
            </a:r>
            <a:r>
              <a:rPr lang="en-US" sz="2400" dirty="0" smtClean="0"/>
              <a:t>years</a:t>
            </a:r>
            <a:endParaRPr lang="en-US" sz="2400" dirty="0"/>
          </a:p>
        </p:txBody>
      </p:sp>
      <p:sp>
        <p:nvSpPr>
          <p:cNvPr id="5" name="Rectangle 3"/>
          <p:cNvSpPr txBox="1">
            <a:spLocks noChangeArrowheads="1"/>
          </p:cNvSpPr>
          <p:nvPr/>
        </p:nvSpPr>
        <p:spPr bwMode="auto">
          <a:xfrm>
            <a:off x="304800" y="4191000"/>
            <a:ext cx="8458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Medical Conditions: </a:t>
            </a:r>
            <a:r>
              <a:rPr kumimoji="0" lang="en-US" sz="2000" b="0" i="0" u="none" strike="noStrike" kern="0" cap="none" spc="0" normalizeH="0" baseline="0" noProof="0" dirty="0" smtClean="0">
                <a:ln>
                  <a:noFill/>
                </a:ln>
                <a:solidFill>
                  <a:schemeClr val="tx1"/>
                </a:solidFill>
                <a:effectLst/>
                <a:uLnTx/>
                <a:uFillTx/>
                <a:latin typeface="+mn-lt"/>
                <a:ea typeface="+mn-ea"/>
                <a:cs typeface="+mn-cs"/>
              </a:rPr>
              <a:t>CHF, DM, peripheral edema,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nephrotic</a:t>
            </a:r>
            <a:r>
              <a:rPr kumimoji="0" lang="en-US" sz="2000" b="0" i="0" u="none" strike="noStrike" kern="0" cap="none" spc="0" normalizeH="0" baseline="0" noProof="0" dirty="0" smtClean="0">
                <a:ln>
                  <a:noFill/>
                </a:ln>
                <a:solidFill>
                  <a:schemeClr val="tx1"/>
                </a:solidFill>
                <a:effectLst/>
                <a:uLnTx/>
                <a:uFillTx/>
                <a:latin typeface="+mn-lt"/>
                <a:ea typeface="+mn-ea"/>
                <a:cs typeface="+mn-cs"/>
              </a:rPr>
              <a:t> syndrome, </a:t>
            </a:r>
            <a:r>
              <a:rPr kumimoji="0" lang="en-US" sz="2000" b="0" i="0" u="none" strike="noStrike" kern="0" cap="none" spc="0" normalizeH="0" baseline="0" noProof="0" dirty="0" err="1" smtClean="0">
                <a:ln>
                  <a:noFill/>
                </a:ln>
                <a:solidFill>
                  <a:schemeClr val="tx1"/>
                </a:solidFill>
                <a:effectLst/>
                <a:uLnTx/>
                <a:uFillTx/>
                <a:latin typeface="+mn-lt"/>
                <a:ea typeface="+mn-ea"/>
                <a:cs typeface="+mn-cs"/>
              </a:rPr>
              <a:t>hypoalbuminemia</a:t>
            </a:r>
            <a:r>
              <a:rPr kumimoji="0" lang="en-US" sz="2000" b="0" i="0" u="none" strike="noStrike" kern="0" cap="none" spc="0" normalizeH="0" baseline="0" noProof="0" dirty="0" smtClean="0">
                <a:ln>
                  <a:noFill/>
                </a:ln>
                <a:solidFill>
                  <a:schemeClr val="tx1"/>
                </a:solidFill>
                <a:effectLst/>
                <a:uLnTx/>
                <a:uFillTx/>
                <a:latin typeface="+mn-lt"/>
                <a:ea typeface="+mn-ea"/>
                <a:cs typeface="+mn-cs"/>
              </a:rPr>
              <a:t>/liver failure</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Life-style: </a:t>
            </a:r>
            <a:r>
              <a:rPr kumimoji="0" lang="en-US" sz="2000" b="0" i="0" u="none" strike="noStrike" kern="0" cap="none" spc="0" normalizeH="0" baseline="0" noProof="0" dirty="0" smtClean="0">
                <a:ln>
                  <a:noFill/>
                </a:ln>
                <a:solidFill>
                  <a:schemeClr val="tx1"/>
                </a:solidFill>
                <a:effectLst/>
                <a:uLnTx/>
                <a:uFillTx/>
                <a:latin typeface="+mn-lt"/>
                <a:ea typeface="+mn-ea"/>
                <a:cs typeface="+mn-cs"/>
              </a:rPr>
              <a:t>excessive fluid intake, nighttime diuretics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0" u="sng" strike="noStrike" kern="0" cap="none" spc="0" normalizeH="0" baseline="0" noProof="0" dirty="0" smtClean="0">
                <a:ln>
                  <a:noFill/>
                </a:ln>
                <a:solidFill>
                  <a:schemeClr val="tx1"/>
                </a:solidFill>
                <a:effectLst/>
                <a:uLnTx/>
                <a:uFillTx/>
                <a:latin typeface="+mn-lt"/>
                <a:ea typeface="+mn-ea"/>
                <a:cs typeface="+mn-cs"/>
              </a:rPr>
              <a:t>Physiologic Changes</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 </a:t>
            </a:r>
            <a:r>
              <a:rPr kumimoji="0" lang="en-US" sz="2000" b="0" i="1" u="none" strike="noStrike" kern="0" cap="none" spc="0" normalizeH="0" baseline="0" noProof="0" dirty="0" smtClean="0">
                <a:ln>
                  <a:noFill/>
                </a:ln>
                <a:solidFill>
                  <a:srgbClr val="0066FF"/>
                </a:solidFill>
                <a:effectLst/>
                <a:uLnTx/>
                <a:uFillTx/>
                <a:latin typeface="+mn-lt"/>
                <a:ea typeface="+mn-ea"/>
                <a:cs typeface="+mn-cs"/>
              </a:rPr>
              <a:t>Altered renal function &amp; age-related patterns of urine production</a:t>
            </a:r>
          </a:p>
          <a:p>
            <a:pPr marL="342900" marR="0" lvl="0" indent="-342900" algn="l"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mn-ea"/>
                <a:cs typeface="+mn-cs"/>
              </a:rPr>
              <a:t>  - </a:t>
            </a:r>
            <a:r>
              <a:rPr kumimoji="0" lang="en-US" sz="2000" b="0" i="1" u="none" strike="noStrike" kern="0" cap="none" spc="0" normalizeH="0" baseline="0" noProof="0" dirty="0" smtClean="0">
                <a:ln>
                  <a:noFill/>
                </a:ln>
                <a:solidFill>
                  <a:srgbClr val="0066FF"/>
                </a:solidFill>
                <a:effectLst/>
                <a:uLnTx/>
                <a:uFillTx/>
                <a:latin typeface="+mn-lt"/>
                <a:ea typeface="+mn-ea"/>
                <a:cs typeface="+mn-cs"/>
              </a:rPr>
              <a:t>Obstructive Sleep Apnea</a:t>
            </a:r>
            <a:endParaRPr kumimoji="0" lang="en-US" sz="2000" b="0" i="1" u="none" strike="noStrike" kern="0" cap="none" spc="0" normalizeH="0" baseline="0" noProof="0" dirty="0">
              <a:ln>
                <a:noFill/>
              </a:ln>
              <a:solidFill>
                <a:srgbClr val="0066FF"/>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5297" name="Picture 2" descr="creog-39a"/>
          <p:cNvPicPr>
            <a:picLocks noChangeAspect="1" noChangeArrowheads="1"/>
          </p:cNvPicPr>
          <p:nvPr/>
        </p:nvPicPr>
        <p:blipFill>
          <a:blip r:embed="rId3"/>
          <a:srcRect/>
          <a:stretch>
            <a:fillRect/>
          </a:stretch>
        </p:blipFill>
        <p:spPr bwMode="auto">
          <a:xfrm>
            <a:off x="381000" y="1066800"/>
            <a:ext cx="3733800" cy="5419667"/>
          </a:xfrm>
          <a:prstGeom prst="rect">
            <a:avLst/>
          </a:prstGeom>
          <a:noFill/>
          <a:ln w="9525">
            <a:noFill/>
            <a:miter lim="800000"/>
            <a:headEnd/>
            <a:tailEnd/>
          </a:ln>
        </p:spPr>
      </p:pic>
      <p:sp>
        <p:nvSpPr>
          <p:cNvPr id="55298" name="Text Box 3"/>
          <p:cNvSpPr txBox="1">
            <a:spLocks noChangeArrowheads="1"/>
          </p:cNvSpPr>
          <p:nvPr/>
        </p:nvSpPr>
        <p:spPr bwMode="auto">
          <a:xfrm>
            <a:off x="152400" y="228600"/>
            <a:ext cx="8245475" cy="707886"/>
          </a:xfrm>
          <a:prstGeom prst="rect">
            <a:avLst/>
          </a:prstGeom>
          <a:noFill/>
          <a:ln w="9525">
            <a:noFill/>
            <a:miter lim="800000"/>
            <a:headEnd/>
            <a:tailEnd/>
          </a:ln>
        </p:spPr>
        <p:txBody>
          <a:bodyPr>
            <a:spAutoFit/>
          </a:bodyPr>
          <a:lstStyle/>
          <a:p>
            <a:r>
              <a:rPr lang="en-US" sz="2000" dirty="0"/>
              <a:t>39 year old woman, POD # 7 s/p TAH/BSO for fibroids.</a:t>
            </a:r>
          </a:p>
          <a:p>
            <a:r>
              <a:rPr lang="en-US" sz="2000" dirty="0"/>
              <a:t>T: 38.6°C. </a:t>
            </a:r>
            <a:r>
              <a:rPr lang="en-US" sz="2000" dirty="0" smtClean="0"/>
              <a:t>P 100. RR 20. BP 130/80. Right </a:t>
            </a:r>
            <a:r>
              <a:rPr lang="en-US" sz="2000" dirty="0"/>
              <a:t>Flank Pain. </a:t>
            </a:r>
          </a:p>
        </p:txBody>
      </p:sp>
      <p:sp>
        <p:nvSpPr>
          <p:cNvPr id="14340" name="Text Box 4"/>
          <p:cNvSpPr txBox="1">
            <a:spLocks noChangeArrowheads="1"/>
          </p:cNvSpPr>
          <p:nvPr/>
        </p:nvSpPr>
        <p:spPr bwMode="auto">
          <a:xfrm>
            <a:off x="4800600" y="1066800"/>
            <a:ext cx="1667444" cy="400110"/>
          </a:xfrm>
          <a:prstGeom prst="rect">
            <a:avLst/>
          </a:prstGeom>
          <a:noFill/>
          <a:ln w="9525">
            <a:noFill/>
            <a:miter lim="800000"/>
            <a:headEnd/>
            <a:tailEnd/>
          </a:ln>
        </p:spPr>
        <p:txBody>
          <a:bodyPr wrap="none">
            <a:spAutoFit/>
          </a:bodyPr>
          <a:lstStyle/>
          <a:p>
            <a:r>
              <a:rPr lang="en-US" sz="2000" dirty="0"/>
              <a:t>1. Diagnosis.</a:t>
            </a:r>
          </a:p>
        </p:txBody>
      </p:sp>
      <p:sp>
        <p:nvSpPr>
          <p:cNvPr id="14341" name="Text Box 5"/>
          <p:cNvSpPr txBox="1">
            <a:spLocks noChangeArrowheads="1"/>
          </p:cNvSpPr>
          <p:nvPr/>
        </p:nvSpPr>
        <p:spPr bwMode="auto">
          <a:xfrm>
            <a:off x="4876800" y="2514600"/>
            <a:ext cx="3216275" cy="707886"/>
          </a:xfrm>
          <a:prstGeom prst="rect">
            <a:avLst/>
          </a:prstGeom>
          <a:noFill/>
          <a:ln w="9525">
            <a:noFill/>
            <a:miter lim="800000"/>
            <a:headEnd/>
            <a:tailEnd/>
          </a:ln>
        </p:spPr>
        <p:txBody>
          <a:bodyPr wrap="square">
            <a:spAutoFit/>
          </a:bodyPr>
          <a:lstStyle/>
          <a:p>
            <a:r>
              <a:rPr lang="en-US" sz="2000" dirty="0"/>
              <a:t>2. Most appropriate immediate treatment.  </a:t>
            </a:r>
          </a:p>
        </p:txBody>
      </p:sp>
      <p:sp>
        <p:nvSpPr>
          <p:cNvPr id="6" name="TextBox 5"/>
          <p:cNvSpPr txBox="1"/>
          <p:nvPr/>
        </p:nvSpPr>
        <p:spPr>
          <a:xfrm>
            <a:off x="5410200" y="1600200"/>
            <a:ext cx="1832746" cy="400110"/>
          </a:xfrm>
          <a:prstGeom prst="rect">
            <a:avLst/>
          </a:prstGeom>
          <a:solidFill>
            <a:schemeClr val="bg1"/>
          </a:solidFill>
          <a:ln>
            <a:solidFill>
              <a:schemeClr val="tx1"/>
            </a:solidFill>
          </a:ln>
        </p:spPr>
        <p:txBody>
          <a:bodyPr wrap="none" rtlCol="0">
            <a:spAutoFit/>
          </a:bodyPr>
          <a:lstStyle/>
          <a:p>
            <a:r>
              <a:rPr lang="en-US" sz="2000" dirty="0" err="1" smtClean="0"/>
              <a:t>Ureteral</a:t>
            </a:r>
            <a:r>
              <a:rPr lang="en-US" sz="2000" dirty="0" smtClean="0"/>
              <a:t> injury.</a:t>
            </a:r>
            <a:endParaRPr lang="en-US" sz="2000" dirty="0"/>
          </a:p>
        </p:txBody>
      </p:sp>
      <p:sp>
        <p:nvSpPr>
          <p:cNvPr id="7" name="TextBox 6"/>
          <p:cNvSpPr txBox="1"/>
          <p:nvPr/>
        </p:nvSpPr>
        <p:spPr>
          <a:xfrm>
            <a:off x="5334000" y="3429000"/>
            <a:ext cx="2419252" cy="400110"/>
          </a:xfrm>
          <a:prstGeom prst="rect">
            <a:avLst/>
          </a:prstGeom>
          <a:solidFill>
            <a:schemeClr val="bg1"/>
          </a:solidFill>
          <a:ln>
            <a:solidFill>
              <a:schemeClr val="tx1"/>
            </a:solidFill>
          </a:ln>
        </p:spPr>
        <p:txBody>
          <a:bodyPr wrap="none" rtlCol="0">
            <a:spAutoFit/>
          </a:bodyPr>
          <a:lstStyle/>
          <a:p>
            <a:r>
              <a:rPr lang="en-US" sz="2000" dirty="0" err="1" smtClean="0"/>
              <a:t>Nephrostomy</a:t>
            </a:r>
            <a:r>
              <a:rPr lang="en-US" sz="2000" dirty="0" smtClean="0"/>
              <a:t> tube. </a:t>
            </a:r>
            <a:endParaRPr lang="en-US" sz="2000" dirty="0"/>
          </a:p>
        </p:txBody>
      </p:sp>
      <p:sp>
        <p:nvSpPr>
          <p:cNvPr id="8" name="TextBox 7"/>
          <p:cNvSpPr txBox="1"/>
          <p:nvPr/>
        </p:nvSpPr>
        <p:spPr>
          <a:xfrm>
            <a:off x="4876800" y="4191000"/>
            <a:ext cx="3276600" cy="707886"/>
          </a:xfrm>
          <a:prstGeom prst="rect">
            <a:avLst/>
          </a:prstGeom>
          <a:noFill/>
        </p:spPr>
        <p:txBody>
          <a:bodyPr wrap="square" rtlCol="0">
            <a:spAutoFit/>
          </a:bodyPr>
          <a:lstStyle/>
          <a:p>
            <a:r>
              <a:rPr lang="en-US" sz="2000" dirty="0" smtClean="0"/>
              <a:t>3. </a:t>
            </a:r>
            <a:r>
              <a:rPr lang="en-US" sz="2000" dirty="0" err="1" smtClean="0"/>
              <a:t>Sy</a:t>
            </a:r>
            <a:r>
              <a:rPr lang="en-US" sz="2000" dirty="0" smtClean="0"/>
              <a:t>/</a:t>
            </a:r>
            <a:r>
              <a:rPr lang="en-US" sz="2000" dirty="0" err="1" smtClean="0"/>
              <a:t>Sx</a:t>
            </a:r>
            <a:r>
              <a:rPr lang="en-US" sz="2000" dirty="0" smtClean="0"/>
              <a:t> of </a:t>
            </a:r>
            <a:r>
              <a:rPr lang="en-US" sz="2000" dirty="0" err="1" smtClean="0"/>
              <a:t>ureteral</a:t>
            </a:r>
            <a:r>
              <a:rPr lang="en-US" sz="2000" dirty="0" smtClean="0"/>
              <a:t> injury in </a:t>
            </a:r>
            <a:r>
              <a:rPr lang="en-US" sz="2000" dirty="0" err="1" smtClean="0"/>
              <a:t>postop</a:t>
            </a:r>
            <a:r>
              <a:rPr lang="en-US" sz="2000" dirty="0" smtClean="0"/>
              <a:t> period.</a:t>
            </a:r>
            <a:endParaRPr lang="en-US" sz="2000" dirty="0"/>
          </a:p>
        </p:txBody>
      </p:sp>
      <p:sp>
        <p:nvSpPr>
          <p:cNvPr id="9" name="TextBox 8"/>
          <p:cNvSpPr txBox="1"/>
          <p:nvPr/>
        </p:nvSpPr>
        <p:spPr>
          <a:xfrm>
            <a:off x="4495800" y="5029200"/>
            <a:ext cx="4343400" cy="1015663"/>
          </a:xfrm>
          <a:prstGeom prst="rect">
            <a:avLst/>
          </a:prstGeom>
          <a:solidFill>
            <a:schemeClr val="bg1"/>
          </a:solidFill>
          <a:ln>
            <a:solidFill>
              <a:schemeClr val="tx1"/>
            </a:solidFill>
          </a:ln>
        </p:spPr>
        <p:txBody>
          <a:bodyPr wrap="square" rtlCol="0">
            <a:spAutoFit/>
          </a:bodyPr>
          <a:lstStyle/>
          <a:p>
            <a:r>
              <a:rPr lang="en-US" sz="2000" dirty="0" err="1" smtClean="0"/>
              <a:t>Anuria</a:t>
            </a:r>
            <a:r>
              <a:rPr lang="en-US" sz="2000" dirty="0" smtClean="0"/>
              <a:t> (bilateral), flank pain, fever, elevated Cr, prolonged </a:t>
            </a:r>
            <a:r>
              <a:rPr lang="en-US" sz="2000" dirty="0" err="1" smtClean="0"/>
              <a:t>ileus</a:t>
            </a:r>
            <a:r>
              <a:rPr lang="en-US" sz="2000" dirty="0" smtClean="0"/>
              <a:t>, tachycardia.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6" grpId="0" animBg="1"/>
      <p:bldP spid="7" grpId="0" animBg="1"/>
      <p:bldP spid="8" grpId="0"/>
      <p:bldP spid="9"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descr="http://openi.nlm.nih.gov/imgs/rescaled512/2830948_1757-7241-18-6-1.png"/>
          <p:cNvPicPr>
            <a:picLocks noChangeAspect="1" noChangeArrowheads="1"/>
          </p:cNvPicPr>
          <p:nvPr/>
        </p:nvPicPr>
        <p:blipFill>
          <a:blip r:embed="rId2"/>
          <a:srcRect/>
          <a:stretch>
            <a:fillRect/>
          </a:stretch>
        </p:blipFill>
        <p:spPr bwMode="auto">
          <a:xfrm>
            <a:off x="457200" y="990600"/>
            <a:ext cx="3962400" cy="5377545"/>
          </a:xfrm>
          <a:prstGeom prst="rect">
            <a:avLst/>
          </a:prstGeom>
          <a:noFill/>
          <a:ln>
            <a:solidFill>
              <a:schemeClr val="tx1"/>
            </a:solidFill>
          </a:ln>
        </p:spPr>
      </p:pic>
      <p:sp>
        <p:nvSpPr>
          <p:cNvPr id="3" name="TextBox 2"/>
          <p:cNvSpPr txBox="1"/>
          <p:nvPr/>
        </p:nvSpPr>
        <p:spPr>
          <a:xfrm>
            <a:off x="457200" y="304800"/>
            <a:ext cx="4549643" cy="461665"/>
          </a:xfrm>
          <a:prstGeom prst="rect">
            <a:avLst/>
          </a:prstGeom>
          <a:noFill/>
          <a:ln>
            <a:solidFill>
              <a:schemeClr val="tx1"/>
            </a:solidFill>
          </a:ln>
        </p:spPr>
        <p:txBody>
          <a:bodyPr wrap="none" rtlCol="0">
            <a:spAutoFit/>
          </a:bodyPr>
          <a:lstStyle/>
          <a:p>
            <a:r>
              <a:rPr lang="en-US" sz="2400" dirty="0" err="1" smtClean="0"/>
              <a:t>Ureteral</a:t>
            </a:r>
            <a:r>
              <a:rPr lang="en-US" sz="2400" dirty="0" smtClean="0"/>
              <a:t> Injury: Surgical Options</a:t>
            </a:r>
            <a:endParaRPr lang="en-US" sz="2400" dirty="0"/>
          </a:p>
        </p:txBody>
      </p:sp>
      <p:sp>
        <p:nvSpPr>
          <p:cNvPr id="4" name="TextBox 3"/>
          <p:cNvSpPr txBox="1"/>
          <p:nvPr/>
        </p:nvSpPr>
        <p:spPr>
          <a:xfrm>
            <a:off x="4495800" y="2819400"/>
            <a:ext cx="2489784" cy="400110"/>
          </a:xfrm>
          <a:prstGeom prst="rect">
            <a:avLst/>
          </a:prstGeom>
          <a:noFill/>
        </p:spPr>
        <p:txBody>
          <a:bodyPr wrap="none" rtlCol="0">
            <a:spAutoFit/>
          </a:bodyPr>
          <a:lstStyle/>
          <a:p>
            <a:r>
              <a:rPr lang="en-US" sz="2000" dirty="0" err="1" smtClean="0"/>
              <a:t>ureteroureterostomy</a:t>
            </a:r>
            <a:endParaRPr lang="en-US" sz="2000" dirty="0"/>
          </a:p>
        </p:txBody>
      </p:sp>
      <p:sp>
        <p:nvSpPr>
          <p:cNvPr id="5" name="TextBox 4"/>
          <p:cNvSpPr txBox="1"/>
          <p:nvPr/>
        </p:nvSpPr>
        <p:spPr>
          <a:xfrm>
            <a:off x="4495800" y="3200400"/>
            <a:ext cx="3058851" cy="400110"/>
          </a:xfrm>
          <a:prstGeom prst="rect">
            <a:avLst/>
          </a:prstGeom>
          <a:noFill/>
        </p:spPr>
        <p:txBody>
          <a:bodyPr wrap="none" rtlCol="0">
            <a:spAutoFit/>
          </a:bodyPr>
          <a:lstStyle/>
          <a:p>
            <a:r>
              <a:rPr lang="en-US" sz="2000" dirty="0" err="1" smtClean="0"/>
              <a:t>transureteroureterostomy</a:t>
            </a:r>
            <a:endParaRPr lang="en-US" sz="2000" dirty="0"/>
          </a:p>
        </p:txBody>
      </p:sp>
      <p:sp>
        <p:nvSpPr>
          <p:cNvPr id="7" name="TextBox 6"/>
          <p:cNvSpPr txBox="1"/>
          <p:nvPr/>
        </p:nvSpPr>
        <p:spPr>
          <a:xfrm>
            <a:off x="4419600" y="4038600"/>
            <a:ext cx="2489784" cy="400110"/>
          </a:xfrm>
          <a:prstGeom prst="rect">
            <a:avLst/>
          </a:prstGeom>
          <a:noFill/>
        </p:spPr>
        <p:txBody>
          <a:bodyPr wrap="none" rtlCol="0">
            <a:spAutoFit/>
          </a:bodyPr>
          <a:lstStyle/>
          <a:p>
            <a:r>
              <a:rPr lang="en-US" sz="2000" dirty="0" err="1" smtClean="0"/>
              <a:t>ureteroureterostomy</a:t>
            </a:r>
            <a:endParaRPr lang="en-US" sz="2000" dirty="0"/>
          </a:p>
        </p:txBody>
      </p:sp>
      <p:sp>
        <p:nvSpPr>
          <p:cNvPr id="8" name="TextBox 7"/>
          <p:cNvSpPr txBox="1"/>
          <p:nvPr/>
        </p:nvSpPr>
        <p:spPr>
          <a:xfrm>
            <a:off x="4419600" y="4419600"/>
            <a:ext cx="3058851" cy="400110"/>
          </a:xfrm>
          <a:prstGeom prst="rect">
            <a:avLst/>
          </a:prstGeom>
          <a:noFill/>
        </p:spPr>
        <p:txBody>
          <a:bodyPr wrap="none" rtlCol="0">
            <a:spAutoFit/>
          </a:bodyPr>
          <a:lstStyle/>
          <a:p>
            <a:r>
              <a:rPr lang="en-US" sz="2000" dirty="0" err="1" smtClean="0"/>
              <a:t>transureteroureterostomy</a:t>
            </a:r>
            <a:endParaRPr lang="en-US" sz="2000" dirty="0"/>
          </a:p>
        </p:txBody>
      </p:sp>
      <p:sp>
        <p:nvSpPr>
          <p:cNvPr id="9" name="TextBox 8"/>
          <p:cNvSpPr txBox="1"/>
          <p:nvPr/>
        </p:nvSpPr>
        <p:spPr>
          <a:xfrm>
            <a:off x="4495800" y="5486400"/>
            <a:ext cx="1795684" cy="400110"/>
          </a:xfrm>
          <a:prstGeom prst="rect">
            <a:avLst/>
          </a:prstGeom>
          <a:noFill/>
        </p:spPr>
        <p:txBody>
          <a:bodyPr wrap="none" rtlCol="0">
            <a:spAutoFit/>
          </a:bodyPr>
          <a:lstStyle/>
          <a:p>
            <a:r>
              <a:rPr lang="en-US" sz="2000" dirty="0" err="1" smtClean="0"/>
              <a:t>reimplantation</a:t>
            </a:r>
            <a:endParaRPr lang="en-US" sz="2000" dirty="0"/>
          </a:p>
        </p:txBody>
      </p:sp>
      <p:sp>
        <p:nvSpPr>
          <p:cNvPr id="10" name="TextBox 9"/>
          <p:cNvSpPr txBox="1"/>
          <p:nvPr/>
        </p:nvSpPr>
        <p:spPr>
          <a:xfrm>
            <a:off x="4495800" y="5791200"/>
            <a:ext cx="1510350" cy="400110"/>
          </a:xfrm>
          <a:prstGeom prst="rect">
            <a:avLst/>
          </a:prstGeom>
          <a:noFill/>
        </p:spPr>
        <p:txBody>
          <a:bodyPr wrap="none" rtlCol="0">
            <a:spAutoFit/>
          </a:bodyPr>
          <a:lstStyle/>
          <a:p>
            <a:r>
              <a:rPr lang="en-US" sz="2000" dirty="0" err="1" smtClean="0"/>
              <a:t>Psoas</a:t>
            </a:r>
            <a:r>
              <a:rPr lang="en-US" sz="2000" dirty="0" smtClean="0"/>
              <a:t> hitch</a:t>
            </a:r>
            <a:endParaRPr lang="en-US" sz="2000" dirty="0"/>
          </a:p>
        </p:txBody>
      </p:sp>
      <p:sp>
        <p:nvSpPr>
          <p:cNvPr id="11" name="TextBox 10"/>
          <p:cNvSpPr txBox="1"/>
          <p:nvPr/>
        </p:nvSpPr>
        <p:spPr>
          <a:xfrm>
            <a:off x="4495800" y="1295400"/>
            <a:ext cx="3237296" cy="400110"/>
          </a:xfrm>
          <a:prstGeom prst="rect">
            <a:avLst/>
          </a:prstGeom>
          <a:noFill/>
        </p:spPr>
        <p:txBody>
          <a:bodyPr wrap="none" rtlCol="0">
            <a:spAutoFit/>
          </a:bodyPr>
          <a:lstStyle/>
          <a:p>
            <a:r>
              <a:rPr lang="en-US" sz="2000" dirty="0" smtClean="0"/>
              <a:t>You should not be up here.</a:t>
            </a:r>
            <a:endParaRPr lang="en-US" sz="2000" dirty="0"/>
          </a:p>
        </p:txBody>
      </p:sp>
      <p:sp>
        <p:nvSpPr>
          <p:cNvPr id="12" name="Left Brace 11"/>
          <p:cNvSpPr/>
          <p:nvPr/>
        </p:nvSpPr>
        <p:spPr>
          <a:xfrm>
            <a:off x="4495800" y="2819400"/>
            <a:ext cx="121919" cy="7620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Left Brace 12"/>
          <p:cNvSpPr/>
          <p:nvPr/>
        </p:nvSpPr>
        <p:spPr>
          <a:xfrm>
            <a:off x="4419600" y="4114800"/>
            <a:ext cx="121919" cy="7620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Left Brace 13"/>
          <p:cNvSpPr/>
          <p:nvPr/>
        </p:nvSpPr>
        <p:spPr>
          <a:xfrm>
            <a:off x="4495800" y="5486400"/>
            <a:ext cx="121919" cy="762000"/>
          </a:xfrm>
          <a:prstGeom prst="lef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5046" name="AutoShape 6" descr="data:image/jpeg;base64,/9j/4AAQSkZJRgABAQAAAQABAAD/2wCEAAkGBhIQEBUUERMVFBEUFxYYFxcXFx0XFBoVFx8WFhUXFRwYGyceFxkjHRcUIS8sJScpLi0sFx4yNTEqNSYrLCkBCQoKDgwOGg8PGikkHSUsLC8sKiopLCksKS8sKSwsLCksLCksKSksKTUpLCwpLCw1LCkpLCwpLCksLCwsLCksLP/AABEIAKAAkwMBIgACEQEDEQH/xAAbAAACAgMBAAAAAAAAAAAAAAAABgQFAQIDB//EAEIQAAIBAgQDBgIGCAMJAQAAAAECEQADBBIhMQVBUQYTImFxgTKRI1JicpKhFDNCQ4KxwfAk0uEHJVNjo7LR8fIV/8QAGQEBAAMBAQAAAAAAAAAAAAAAAAECAwQF/8QAIxEAAgICAgEEAwAAAAAAAAAAAAECAxExEiFBBDJhcRNRkf/aAAwDAQACEQMRAD8A9xooooAooooAorE0u4ztOLjG1hjmYad4NVnmF3BjSTqBI0NQ3gtGLk8IY6KUH7y2C127cY/eIA8lCx+dduz/ABq93q270kXc2Qn4lZdSp6giSPTodIUkzWVEox5DTRRWgugkgESN9dp1E9NKsYG9FcnxKgwWAMTE6xXWgCiilDGdqbl12GGIWypjvMuZnYb5J8IXcTqTyFQ3gvCDm8Ib6KRrvaPEWSGLM69HUBW06qgKzy/lypm4Jx+3ilJWVdYzo3xKfbQjzGlE0yZ1Shss6KKKkzCiiigCiiigCiisE0AndtuL3GYYWycpYA3XB8QQ7IOhbmeQ9RXHhfDe6VO7ZibfxLOjDXNAjz09B6VX8GvNiHe+4P0rs22yjS2PwgU3WLIyjlz/ALmsm8s7lHhBEPiOKQIzA7bkb6eVRODWWvYxXGiWFYnqWcZVB9PGfbzqL2mum0O9G+itpIBPwvH2d9dKh9juKXMMt0tbz2rpFy2e8RWC/CA/eEcgpmSN6RWWTZLjXg9GpcW9NzEESQbyiQQoGREXUt9rNW2L4hiblv4O4U/tSHeDoMp0VSdI+LflUrhPAVtW0WdQDJnMZPxGW59TvWpwkLi97OrCTlYKviBIhyFlfDEEMRvTIKgPwpHzyFyvowjdYiD+dREe/YBm4GQE63QQQBtLjTYTqDvvyoCdxgOcPd7v9Z3b5fvZTl/OKUezCJ3aBIyx/oAfOB+VMGLxt9woRlt5juFZ2A3JGdQAeXwtv5UjYjiV3DXstqzct947/rtATJLXUULA9M2sjQTVJnT6dvtId8Tw9XUgifeBSnirdzB4hXtkB4JAMAMB8SMRuCPfQHcU0YPEuyDmdOYn1Y8vaqTtKhCrcZ8janwqQI6EwSx9x6Cq/Rsn3hjrgsULttXXZ1BHvyrvVF2Lv58Ius5WuL7BjA112Iq9rVHBJYeAooooQFFFFAFQuM3SmHvMN1t3CPUKSKm1xxVnOjKdmVl+YI/rQCV2bebNsCICINo5DpTKpgUn8Bxom2p3a2kGNJyiV05yD8t9CKbj8I2+U1gj0rNIpO0OBN1YUwxDAEiRqOfl/etVfBLiWEsYSzdY3r4LE3JKI0CVIB1ACkBQQCZJq64zmCysgj2/ntSvwpxbtG6R9NYum4x5kKZaPVcy+/nUp4E6+aHBuyl3IoGKYFDIC21W3I2EalREjwkaGpHAjLM0ZXMq4Jki4pyspOk66jyI9KulYESNQdj5VT8DtHNiTOjYh9Puqi/nFbHnHPi110e29lgTcdbYUmVLnNq0cgBJ5nLGk1JXhd6NcVcLcyEthfQDLoPefOoAsTftDQBbrNA+EEJc6aTrTJQCh2jW5Ztqt247I/0Yaz9HdUZTLRqH2JOoOugpb4dZY4tgcR+kpaRFRj4TB8bArJIPwTy8Owpo7Rv3mKVBtZtlj0zXDAE9cqn0zDrS/wAKKjF3gDpI57HIg+e/yPSsZPvB6NFaVfLyN+GMCSPKagdoMKXTQ+Jdj4h/2nX5VMxOtqOsD+9QagcWWLZ1Oi7QDpt1p4IXciR/s+QLhWEzF1/zysPXQimel/sTgymGzH96xcDyhUX5hAfemCtVo4bPcwoooqSgUUUUAVis1g0B5bxDAnB4t11Ns3S6iNAlzxjLptmD/hMTpDlavFlEgFSBsc3p08q69p+zwxSArHfJ8JmJG+Un1AI6H3pe4XeMBNbbAlXTmCBOxHhM9P8AWsn0zurf5I48ljxRlXL4M9zdVEAwJ1JOiqNdSfSk/gl8XXxFt/Ee9zezEfD5RpTLjbyJbuS0Splm1MDTXqB0/wDNQ8R2fazhLN8DLdk95mGuS82ZQ3TKxH4mFVazo6Iz/HhS8jf2bu5sLandVyHrKeHXz0FacG0a8Dsb1xl+eVvzg/xeVROyGIkXl2AuZgOYzAZgf41etuF3CTcJOgxF5DG4zOCCfcAe9bLtHm2R4yaN0sBcWgXabjbRrEdIMZvzq7ZgBJ0FVmn6WgG4tXZHTxWY/KovarHeDuVaGuA5zzW1sx8s3wj1PSjeCIxcpJIVsZxg5LuJ1+klkXSSIPdj0yKh9Jrfszwru8rvJuXMxdo3O5Jjz28qk4ngTXsLdugEwPoUC6lVKsWA+0FCj7MnWdLLheKt92GLLzIM6QdiD0IrLHlnoc1qPgs10A6VSY+cVeGHSYOtwj9hOZP2jsB16wa2L4jEymHGW2SZuuCFA/5cEFxP86YeEcITDJlTUnVmPxM3Ux/LlVksnNKzjrZMtWgqhVEAAADyGgreiitDlCiiigCiiigCiiigMVA4lwKziDNxPEBGYEq0dJHLU79asKKEp40UeB7IWLT5iXuMCCM7TBGqz9Yg6iZiu/ai3mwWI8rVxh5MoLKfYgH2q1qh7WGbF0HVVsX3y8i6gBJ6wWn1g8qgnLbWSJ2SxlpnuZWWWW0dCNf1hJHXSK24di1KYkEgAXr0EsIkExMnQTSRwXity7nQXWQggFUtF7gylsjTBKHUkERvzq24Jwi5iLaXbdlQreM3Lp0ZzozqozNqZOy+tZxl10jtupxY3KSRZYnjLjFPdtR3fdMouMCqAkoSwBgvonkPOunBuEPiSHvBu5MM2f47zR+0OVsdOcaCN4vZ7ALfxI74tdAti4FYZbYJKFCFnXwkHxE6z0p7q2G9mMrIwWK/6YioC8AwwfOLFrPvmyLM7yNNDNWFUVztdaQwy3BDFWOUkCJgzzmB6TVzmL0Vmqmx2ltNcFsB8zEAeEjcEyeggE/+wK43u2GHQkMLgIndDrALGOugoC8oqjPbCxEqLjQQDCHSSBrPrPtW+E7V2LrKEz+KACVKiTkMa+Tr8+etAXNFFFAYZoEnQClbjfbIpc7qwmpUN3jzlhiQMqiCdjqSBtE1e4sd462/2YzP5qNFU+TGfZCOdIPaTE/71uDoloR7FtPxVnY2o9HZ6OuNluJLKLLB8dxLoS17UMw0RYkaRt6/Kt+B9vHfILyAq8jOkgrlzSWU7r4SSQRHSl3CcSLq/dqqqHc948FZ0P0arqx1GpIGo3qrTANmRNWyq0ExlJJSCBAA3besnKSO5UVTTTWPk9ps3ldQykMpEggyCDsQRuK3pN7L4i9hka2VNyQz2lBAOYboCSAM0hughvKmS3hWuqDf5gTaBlB1DH9505DTbr0ReVk8m2HCTibnGF9LQzfbPwD0+v7fMVR9sMDGDc5ma8cqK0x8bKpUDbLE6eW+k0zUudsrkrZtxIe5J9FB+erCktCpZmiP2Q4Q64ZgzqFe45cKpBYDwxJYwIUDaY51K7JXj+iCVM+IgdZZ2EQdN+gqbwRBbwidMrNPqS0/nVZ2Txot4S13ilWNpNlJmBJJyzG43iJqIrCJtlym38kLszwr/Es11Sr9yqQC6+BSgXTPAmDyB016U1/oCfa/G3+aoHDXVsQxUyRZtlvV3un+amrirGZHGBT7X42/zVU3OHY0liL6jxjIIOXJ+0G0mSNB0q/ooQVvC8PiFY99cziFgwBLH4zA2XRY9W8qsqKKAKKKKAKKKKAi2/1z/ct/Kbv9ZrzjtHBxmMeYICKD08KqTPvPsK9ExhyMtz9kSr/dOob+E/kzV5fxZXvXsWLYJZ7rwPuf/IHvWVuj0PQJ821+iD2VtrndC0rAJ3gZWKLl8jDfhHSma3etW3iRlS2B5lmJZgfw2vxUiYTEuiPkXPduF82hBXKzGXnRNWcwTI6GvRuzf+zxAFu4t++ZgG7uItAtBObncOw1geVZpNvo6rbIVwTlsOzmJa5ftm2rGznaHPwRlMqpOrc9tBFPVQMOBcuZl/V2wVWNix0Zh5KBlHq/lU+uhLB5NlnN5MUods8QBdQc0tu0evP/AKZ+dN9J3GrJuY+NxFm0R1Vmzn+vzqJaL0e/Jf4u13eCdfqWGH4UI/pQ9sLbi0AuQrBUAcwrwPQmt+On/D3B9Zcmm8uQgj8VRBiD3jWUgeBoE6gjYweUxO9WMTnwTCtbxWIDkMclnUabm+3tv+dX1L3B8ebmOxEiFNqwVB38LXlaejar+VMNAZooFFCAooooAooooAooooDFLlzsglu41zDZUzb2yISfsEap6QRoIAq+xd/u7bPE5VLR1gTFU93tfaUkZLhgkAquZWAKSysNCIdT8+lQ0nsvCcoPMWK93slizbVGthj4wzB1yfSZs7CSDGZp22FPH6LcfRyET6qEkkdC5AIHkAD51BXtbaOSFufSMqr4dCTknXoM6/nV5UKKRadsppJ+DVECgAAAAQANAANgOlbUUVYyMUosS/ETr++T3CWz/WabjSC2KKcTMaubrqs7AuqwT1AEnzj3qsvBvSvd9DRxLEB3FuRktlXusdgVIa2nqTDeQA+sKhf/AKvdu7w1wwDkUklLfO6+sAGDAAkwYmDWb11zFiyA1w6u51yzMvcjSSZIXmRG0kW3DeGJYWF1ZtXc/E7bS0eQgAaAaCrGJUYlBh7qX0g2mJDGf3dyGLDkQCFbTkG9aY6ou6UOcM4+jYOUn4TbaMy/wmR6OtS+DXmCmzcablrSTuyfsMepjQ+Y8xQFkKzWKzQgKKKKAKKKKAKKKKA5YpGKMEIDkHKTsDy2qjfheOhYxImfFp97QacxlG24JphooChtcKxegbE+pHM6bSPCB4+Z+IfV11PC8bzxK8/2Y11gjTSdN5iNJ3pgooDnYVgqhjLACSNiY1I966UVigOd+8EUs2w9z5AdSdvevM+01m/YxTXe8Cvei5bOUHu3twrAAfEVQj1JNegYh81zUgW7XiYnbPEiTyCrqfvDoaW+K3reJtvb+PEXspQAfqkXW3m6GCWI38Z2EGqyWUbUz4S71pjRwrBJatgIc2aGL7lyQPGTznT0EAaCplUvDODXLdhEa+7ZVAAEIum2olvzNR7j3FYjvWGv/EmPxW4P971Yyey14lw7vQpBy3LbZkbcTswYc1YEgjoeoFVHETcZBctLlxFpoImSNibb/XtsMsHcSpiRXfBY2+Tlzq3QukE8yJRoOnQVwx+Pe3dD3bPdiFVritntlQcy5tAy5STuNMza0Be4HGLetrcT4WEjr5g9CDIPmKkVW8PGS4yLHdv9Ikba6XAI0iYb+M9KsRQgzRRRQBRRRQBRRRQBRRRQBRRRQBWKzRQC12rRhZFm3K985zsNTl+Jo5SdB71N7PcIFhDCxm+fXxeckn3NWd3Dq0ZgDG1dKEnPudIkgetaXMEjbjXrXeiKEHD9DTLBEjfznqDyPpXDF8OzrAuXE6ENsffcetTorBoBUwj3MJdt23YtazgAmBkzSNABohkD5aDWmyqXE8De603XRln4Sk+GRoJaBpPKdd6ulFCTNFFFCAooooAooooD/9k="/>
          <p:cNvSpPr>
            <a:spLocks noChangeAspect="1" noChangeArrowheads="1"/>
          </p:cNvSpPr>
          <p:nvPr/>
        </p:nvSpPr>
        <p:spPr bwMode="auto">
          <a:xfrm>
            <a:off x="0" y="-744538"/>
            <a:ext cx="1400175" cy="15240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img.medscape.com/pi/emed/ckb/clinical_procedures/79926-79934-1893926-1956034tn.jpg"/>
          <p:cNvPicPr>
            <a:picLocks noChangeAspect="1" noChangeArrowheads="1"/>
          </p:cNvPicPr>
          <p:nvPr/>
        </p:nvPicPr>
        <p:blipFill>
          <a:blip r:embed="rId2"/>
          <a:srcRect/>
          <a:stretch>
            <a:fillRect/>
          </a:stretch>
        </p:blipFill>
        <p:spPr bwMode="auto">
          <a:xfrm>
            <a:off x="381000" y="1371600"/>
            <a:ext cx="3048000" cy="3313044"/>
          </a:xfrm>
          <a:prstGeom prst="rect">
            <a:avLst/>
          </a:prstGeom>
          <a:noFill/>
          <a:ln>
            <a:solidFill>
              <a:schemeClr val="tx1"/>
            </a:solidFill>
          </a:ln>
        </p:spPr>
      </p:pic>
      <p:pic>
        <p:nvPicPr>
          <p:cNvPr id="219138" name="Picture 2" descr="http://206.47.151.137/bcdecker/figures/acs/part07_ch11_fig9.gif"/>
          <p:cNvPicPr>
            <a:picLocks noChangeAspect="1" noChangeArrowheads="1"/>
          </p:cNvPicPr>
          <p:nvPr/>
        </p:nvPicPr>
        <p:blipFill>
          <a:blip r:embed="rId3"/>
          <a:srcRect/>
          <a:stretch>
            <a:fillRect/>
          </a:stretch>
        </p:blipFill>
        <p:spPr bwMode="auto">
          <a:xfrm>
            <a:off x="4419600" y="1447800"/>
            <a:ext cx="2371725" cy="3800476"/>
          </a:xfrm>
          <a:prstGeom prst="rect">
            <a:avLst/>
          </a:prstGeom>
          <a:noFill/>
          <a:ln>
            <a:solidFill>
              <a:schemeClr val="tx1"/>
            </a:solidFill>
          </a:ln>
        </p:spPr>
      </p:pic>
      <p:sp>
        <p:nvSpPr>
          <p:cNvPr id="4" name="TextBox 3"/>
          <p:cNvSpPr txBox="1"/>
          <p:nvPr/>
        </p:nvSpPr>
        <p:spPr>
          <a:xfrm>
            <a:off x="457200" y="304800"/>
            <a:ext cx="4549643" cy="461665"/>
          </a:xfrm>
          <a:prstGeom prst="rect">
            <a:avLst/>
          </a:prstGeom>
          <a:noFill/>
          <a:ln>
            <a:solidFill>
              <a:schemeClr val="tx1"/>
            </a:solidFill>
          </a:ln>
        </p:spPr>
        <p:txBody>
          <a:bodyPr wrap="none" rtlCol="0">
            <a:spAutoFit/>
          </a:bodyPr>
          <a:lstStyle/>
          <a:p>
            <a:r>
              <a:rPr lang="en-US" sz="2400" dirty="0" err="1" smtClean="0"/>
              <a:t>Ureteral</a:t>
            </a:r>
            <a:r>
              <a:rPr lang="en-US" sz="2400" dirty="0" smtClean="0"/>
              <a:t> Injury: Surgical Options</a:t>
            </a:r>
            <a:endParaRPr lang="en-US" sz="2400" dirty="0"/>
          </a:p>
        </p:txBody>
      </p:sp>
      <p:sp>
        <p:nvSpPr>
          <p:cNvPr id="5" name="TextBox 4"/>
          <p:cNvSpPr txBox="1"/>
          <p:nvPr/>
        </p:nvSpPr>
        <p:spPr>
          <a:xfrm>
            <a:off x="381000" y="1219200"/>
            <a:ext cx="3058851" cy="400110"/>
          </a:xfrm>
          <a:prstGeom prst="rect">
            <a:avLst/>
          </a:prstGeom>
          <a:solidFill>
            <a:schemeClr val="bg1"/>
          </a:solidFill>
          <a:ln>
            <a:solidFill>
              <a:schemeClr val="tx1"/>
            </a:solidFill>
          </a:ln>
        </p:spPr>
        <p:txBody>
          <a:bodyPr wrap="none" rtlCol="0">
            <a:spAutoFit/>
          </a:bodyPr>
          <a:lstStyle/>
          <a:p>
            <a:r>
              <a:rPr lang="en-US" sz="2000" dirty="0" err="1" smtClean="0"/>
              <a:t>transureteroureterostomy</a:t>
            </a:r>
            <a:endParaRPr lang="en-US" sz="2000" dirty="0"/>
          </a:p>
        </p:txBody>
      </p:sp>
      <p:sp>
        <p:nvSpPr>
          <p:cNvPr id="6" name="TextBox 5"/>
          <p:cNvSpPr txBox="1"/>
          <p:nvPr/>
        </p:nvSpPr>
        <p:spPr>
          <a:xfrm>
            <a:off x="4343400" y="1219200"/>
            <a:ext cx="2489784" cy="400110"/>
          </a:xfrm>
          <a:prstGeom prst="rect">
            <a:avLst/>
          </a:prstGeom>
          <a:solidFill>
            <a:schemeClr val="bg1"/>
          </a:solidFill>
          <a:ln>
            <a:solidFill>
              <a:schemeClr val="tx1"/>
            </a:solidFill>
          </a:ln>
        </p:spPr>
        <p:txBody>
          <a:bodyPr wrap="none" rtlCol="0">
            <a:spAutoFit/>
          </a:bodyPr>
          <a:lstStyle/>
          <a:p>
            <a:r>
              <a:rPr lang="en-US" sz="2000" dirty="0" err="1" smtClean="0"/>
              <a:t>ureteroureterostomy</a:t>
            </a:r>
            <a:endParaRPr lang="en-US" sz="2000" dirty="0"/>
          </a:p>
        </p:txBody>
      </p:sp>
      <p:sp>
        <p:nvSpPr>
          <p:cNvPr id="7" name="TextBox 6"/>
          <p:cNvSpPr txBox="1"/>
          <p:nvPr/>
        </p:nvSpPr>
        <p:spPr>
          <a:xfrm>
            <a:off x="4419600" y="5410200"/>
            <a:ext cx="4035079" cy="923330"/>
          </a:xfrm>
          <a:prstGeom prst="rect">
            <a:avLst/>
          </a:prstGeom>
          <a:noFill/>
        </p:spPr>
        <p:txBody>
          <a:bodyPr wrap="none" rtlCol="0">
            <a:spAutoFit/>
          </a:bodyPr>
          <a:lstStyle/>
          <a:p>
            <a:pPr>
              <a:buFont typeface="Arial" pitchFamily="34" charset="0"/>
              <a:buChar char="•"/>
            </a:pPr>
            <a:r>
              <a:rPr lang="en-US" dirty="0" smtClean="0"/>
              <a:t> </a:t>
            </a:r>
            <a:r>
              <a:rPr lang="en-US" dirty="0" err="1" smtClean="0"/>
              <a:t>spatulated</a:t>
            </a:r>
            <a:r>
              <a:rPr lang="en-US" dirty="0" smtClean="0"/>
              <a:t> tension-free </a:t>
            </a:r>
            <a:r>
              <a:rPr lang="en-US" dirty="0" err="1" smtClean="0"/>
              <a:t>anastomosis</a:t>
            </a:r>
            <a:endParaRPr lang="en-US" dirty="0" smtClean="0"/>
          </a:p>
          <a:p>
            <a:pPr>
              <a:buFont typeface="Arial" pitchFamily="34" charset="0"/>
              <a:buChar char="•"/>
            </a:pPr>
            <a:r>
              <a:rPr lang="en-US" dirty="0" smtClean="0"/>
              <a:t> can bridge 2-5 cm gap</a:t>
            </a:r>
          </a:p>
          <a:p>
            <a:pPr>
              <a:buFont typeface="Arial" pitchFamily="34" charset="0"/>
              <a:buChar char="•"/>
            </a:pPr>
            <a:r>
              <a:rPr lang="en-US" dirty="0" smtClean="0"/>
              <a:t> 10% risk leak, stricture</a:t>
            </a:r>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304800"/>
            <a:ext cx="4549643" cy="461665"/>
          </a:xfrm>
          <a:prstGeom prst="rect">
            <a:avLst/>
          </a:prstGeom>
          <a:noFill/>
          <a:ln>
            <a:solidFill>
              <a:schemeClr val="tx1"/>
            </a:solidFill>
          </a:ln>
        </p:spPr>
        <p:txBody>
          <a:bodyPr wrap="none" rtlCol="0">
            <a:spAutoFit/>
          </a:bodyPr>
          <a:lstStyle/>
          <a:p>
            <a:r>
              <a:rPr lang="en-US" sz="2400" dirty="0" err="1" smtClean="0"/>
              <a:t>Ureteral</a:t>
            </a:r>
            <a:r>
              <a:rPr lang="en-US" sz="2400" dirty="0" smtClean="0"/>
              <a:t> Injury: Surgical Options</a:t>
            </a:r>
            <a:endParaRPr lang="en-US" sz="2400" dirty="0"/>
          </a:p>
        </p:txBody>
      </p:sp>
      <p:pic>
        <p:nvPicPr>
          <p:cNvPr id="220162" name="Picture 2" descr="http://t0.gstatic.com/images?q=tbn:ANd9GcSmQUS-ZSNIpzkC-5Gqz6hnA33avHDSzYJXsBoIxjw3dhxjzrx8kQ"/>
          <p:cNvPicPr>
            <a:picLocks noChangeAspect="1" noChangeArrowheads="1"/>
          </p:cNvPicPr>
          <p:nvPr/>
        </p:nvPicPr>
        <p:blipFill>
          <a:blip r:embed="rId2"/>
          <a:srcRect/>
          <a:stretch>
            <a:fillRect/>
          </a:stretch>
        </p:blipFill>
        <p:spPr bwMode="auto">
          <a:xfrm>
            <a:off x="609600" y="1600200"/>
            <a:ext cx="1933575" cy="2362200"/>
          </a:xfrm>
          <a:prstGeom prst="rect">
            <a:avLst/>
          </a:prstGeom>
          <a:noFill/>
          <a:ln>
            <a:solidFill>
              <a:schemeClr val="tx1"/>
            </a:solidFill>
          </a:ln>
        </p:spPr>
      </p:pic>
      <p:pic>
        <p:nvPicPr>
          <p:cNvPr id="220170" name="Picture 10" descr="Psoas hitch procedure. "/>
          <p:cNvPicPr>
            <a:picLocks noChangeAspect="1" noChangeArrowheads="1"/>
          </p:cNvPicPr>
          <p:nvPr/>
        </p:nvPicPr>
        <p:blipFill>
          <a:blip r:embed="rId3"/>
          <a:srcRect/>
          <a:stretch>
            <a:fillRect/>
          </a:stretch>
        </p:blipFill>
        <p:spPr bwMode="auto">
          <a:xfrm>
            <a:off x="5715000" y="1219200"/>
            <a:ext cx="1905000" cy="3342105"/>
          </a:xfrm>
          <a:prstGeom prst="rect">
            <a:avLst/>
          </a:prstGeom>
          <a:noFill/>
          <a:ln>
            <a:solidFill>
              <a:schemeClr val="tx1"/>
            </a:solidFill>
          </a:ln>
        </p:spPr>
      </p:pic>
      <p:pic>
        <p:nvPicPr>
          <p:cNvPr id="220172" name="Picture 12" descr="Boari flap procedure. "/>
          <p:cNvPicPr>
            <a:picLocks noChangeAspect="1" noChangeArrowheads="1"/>
          </p:cNvPicPr>
          <p:nvPr/>
        </p:nvPicPr>
        <p:blipFill>
          <a:blip r:embed="rId4"/>
          <a:srcRect/>
          <a:stretch>
            <a:fillRect/>
          </a:stretch>
        </p:blipFill>
        <p:spPr bwMode="auto">
          <a:xfrm>
            <a:off x="457200" y="4647438"/>
            <a:ext cx="2362200" cy="1972437"/>
          </a:xfrm>
          <a:prstGeom prst="rect">
            <a:avLst/>
          </a:prstGeom>
          <a:noFill/>
          <a:ln>
            <a:solidFill>
              <a:schemeClr val="tx1"/>
            </a:solidFill>
          </a:ln>
        </p:spPr>
      </p:pic>
      <p:sp>
        <p:nvSpPr>
          <p:cNvPr id="9" name="TextBox 8"/>
          <p:cNvSpPr txBox="1"/>
          <p:nvPr/>
        </p:nvSpPr>
        <p:spPr>
          <a:xfrm>
            <a:off x="381000" y="1066800"/>
            <a:ext cx="2895600" cy="707886"/>
          </a:xfrm>
          <a:prstGeom prst="rect">
            <a:avLst/>
          </a:prstGeom>
          <a:solidFill>
            <a:schemeClr val="bg1"/>
          </a:solidFill>
          <a:ln>
            <a:solidFill>
              <a:schemeClr val="tx1"/>
            </a:solidFill>
          </a:ln>
        </p:spPr>
        <p:txBody>
          <a:bodyPr wrap="square" rtlCol="0">
            <a:spAutoFit/>
          </a:bodyPr>
          <a:lstStyle/>
          <a:p>
            <a:pPr algn="ctr"/>
            <a:r>
              <a:rPr lang="en-US" sz="2000" dirty="0" err="1" smtClean="0"/>
              <a:t>Reimplantation</a:t>
            </a:r>
            <a:r>
              <a:rPr lang="en-US" sz="2000" dirty="0" smtClean="0"/>
              <a:t> (</a:t>
            </a:r>
            <a:r>
              <a:rPr lang="en-US" sz="2000" dirty="0" err="1" smtClean="0"/>
              <a:t>Ureteroneocystotomy</a:t>
            </a:r>
            <a:r>
              <a:rPr lang="en-US" sz="2000" dirty="0" smtClean="0"/>
              <a:t>)</a:t>
            </a:r>
            <a:endParaRPr lang="en-US" sz="2000" dirty="0"/>
          </a:p>
        </p:txBody>
      </p:sp>
      <p:sp>
        <p:nvSpPr>
          <p:cNvPr id="10" name="TextBox 9"/>
          <p:cNvSpPr txBox="1"/>
          <p:nvPr/>
        </p:nvSpPr>
        <p:spPr>
          <a:xfrm>
            <a:off x="5867400" y="914400"/>
            <a:ext cx="1553630" cy="400110"/>
          </a:xfrm>
          <a:prstGeom prst="rect">
            <a:avLst/>
          </a:prstGeom>
          <a:solidFill>
            <a:schemeClr val="bg1"/>
          </a:solidFill>
          <a:ln>
            <a:solidFill>
              <a:schemeClr val="tx1"/>
            </a:solidFill>
          </a:ln>
        </p:spPr>
        <p:txBody>
          <a:bodyPr wrap="none" rtlCol="0">
            <a:spAutoFit/>
          </a:bodyPr>
          <a:lstStyle/>
          <a:p>
            <a:r>
              <a:rPr lang="en-US" sz="2000" dirty="0" err="1" smtClean="0"/>
              <a:t>Psoas</a:t>
            </a:r>
            <a:r>
              <a:rPr lang="en-US" sz="2000" dirty="0" smtClean="0"/>
              <a:t> Hitch</a:t>
            </a:r>
            <a:endParaRPr lang="en-US" sz="2000" dirty="0"/>
          </a:p>
        </p:txBody>
      </p:sp>
      <p:sp>
        <p:nvSpPr>
          <p:cNvPr id="11" name="TextBox 10"/>
          <p:cNvSpPr txBox="1"/>
          <p:nvPr/>
        </p:nvSpPr>
        <p:spPr>
          <a:xfrm>
            <a:off x="5715000" y="4648200"/>
            <a:ext cx="3432350" cy="923330"/>
          </a:xfrm>
          <a:prstGeom prst="rect">
            <a:avLst/>
          </a:prstGeom>
          <a:noFill/>
        </p:spPr>
        <p:txBody>
          <a:bodyPr wrap="none" rtlCol="0">
            <a:spAutoFit/>
          </a:bodyPr>
          <a:lstStyle/>
          <a:p>
            <a:pPr>
              <a:buFont typeface="Arial" pitchFamily="34" charset="0"/>
              <a:buChar char="•"/>
            </a:pPr>
            <a:r>
              <a:rPr lang="en-US" dirty="0" smtClean="0"/>
              <a:t> for injuries distal to </a:t>
            </a:r>
            <a:r>
              <a:rPr lang="en-US" dirty="0" err="1" smtClean="0"/>
              <a:t>iliacs</a:t>
            </a:r>
            <a:endParaRPr lang="en-US" dirty="0" smtClean="0"/>
          </a:p>
          <a:p>
            <a:pPr>
              <a:buFont typeface="Arial" pitchFamily="34" charset="0"/>
              <a:buChar char="•"/>
            </a:pPr>
            <a:r>
              <a:rPr lang="en-US" dirty="0" smtClean="0"/>
              <a:t> can bridge 6-8 cm gap</a:t>
            </a:r>
          </a:p>
          <a:p>
            <a:pPr>
              <a:buFont typeface="Arial" pitchFamily="34" charset="0"/>
              <a:buChar char="•"/>
            </a:pPr>
            <a:r>
              <a:rPr lang="en-US" dirty="0" smtClean="0"/>
              <a:t> watch out for </a:t>
            </a:r>
            <a:r>
              <a:rPr lang="en-US" dirty="0" err="1" smtClean="0"/>
              <a:t>genitofemoral</a:t>
            </a:r>
            <a:r>
              <a:rPr lang="en-US" dirty="0" smtClean="0"/>
              <a:t> n.!</a:t>
            </a:r>
            <a:endParaRPr lang="en-US" dirty="0"/>
          </a:p>
        </p:txBody>
      </p:sp>
      <p:sp>
        <p:nvSpPr>
          <p:cNvPr id="12" name="TextBox 11"/>
          <p:cNvSpPr txBox="1"/>
          <p:nvPr/>
        </p:nvSpPr>
        <p:spPr>
          <a:xfrm>
            <a:off x="2667000" y="1828800"/>
            <a:ext cx="2650084" cy="646331"/>
          </a:xfrm>
          <a:prstGeom prst="rect">
            <a:avLst/>
          </a:prstGeom>
          <a:noFill/>
        </p:spPr>
        <p:txBody>
          <a:bodyPr wrap="none" rtlCol="0">
            <a:spAutoFit/>
          </a:bodyPr>
          <a:lstStyle/>
          <a:p>
            <a:pPr>
              <a:buFont typeface="Arial" pitchFamily="34" charset="0"/>
              <a:buChar char="•"/>
            </a:pPr>
            <a:r>
              <a:rPr lang="en-US" dirty="0" smtClean="0"/>
              <a:t> only very distal injuries</a:t>
            </a:r>
          </a:p>
          <a:p>
            <a:pPr>
              <a:buFont typeface="Arial" pitchFamily="34" charset="0"/>
              <a:buChar char="•"/>
            </a:pPr>
            <a:r>
              <a:rPr lang="en-US" dirty="0" smtClean="0"/>
              <a:t> &lt; 2 cm gap</a:t>
            </a:r>
            <a:endParaRPr lang="en-US" dirty="0"/>
          </a:p>
        </p:txBody>
      </p:sp>
      <p:sp>
        <p:nvSpPr>
          <p:cNvPr id="13" name="TextBox 12"/>
          <p:cNvSpPr txBox="1"/>
          <p:nvPr/>
        </p:nvSpPr>
        <p:spPr>
          <a:xfrm>
            <a:off x="533400" y="4267200"/>
            <a:ext cx="1354858" cy="400110"/>
          </a:xfrm>
          <a:prstGeom prst="rect">
            <a:avLst/>
          </a:prstGeom>
          <a:solidFill>
            <a:schemeClr val="bg1"/>
          </a:solidFill>
          <a:ln>
            <a:solidFill>
              <a:schemeClr val="tx1"/>
            </a:solidFill>
          </a:ln>
        </p:spPr>
        <p:txBody>
          <a:bodyPr wrap="none" rtlCol="0">
            <a:spAutoFit/>
          </a:bodyPr>
          <a:lstStyle/>
          <a:p>
            <a:r>
              <a:rPr lang="en-US" sz="2000" dirty="0" err="1" smtClean="0"/>
              <a:t>Boari</a:t>
            </a:r>
            <a:r>
              <a:rPr lang="en-US" sz="2000" dirty="0" smtClean="0"/>
              <a:t> Flap</a:t>
            </a:r>
            <a:endParaRPr lang="en-US" sz="2000" dirty="0"/>
          </a:p>
        </p:txBody>
      </p:sp>
      <p:sp>
        <p:nvSpPr>
          <p:cNvPr id="14" name="TextBox 13"/>
          <p:cNvSpPr txBox="1"/>
          <p:nvPr/>
        </p:nvSpPr>
        <p:spPr>
          <a:xfrm>
            <a:off x="2971800" y="4724400"/>
            <a:ext cx="2514600" cy="1200329"/>
          </a:xfrm>
          <a:prstGeom prst="rect">
            <a:avLst/>
          </a:prstGeom>
          <a:noFill/>
        </p:spPr>
        <p:txBody>
          <a:bodyPr wrap="square" rtlCol="0">
            <a:spAutoFit/>
          </a:bodyPr>
          <a:lstStyle/>
          <a:p>
            <a:pPr>
              <a:buFont typeface="Arial" pitchFamily="34" charset="0"/>
              <a:buChar char="•"/>
            </a:pPr>
            <a:r>
              <a:rPr lang="en-US" dirty="0" smtClean="0"/>
              <a:t> 12-15 cm gap</a:t>
            </a:r>
          </a:p>
          <a:p>
            <a:pPr>
              <a:buFont typeface="Arial" pitchFamily="34" charset="0"/>
              <a:buChar char="•"/>
            </a:pPr>
            <a:r>
              <a:rPr lang="en-US" dirty="0" smtClean="0"/>
              <a:t> a flap is created to bridge the longer gap; still hitched to </a:t>
            </a:r>
            <a:r>
              <a:rPr lang="en-US" dirty="0" err="1" smtClean="0"/>
              <a:t>psoas</a:t>
            </a:r>
            <a:endParaRPr lang="en-US" dirty="0"/>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8" name="TextBox 17"/>
          <p:cNvSpPr txBox="1"/>
          <p:nvPr/>
        </p:nvSpPr>
        <p:spPr>
          <a:xfrm>
            <a:off x="381000" y="228600"/>
            <a:ext cx="3778599" cy="461665"/>
          </a:xfrm>
          <a:prstGeom prst="rect">
            <a:avLst/>
          </a:prstGeom>
          <a:noFill/>
        </p:spPr>
        <p:txBody>
          <a:bodyPr wrap="none" rtlCol="0">
            <a:spAutoFit/>
          </a:bodyPr>
          <a:lstStyle/>
          <a:p>
            <a:r>
              <a:rPr lang="en-US" sz="2400" dirty="0" smtClean="0"/>
              <a:t>Origin of </a:t>
            </a:r>
            <a:r>
              <a:rPr lang="en-US" sz="2400" dirty="0" err="1" smtClean="0"/>
              <a:t>obturator</a:t>
            </a:r>
            <a:r>
              <a:rPr lang="en-US" sz="2400" dirty="0" smtClean="0"/>
              <a:t> nerve? </a:t>
            </a:r>
            <a:endParaRPr lang="en-US" sz="2400" dirty="0"/>
          </a:p>
        </p:txBody>
      </p:sp>
      <p:sp>
        <p:nvSpPr>
          <p:cNvPr id="20" name="TextBox 19"/>
          <p:cNvSpPr txBox="1"/>
          <p:nvPr/>
        </p:nvSpPr>
        <p:spPr>
          <a:xfrm>
            <a:off x="4419600" y="228600"/>
            <a:ext cx="4419600" cy="830997"/>
          </a:xfrm>
          <a:prstGeom prst="rect">
            <a:avLst/>
          </a:prstGeom>
          <a:noFill/>
        </p:spPr>
        <p:txBody>
          <a:bodyPr wrap="square" rtlCol="0">
            <a:spAutoFit/>
          </a:bodyPr>
          <a:lstStyle/>
          <a:p>
            <a:r>
              <a:rPr lang="en-US" sz="2400" dirty="0" smtClean="0"/>
              <a:t>What happens if you injure the </a:t>
            </a:r>
            <a:r>
              <a:rPr lang="en-US" sz="2400" dirty="0" err="1" smtClean="0"/>
              <a:t>obturator</a:t>
            </a:r>
            <a:r>
              <a:rPr lang="en-US" sz="2400" dirty="0" smtClean="0"/>
              <a:t> nerve? </a:t>
            </a:r>
            <a:endParaRPr lang="en-US" sz="2400" dirty="0"/>
          </a:p>
        </p:txBody>
      </p:sp>
      <p:sp>
        <p:nvSpPr>
          <p:cNvPr id="130060" name="AutoShape 12" descr="data:image/jpeg;base64,/9j/4AAQSkZJRgABAQAAAQABAAD/2wCEAAkGBhQSEBQUEhQUFBUUFBQUFBUVFBQUFRQVFBUVFBUVFBQXHCYeFxkjGRQUHy8gJCcpLCwsFR4xNTAqNSYrLCkBCQoKDgwOGg8PFykcHBwpKSkqLCkpLCkpLCksKSksKSwpKSkpKSwsKSkpKSkpKSkpKSkpKSkpKiksKSwpLCkpKf/AABEIALgBEQMBIgACEQEDEQH/xAAbAAACAgMBAAAAAAAAAAAAAAADBAACAQUHBv/EAEAQAAIBAgMDBgkMAgIDAAAAAAABAgMRBCExEkFRBQciYXFzBhMjMoGRobGyJDM0QlJygrPBwtHwkuFi8RVj0v/EABkBAAMBAQEAAAAAAAAAAAAAAAABAgMFBP/EACQRAQACAgICAgIDAQAAAAAAAAABAgMREjEEIVFhIkETcfBS/9oADAMBAAIRAxEAPwDjSLopctEloJEYoPMWiMUHmhh1Pmjjnifu0163L+DobRz3mh1xPZT98joci69Kr0owUohmgckNRacQE4jNRC8xGXmgE0MTQCYpBaaAsPUQCRJqMwRkEEKtmSmoTOjiJn1CRhtOxs8Nh0kCwlAdhA5mXJ/JP06+HHGKv2zGATZM7irkSJnayRnxSadzCZbrFIiWi5W5OvpbttaxouTMUsNi6dSXzd3SrcPFVejP1ZS/Ce0qq5pMdyRGalG2qt694Uvxk8mPnAPJWHcuSsbRetCtUi19zZkn66bGcHPxvg9OOroyfo2Kqn8MzznIPK0sJiatGu/J4iKp1JPc81Tq34NNxb60ze+BD8jjsFLzulb8UXTb9cYP0nvj25do96en5tp+O5Kq0t6lWp27yCkvifqOM4qDs1p0qnxyOm8z3KWzUr0XrKMaiXXBuMvZJeo8R4aYNUsVVgtFVxDXY8RVt7LFR1DCe9f77eLrU8wLgM1nmwLZZBbJXZLspIZMbJCbBAJRF0DTzLoZCxGKGotFjFDUYdU5ofOxH3afxM6LI5zzQ+fiPuQ+JnR5IuvSq9KMHNBWikhqL1ELVENVBWoIy8wMw8wExAvUASD1AEyTCkYuZZSTEEbC4alfMFTjdj9GnY8OfLv8YdPxcGvzsZpoMkBiwsUYQ9NxLFJGWyrlkOWUQxFlm3YpczJ5EL0sJYum93DNDqQOtoTLWkvGeFOC8ZC9ulG9nxW9PqNJ4M8vyoYqnKbya8W5fahklf8A5RtH0RPX8oRumjn3KEfFVGpLajJ5r9VwZ68NvWnh8ikb29pLFvAcpxrr5uUnUy3wnlViuy79cTT+HuMjUxlaUJKS26rTTumnVqNexr1l6GNVXDqnUltQjnSq6yp2ytJatWy7PWeZnFpzV1K0p5xd0+k80+B6IeC9f219XUDILMEzVnKjKssyjBMqmSX/ALYgyCWoRAlqEQ0iRGaDzQrEYoPMDdV5oPnMR9yHxM6RI5tzP/OYj7kPiOlSRVel16UYOQRg5FKBqCtQaqCtQQLzATDzATEC8wEw8xeZMmFJg7XMyZalC55s2TjGo7evxsPOdz0NQpjsIgYIZpo5/cuxP4wuohEzEEVcjR5p9rKRWT3lU8zFSRMyqK+2UywOGRaLJOYXcxetPItKpkL1JkzLStdE5UryPO+EfIiacj1UYf8AZrOXq62LdTNaTO/THJEOdYWtOlPo+lbn2/yR1Lubta8p5fiZuuR/B+piqyhSg5NvduW9t7l1sH4Q8hvC1qlNtNqU81pdTknr1o6FXLzTWPTzE9QTD1tQDNHmlVg2XbKNjTLBkxYyIArUsmUTzLopAkWM4d5isRihqgN1XmfflcR3cfjOlyOZ8z78rX7uPxnS5Mqqq9KsFNhGwUmNYVRi1Rh5sXmwAE2LzDzF5sUmBUYtVYeoxSqzK9orG5XjpN7ahS12NUYgqMB2lHQ5V7TaXexUilVoxDQyMKBaAQV52vdlGs/7YtfIqVLOFWlqUuWlIHqZy2iFlIk5A5OwOU2TtcV/YkpcSlgV76mXOwtCZWqTRplybUxmIVKn2yk/NhHfJ/xvGq8nKUYQTc5NRilvbPc8g8kRw1JRVnKWdSX2pf8AytF/s93jYtzuXM8rLqNQf5A5EpYSkqdJW+1J+dN8ZP8ATRHHucX6bV7yt+bM7ZSkcS5wfplbvK35sz32hyJ7eBr6sBJjGI1YvISg2yki8gbAkt1GSmZAIJF7g0XQ0iRGKOotEPQeaA3VOaB+Vr93H4zpsjmHNC/LV+6j8aOmyZVVV6UkwU2XkwUmNQc2LzDTYCbEYE2L1GGqMVqMUmBWmLxVzNeV2XoUr9hzvIybnUfp1fExajlP7GooZi8+wxRog8biNlNJ2k02sr7KWs2uC4b3ZHliNvfaYZWKUm1BSnstp2WSa3bTaW/iU/8AJxUnGUZx2UnKTjeKvmo7UG0ss87A8FS8RRzTb1Ud95Po0+t3td8XJjeGpKnBuT4znLTPWUn/AHRI09MpGU+imndPes0+xmDW2lGDqxbjtN1ZU2ui48Evqz2Undb273NhGomk1mmk0+p5pikohhq5UsnkR6ES1gF9epWxdxvr6OwrKdsiFTKkhLFVtkYq1UkE5BwHjanjJroQfRT0lJe9L324HoxY5tOnlzZIpG218GeR/FrxtReUkuin9SL/AHPfwWXE9FGQrFjFJnXrWKxqHFtabTuTtE4rzg/TK3eVvzZnaqRxXnB+mVu8rfmzFdjbt4HEai8hivqLzJMNlGXkUkBK3MmLEAAplkyhZDSJEPR1F0HovMDh1Lmhfl63dL41/fQdNmzl/NE/L1u6Xxo6ZOQ4VCspAmy0mCkxqVmxeowtSQtNgYVRiWJq2XuGakjW1ZbUstEY5b8at8GPnZnDwvqPxjbTiL0KQ3FWz4b+C4nJn3LvRHGEqVdlZK7btGOl327lvb3IFCj09m+1LKpUdtbPoRXCN72X/F7227RmoxlVnlle2+MdUrfaeV+tpbkVgpRi9FVqy/xy9qhFevtLiGUzsZLbqX+rC6XXPST/AArLtcuBjGwUnGnul0p/ci9H2uy7NoJFKnFLRRWr4LNtv+7wWHeTnLJy6Tv9WKXRj6Fm+tsE6YxvSkqfHpT+4np+J5dikVwfm2+zKcfVJpeyxSFVRhOtLf07b9lLoR7be2TK8mXVPp+dKpUb7XN3XoeXoFPS47NN2MVWZlIWq4ghouqgGtIFPECNbEOTUY5yeSSKrXbO99DwpurUUI6ayf2Y72eswtJQioxVlFWS/u813JmBVKNtZPOT4v8AhGzpHWw4+Efbi58v8lvo3TYxTF6YzTN2B+icU5wfplbvK35sztdA4pzg/Ta3eVvzZEWZX7eBxGrF5DFfUXkJQbBsuykgJUhLkABFkVRZIErRD0nmAQelqBum80j8vW7pfHE6XNnMeaZ+Xrd0vjidLkxwqFZMFKRaUgM5DUrOQtUkEnIXqSEZTGVrLrYHDwAyntzfDd2DuGgcvPk5WdvxcXCvvuTFNWXoJXhtbMftyz+6ulJdjso/iCKmLY2rPxkFTXSlCaUrdGnnTvOXYr2W92RjWG959CRh4yp/66b/AMqq/SPxdhbDPak57vNh2X6UvxNeqK4kqQtGNKOV1brUV5z7Xe1+MrhK9VQjklujFLe9Euz3JMtAVe05bH1Y2lPt1jH06vqS4lcbPa2af23eX3I22vXdR9LL047Ec3fVyk8rt5yk+C/RdQCi10qkstpXV/q00rpPg9ZPt6iVRAeOr5xis3fbtx2WlTi+p1HH0QYzs7MVFZ238Xvfpd36RDBdObqNW0aXDLoR/DCV311HwGq1QU/Cq/8AQdav6ROpVM1awnWrblm3uW8qtdsr30ricTuWrN1yNyd4tbUvPa/xXDt4gOS+S9l7c857lqo/y+s28Do4sXH3Pbl5s3L1HRimNUhamhqkel5TdMZpC9MZpjB2icU5wPptbva35kjtdE4n4f8A02t3tb8yRFmV+3gq+rF5DNfVi8kIwpA2EkDkgCpDJAIFFkVLICWQelqAiGp6gqHSead+Xq91++J0qTOZ81Pz9Xuv3xOkTkODhWcgE5FpyASkCmJyNfyhWtG3H3Dc5Gjq4jam3u3LqMM9+Nf7erxsfO/1BjCQNlTj7RLDTHYM5buxHowgdVpSUnkkppvhkpe6DMp5A8XQ242eial1PZd7S6mVDOYZw8b9OS6UrO2+K+rH259bYGFTbltbldQ9zl6dF1LrBYzlFNqn5kpu3SytHWUlLR5ZKz1kjGMxapqMU4qUso3tZJayfUlu35LeGpEajteT8ZPZfmR85falqo9iyb7V1i/KVfbnGjGzbtKpwUVopdTazW9Jr6yLSqSUGqMXJpNpzvGMnreUnZu7zdgtHCqmr3vKTvOX2pfwtEtyH0Jjfpl09mKSvpm97bzbfW9RDE4mwfEYg1qpuo8so73+iKpSbSyy5IrCsaspvZgu17l2s2eAwKhnrJ6v9FwRKFJRVkrIZgdHHiirk5M03/oxTGKaAUximjaGI9MbpC1MZpDBumM0xemM0hkconFPD/6ZW72t+YztdI4rzgL5ZW72t+YyLMrvBV1mxaQ1X1FpAYcgTQWQOQgpYhkggCiyRUsNK6C0gKDUgVDonNY/L1e6/fE6JUmc45r5eXqd1+6J0GpMIOGJSAykZlIFKQKLcoVbQfXl6zTt2sbPlCdor7yBY2knFNdp4vIn8nU8OPwlTD1jY06h5tYmz949QxN955Zq6NbN54zIz4zgKUYvIYjC38E6Um/NJ9q4/wDRiFOMdFFdiS9xma2dTDd1fIZ6R1rXbFa+JM1alxLYc3r0Vrb3IqlJtOoYZckUjcqKLqP/AI+/qQ3CFtNxeNOysiyidOlIpGocTJknJO5SKDQRRILBGjIajGyS16xmmgEBimOAPTQzSF4DFIoG6Y1SFqYzSAHaRxbw/Xy2t3tb42dppHFvD5fLa3e1viIsyu8FXWbF5IZr6sXmIAtA2g0gUkAUsQyQQ9ApGUjCRZICZQWmgaCQGqHvubJ+Xqd1+6J76cjn3Ns/L1O7/dE97OQGw2DkzLYNsDLY+i5U5Ja2uu1Zo1eBx7cbSXUzeGh5UwjpT24+ZJ5rhL/ZhlpuNvX42XjOvlavRi3dexh6FPZsKOaauvSNYWz1Z45h1KztsqOIzG6df2iFKitUM0+oh6KyLUmmwdWSsXloIYueROtydp1AVWo5SUVv3jlOkoqy0EMJCz2nnd+zQ2iR0PHiIiXG8u1ptHwqkSxaxLHpeJhILApYJBAB4IYpgaaGIIoCxGKbAIPTGDVNjdITpjdEYPUTjHh99Nrd7V+I7PROMeH302t3tX3ozsyu8HXWYvJDFdZsBIRQDJA5ILJApCNXZMGTAz2Ai6MbyyQkogsFmDQWGo1Q9vzc/PVO7/cj3kmeB5u35ep3b+JHu5MAw2VMksCkSM1cMpxcZK6as/5XWWSCwQaDxNejKjUcJbtHxT0YzSfA3PhHgNqCmlnHJ/df+/eafBnjy14y6mDJyhscPWY7Tk9wnRH8PY8sulQRXsL16UmtMh6nm7bhhQyYjtpp40bLMapaBMTRBUNWvSenx7atr5eDy6bpv4EsSxexLHQclVILBFLBIoALBDEAEBiAwLFB6YGIemMGKY3SFaY1SAHaRxnw/Xy2t3tX3o7NSONeH6+W1u9qe9EWY3eDr6i0hqvqxeQhAMkCkGkCkBqf3REM2/uRBAAyQgEskEgQgzh7Tm++fn3b9GaPeMhAg0sWUSEGa8YhEiEA15U1JNPRqz9J4monTqSi9U7eohDHPHrb0+NM8tHKFbNG2w2ZCHPs7VJP0RiPrIQVV37DqrMS0lfr9hCDrOrbY5I3XRqxLEIdhwUsXiiEADQDwRCDA0UGgiEAjFMdpEIAOUjjXh+vltbvan7SEIsyu8HX1YtKRCCIKUgUpGSCUxtdpCEEW3//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4" name="Group 13"/>
          <p:cNvGrpSpPr/>
          <p:nvPr/>
        </p:nvGrpSpPr>
        <p:grpSpPr>
          <a:xfrm>
            <a:off x="533400" y="914400"/>
            <a:ext cx="3400425" cy="4631877"/>
            <a:chOff x="533400" y="914400"/>
            <a:chExt cx="3400425" cy="4631877"/>
          </a:xfrm>
        </p:grpSpPr>
        <p:pic>
          <p:nvPicPr>
            <p:cNvPr id="130054" name="Picture 6" descr="http://a248.e.akamai.net/7/248/432/20120426191829/www.msdlatinamerica.com/ebooks/PracticalOrthopaedicSportsMedicineArthrocopy/files/d07efc09e7c098794fe168058e852e7b.gif"/>
            <p:cNvPicPr>
              <a:picLocks noChangeAspect="1" noChangeArrowheads="1"/>
            </p:cNvPicPr>
            <p:nvPr/>
          </p:nvPicPr>
          <p:blipFill>
            <a:blip r:embed="rId3"/>
            <a:srcRect/>
            <a:stretch>
              <a:fillRect/>
            </a:stretch>
          </p:blipFill>
          <p:spPr bwMode="auto">
            <a:xfrm>
              <a:off x="533400" y="1371600"/>
              <a:ext cx="3400425" cy="4174677"/>
            </a:xfrm>
            <a:prstGeom prst="rect">
              <a:avLst/>
            </a:prstGeom>
            <a:noFill/>
            <a:ln>
              <a:solidFill>
                <a:schemeClr val="tx1"/>
              </a:solidFill>
            </a:ln>
          </p:spPr>
        </p:pic>
        <p:sp>
          <p:nvSpPr>
            <p:cNvPr id="13" name="TextBox 12"/>
            <p:cNvSpPr txBox="1"/>
            <p:nvPr/>
          </p:nvSpPr>
          <p:spPr>
            <a:xfrm>
              <a:off x="609600" y="914400"/>
              <a:ext cx="3284874" cy="400110"/>
            </a:xfrm>
            <a:prstGeom prst="rect">
              <a:avLst/>
            </a:prstGeom>
            <a:solidFill>
              <a:schemeClr val="bg1"/>
            </a:solidFill>
            <a:ln>
              <a:solidFill>
                <a:schemeClr val="tx1"/>
              </a:solidFill>
            </a:ln>
          </p:spPr>
          <p:txBody>
            <a:bodyPr wrap="none" rtlCol="0">
              <a:spAutoFit/>
            </a:bodyPr>
            <a:lstStyle/>
            <a:p>
              <a:r>
                <a:rPr lang="en-US" sz="2000" dirty="0" smtClean="0"/>
                <a:t>L2, 3, 4 (2 often very small)</a:t>
              </a:r>
              <a:endParaRPr lang="en-US" sz="2000" dirty="0"/>
            </a:p>
          </p:txBody>
        </p:sp>
      </p:grpSp>
      <p:grpSp>
        <p:nvGrpSpPr>
          <p:cNvPr id="21" name="Group 20"/>
          <p:cNvGrpSpPr/>
          <p:nvPr/>
        </p:nvGrpSpPr>
        <p:grpSpPr>
          <a:xfrm>
            <a:off x="4572000" y="1295400"/>
            <a:ext cx="3988592" cy="5334915"/>
            <a:chOff x="4572000" y="1295400"/>
            <a:chExt cx="3988592" cy="5334915"/>
          </a:xfrm>
        </p:grpSpPr>
        <p:pic>
          <p:nvPicPr>
            <p:cNvPr id="130056" name="Picture 8" descr="http://classconnection.s3.amazonaws.com/33/flashcards/602033/jpg/09_positive_trendelenburg_sign1312138170952.jpg"/>
            <p:cNvPicPr>
              <a:picLocks noChangeAspect="1" noChangeArrowheads="1"/>
            </p:cNvPicPr>
            <p:nvPr/>
          </p:nvPicPr>
          <p:blipFill>
            <a:blip r:embed="rId4"/>
            <a:srcRect/>
            <a:stretch>
              <a:fillRect/>
            </a:stretch>
          </p:blipFill>
          <p:spPr bwMode="auto">
            <a:xfrm>
              <a:off x="5486400" y="1752600"/>
              <a:ext cx="3048000" cy="2690602"/>
            </a:xfrm>
            <a:prstGeom prst="rect">
              <a:avLst/>
            </a:prstGeom>
            <a:noFill/>
            <a:ln>
              <a:solidFill>
                <a:schemeClr val="tx1"/>
              </a:solidFill>
            </a:ln>
          </p:spPr>
        </p:pic>
        <p:pic>
          <p:nvPicPr>
            <p:cNvPr id="130062" name="Picture 14" descr="http://www.worldortho.com/dev/components/com_virtuemart/shop_image/product/Obturator_nerve__48e708ad3647a.jpg"/>
            <p:cNvPicPr>
              <a:picLocks noChangeAspect="1" noChangeArrowheads="1"/>
            </p:cNvPicPr>
            <p:nvPr/>
          </p:nvPicPr>
          <p:blipFill>
            <a:blip r:embed="rId5"/>
            <a:srcRect/>
            <a:stretch>
              <a:fillRect/>
            </a:stretch>
          </p:blipFill>
          <p:spPr bwMode="auto">
            <a:xfrm>
              <a:off x="5562600" y="4724400"/>
              <a:ext cx="2743200" cy="1905915"/>
            </a:xfrm>
            <a:prstGeom prst="rect">
              <a:avLst/>
            </a:prstGeom>
            <a:noFill/>
          </p:spPr>
        </p:pic>
        <p:sp>
          <p:nvSpPr>
            <p:cNvPr id="15" name="TextBox 14"/>
            <p:cNvSpPr txBox="1"/>
            <p:nvPr/>
          </p:nvSpPr>
          <p:spPr>
            <a:xfrm>
              <a:off x="4800600" y="1295400"/>
              <a:ext cx="2788136" cy="1015663"/>
            </a:xfrm>
            <a:prstGeom prst="rect">
              <a:avLst/>
            </a:prstGeom>
            <a:solidFill>
              <a:schemeClr val="bg1"/>
            </a:solidFill>
            <a:ln>
              <a:solidFill>
                <a:schemeClr val="tx1"/>
              </a:solidFill>
            </a:ln>
          </p:spPr>
          <p:txBody>
            <a:bodyPr wrap="none" rtlCol="0">
              <a:spAutoFit/>
            </a:bodyPr>
            <a:lstStyle/>
            <a:p>
              <a:r>
                <a:rPr lang="en-US" sz="2000" dirty="0" smtClean="0"/>
                <a:t>Gait difficulty</a:t>
              </a:r>
            </a:p>
            <a:p>
              <a:r>
                <a:rPr lang="en-US" sz="2000" dirty="0" smtClean="0"/>
                <a:t>Difficulty crossing legs </a:t>
              </a:r>
            </a:p>
            <a:p>
              <a:r>
                <a:rPr lang="en-US" sz="2000" dirty="0" smtClean="0"/>
                <a:t>(loss of adduction)</a:t>
              </a:r>
              <a:endParaRPr lang="en-US" sz="2000" dirty="0"/>
            </a:p>
          </p:txBody>
        </p:sp>
        <p:sp>
          <p:nvSpPr>
            <p:cNvPr id="17" name="TextBox 16"/>
            <p:cNvSpPr txBox="1"/>
            <p:nvPr/>
          </p:nvSpPr>
          <p:spPr>
            <a:xfrm>
              <a:off x="4572000" y="4572000"/>
              <a:ext cx="3988592" cy="707886"/>
            </a:xfrm>
            <a:prstGeom prst="rect">
              <a:avLst/>
            </a:prstGeom>
            <a:solidFill>
              <a:schemeClr val="bg1"/>
            </a:solidFill>
            <a:ln>
              <a:solidFill>
                <a:schemeClr val="tx1"/>
              </a:solidFill>
            </a:ln>
          </p:spPr>
          <p:txBody>
            <a:bodyPr wrap="none" rtlCol="0">
              <a:spAutoFit/>
            </a:bodyPr>
            <a:lstStyle/>
            <a:p>
              <a:r>
                <a:rPr lang="en-US" sz="2000" dirty="0" smtClean="0"/>
                <a:t>Pain or numbness of medial thigh</a:t>
              </a:r>
            </a:p>
            <a:p>
              <a:r>
                <a:rPr lang="en-US" sz="2000" dirty="0" smtClean="0"/>
                <a:t>Groin pain</a:t>
              </a:r>
              <a:endParaRPr lang="en-US" sz="20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3"/>
          <p:cNvSpPr txBox="1">
            <a:spLocks noChangeArrowheads="1"/>
          </p:cNvSpPr>
          <p:nvPr/>
        </p:nvSpPr>
        <p:spPr bwMode="auto">
          <a:xfrm>
            <a:off x="228600" y="1090921"/>
            <a:ext cx="8626475"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buFontTx/>
              <a:buChar char="•"/>
              <a:defRPr/>
            </a:pPr>
            <a:r>
              <a:rPr lang="en-US" sz="2400" dirty="0">
                <a:latin typeface="+mj-lt"/>
                <a:ea typeface="ＭＳ Ｐゴシック" charset="0"/>
              </a:rPr>
              <a:t> Candidate for </a:t>
            </a:r>
            <a:r>
              <a:rPr lang="en-US" sz="2400" dirty="0" err="1">
                <a:latin typeface="+mj-lt"/>
                <a:ea typeface="ＭＳ Ｐゴシック" charset="0"/>
              </a:rPr>
              <a:t>pessary</a:t>
            </a:r>
            <a:r>
              <a:rPr lang="en-US" sz="2400" dirty="0">
                <a:latin typeface="+mj-lt"/>
                <a:ea typeface="ＭＳ Ｐゴシック" charset="0"/>
              </a:rPr>
              <a:t>: </a:t>
            </a:r>
            <a:r>
              <a:rPr lang="en-US" sz="2400" dirty="0" smtClean="0">
                <a:latin typeface="+mj-lt"/>
                <a:ea typeface="ＭＳ Ｐゴシック" charset="0"/>
              </a:rPr>
              <a:t>anyone</a:t>
            </a:r>
          </a:p>
          <a:p>
            <a:pPr>
              <a:buFontTx/>
              <a:buChar char="•"/>
              <a:defRPr/>
            </a:pPr>
            <a:endParaRPr lang="en-US" sz="2400" dirty="0">
              <a:latin typeface="+mj-lt"/>
              <a:ea typeface="ＭＳ Ｐゴシック" charset="0"/>
            </a:endParaRPr>
          </a:p>
          <a:p>
            <a:pPr>
              <a:buFontTx/>
              <a:buChar char="•"/>
              <a:defRPr/>
            </a:pPr>
            <a:r>
              <a:rPr lang="en-US" sz="2400" dirty="0">
                <a:latin typeface="+mj-lt"/>
                <a:ea typeface="ＭＳ Ｐゴシック" charset="0"/>
              </a:rPr>
              <a:t> Successful </a:t>
            </a:r>
            <a:r>
              <a:rPr lang="en-US" sz="2400" dirty="0" smtClean="0">
                <a:latin typeface="+mj-lt"/>
                <a:ea typeface="ＭＳ Ｐゴシック" charset="0"/>
              </a:rPr>
              <a:t>Fitting more likely if :</a:t>
            </a:r>
          </a:p>
          <a:p>
            <a:pPr>
              <a:defRPr/>
            </a:pPr>
            <a:r>
              <a:rPr lang="en-US" sz="2400" dirty="0" smtClean="0">
                <a:latin typeface="+mj-lt"/>
                <a:ea typeface="ＭＳ Ｐゴシック" charset="0"/>
              </a:rPr>
              <a:t>   -  </a:t>
            </a:r>
            <a:r>
              <a:rPr lang="en-US" sz="2400" dirty="0">
                <a:latin typeface="+mj-lt"/>
                <a:ea typeface="ＭＳ Ｐゴシック" charset="0"/>
              </a:rPr>
              <a:t>Vaginal length &gt; 6 cm</a:t>
            </a:r>
          </a:p>
          <a:p>
            <a:pPr>
              <a:defRPr/>
            </a:pPr>
            <a:r>
              <a:rPr lang="en-US" sz="2400" dirty="0">
                <a:latin typeface="+mj-lt"/>
                <a:ea typeface="ＭＳ Ｐゴシック" charset="0"/>
              </a:rPr>
              <a:t>   </a:t>
            </a:r>
            <a:r>
              <a:rPr lang="en-US" sz="2400" dirty="0" smtClean="0">
                <a:latin typeface="+mj-lt"/>
                <a:ea typeface="ＭＳ Ｐゴシック" charset="0"/>
              </a:rPr>
              <a:t>-   </a:t>
            </a:r>
            <a:r>
              <a:rPr lang="en-US" sz="2400" dirty="0" err="1" smtClean="0">
                <a:latin typeface="+mj-lt"/>
                <a:ea typeface="ＭＳ Ｐゴシック" charset="0"/>
              </a:rPr>
              <a:t>Introitus</a:t>
            </a:r>
            <a:r>
              <a:rPr lang="en-US" sz="2400" dirty="0" smtClean="0">
                <a:latin typeface="+mj-lt"/>
                <a:ea typeface="ＭＳ Ｐゴシック" charset="0"/>
              </a:rPr>
              <a:t> </a:t>
            </a:r>
            <a:r>
              <a:rPr lang="en-US" sz="2400" dirty="0">
                <a:latin typeface="+mj-lt"/>
                <a:ea typeface="ＭＳ Ｐゴシック" charset="0"/>
              </a:rPr>
              <a:t>&lt; 4 </a:t>
            </a:r>
            <a:r>
              <a:rPr lang="en-US" sz="2400" dirty="0" smtClean="0">
                <a:latin typeface="+mj-lt"/>
                <a:ea typeface="ＭＳ Ｐゴシック" charset="0"/>
              </a:rPr>
              <a:t>fingerbreadths</a:t>
            </a:r>
            <a:endParaRPr lang="en-US" sz="2400" dirty="0">
              <a:latin typeface="+mj-lt"/>
              <a:ea typeface="ＭＳ Ｐゴシック" charset="0"/>
            </a:endParaRPr>
          </a:p>
          <a:p>
            <a:pPr>
              <a:defRPr/>
            </a:pPr>
            <a:r>
              <a:rPr lang="en-US" sz="2400" dirty="0">
                <a:latin typeface="+mj-lt"/>
                <a:ea typeface="ＭＳ Ｐゴシック" charset="0"/>
              </a:rPr>
              <a:t>     </a:t>
            </a:r>
          </a:p>
          <a:p>
            <a:pPr>
              <a:buFontTx/>
              <a:buChar char="•"/>
              <a:defRPr/>
            </a:pPr>
            <a:r>
              <a:rPr lang="en-US" sz="2400" dirty="0">
                <a:latin typeface="+mj-lt"/>
                <a:ea typeface="ＭＳ Ｐゴシック" charset="0"/>
              </a:rPr>
              <a:t> </a:t>
            </a:r>
            <a:r>
              <a:rPr lang="en-US" sz="2400" u="sng" dirty="0">
                <a:latin typeface="+mj-lt"/>
                <a:ea typeface="ＭＳ Ｐゴシック" charset="0"/>
              </a:rPr>
              <a:t>Risks</a:t>
            </a:r>
            <a:r>
              <a:rPr lang="en-US" sz="2400" dirty="0">
                <a:latin typeface="+mj-lt"/>
                <a:ea typeface="ＭＳ Ｐゴシック" charset="0"/>
              </a:rPr>
              <a:t>: erosion/ulceration, infection, incarceration, fistula</a:t>
            </a:r>
          </a:p>
          <a:p>
            <a:pPr>
              <a:buFontTx/>
              <a:buChar char="•"/>
              <a:defRPr/>
            </a:pPr>
            <a:r>
              <a:rPr lang="en-US" sz="2400" dirty="0">
                <a:latin typeface="+mj-lt"/>
                <a:ea typeface="ＭＳ Ｐゴシック" charset="0"/>
              </a:rPr>
              <a:t> </a:t>
            </a:r>
            <a:r>
              <a:rPr lang="en-US" sz="2400" u="sng" dirty="0" err="1">
                <a:latin typeface="+mj-lt"/>
                <a:ea typeface="ＭＳ Ｐゴシック" charset="0"/>
              </a:rPr>
              <a:t>Pessary</a:t>
            </a:r>
            <a:r>
              <a:rPr lang="en-US" sz="2400" u="sng" dirty="0">
                <a:latin typeface="+mj-lt"/>
                <a:ea typeface="ＭＳ Ｐゴシック" charset="0"/>
              </a:rPr>
              <a:t> Care</a:t>
            </a:r>
            <a:r>
              <a:rPr lang="en-US" sz="2400" dirty="0">
                <a:latin typeface="+mj-lt"/>
                <a:ea typeface="ＭＳ Ｐゴシック" charset="0"/>
              </a:rPr>
              <a:t>: self-care</a:t>
            </a:r>
          </a:p>
          <a:p>
            <a:pPr>
              <a:defRPr/>
            </a:pPr>
            <a:r>
              <a:rPr lang="en-US" sz="2400" dirty="0">
                <a:latin typeface="+mj-lt"/>
                <a:ea typeface="ＭＳ Ｐゴシック" charset="0"/>
              </a:rPr>
              <a:t>                          office care q 3 months</a:t>
            </a:r>
          </a:p>
          <a:p>
            <a:pPr>
              <a:defRPr/>
            </a:pPr>
            <a:r>
              <a:rPr lang="en-US" sz="2400" dirty="0">
                <a:latin typeface="+mj-lt"/>
                <a:ea typeface="ＭＳ Ｐゴシック" charset="0"/>
              </a:rPr>
              <a:t>                          vaginal estrogen </a:t>
            </a:r>
            <a:r>
              <a:rPr lang="en-US" sz="2400" dirty="0" err="1">
                <a:latin typeface="+mj-lt"/>
                <a:ea typeface="ＭＳ Ｐゴシック" charset="0"/>
              </a:rPr>
              <a:t>tx</a:t>
            </a:r>
            <a:r>
              <a:rPr lang="en-US" sz="2400" dirty="0">
                <a:latin typeface="+mj-lt"/>
                <a:ea typeface="ＭＳ Ｐゴシック" charset="0"/>
              </a:rPr>
              <a:t> for atrophy </a:t>
            </a:r>
          </a:p>
          <a:p>
            <a:pPr>
              <a:defRPr/>
            </a:pPr>
            <a:endParaRPr lang="en-US" sz="2400" dirty="0">
              <a:latin typeface="+mj-lt"/>
              <a:ea typeface="ＭＳ Ｐゴシック" charset="0"/>
            </a:endParaRPr>
          </a:p>
          <a:p>
            <a:pPr>
              <a:defRPr/>
            </a:pPr>
            <a:r>
              <a:rPr lang="en-US" sz="2400" u="sng" dirty="0">
                <a:latin typeface="+mj-lt"/>
                <a:ea typeface="ＭＳ Ｐゴシック" charset="0"/>
              </a:rPr>
              <a:t>Contraindications</a:t>
            </a:r>
            <a:r>
              <a:rPr lang="en-US" sz="2400" dirty="0">
                <a:latin typeface="+mj-lt"/>
                <a:ea typeface="ＭＳ Ｐゴシック" charset="0"/>
              </a:rPr>
              <a:t>: non-healing erosion/ulceration </a:t>
            </a:r>
          </a:p>
          <a:p>
            <a:pPr algn="ctr">
              <a:defRPr/>
            </a:pPr>
            <a:r>
              <a:rPr lang="en-US" sz="2400" dirty="0">
                <a:latin typeface="+mj-lt"/>
                <a:ea typeface="ＭＳ Ｐゴシック" charset="0"/>
              </a:rPr>
              <a:t>                           inability to follow-up for </a:t>
            </a:r>
            <a:r>
              <a:rPr lang="en-US" sz="2400" dirty="0" err="1">
                <a:latin typeface="+mj-lt"/>
                <a:ea typeface="ＭＳ Ｐゴシック" charset="0"/>
              </a:rPr>
              <a:t>pessary</a:t>
            </a:r>
            <a:r>
              <a:rPr lang="en-US" sz="2400" dirty="0">
                <a:latin typeface="+mj-lt"/>
                <a:ea typeface="ＭＳ Ｐゴシック" charset="0"/>
              </a:rPr>
              <a:t> care</a:t>
            </a:r>
          </a:p>
        </p:txBody>
      </p:sp>
      <p:sp>
        <p:nvSpPr>
          <p:cNvPr id="3" name="TextBox 2"/>
          <p:cNvSpPr txBox="1"/>
          <p:nvPr/>
        </p:nvSpPr>
        <p:spPr>
          <a:xfrm>
            <a:off x="381000" y="304800"/>
            <a:ext cx="1537600" cy="461665"/>
          </a:xfrm>
          <a:prstGeom prst="rect">
            <a:avLst/>
          </a:prstGeom>
          <a:noFill/>
          <a:ln>
            <a:solidFill>
              <a:schemeClr val="tx1"/>
            </a:solidFill>
          </a:ln>
        </p:spPr>
        <p:txBody>
          <a:bodyPr wrap="none" rtlCol="0">
            <a:spAutoFit/>
          </a:bodyPr>
          <a:lstStyle/>
          <a:p>
            <a:r>
              <a:rPr lang="en-US" sz="2400" dirty="0" err="1" smtClean="0"/>
              <a:t>Pessaries</a:t>
            </a:r>
            <a:endParaRPr lang="en-US" sz="2400"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61441" name="Picture 3" descr="Sml_Colposuspension1"/>
          <p:cNvPicPr>
            <a:picLocks noChangeAspect="1" noChangeArrowheads="1"/>
          </p:cNvPicPr>
          <p:nvPr/>
        </p:nvPicPr>
        <p:blipFill>
          <a:blip r:embed="rId3"/>
          <a:srcRect/>
          <a:stretch>
            <a:fillRect/>
          </a:stretch>
        </p:blipFill>
        <p:spPr bwMode="auto">
          <a:xfrm>
            <a:off x="304800" y="152400"/>
            <a:ext cx="6219825" cy="3848100"/>
          </a:xfrm>
          <a:prstGeom prst="rect">
            <a:avLst/>
          </a:prstGeom>
          <a:noFill/>
          <a:ln w="9525">
            <a:solidFill>
              <a:schemeClr val="bg2"/>
            </a:solidFill>
            <a:miter lim="800000"/>
            <a:headEnd/>
            <a:tailEnd/>
          </a:ln>
        </p:spPr>
      </p:pic>
      <p:sp>
        <p:nvSpPr>
          <p:cNvPr id="25604" name="Text Box 4"/>
          <p:cNvSpPr txBox="1">
            <a:spLocks noChangeArrowheads="1"/>
          </p:cNvSpPr>
          <p:nvPr/>
        </p:nvSpPr>
        <p:spPr bwMode="auto">
          <a:xfrm>
            <a:off x="212725" y="4467225"/>
            <a:ext cx="1721946" cy="400110"/>
          </a:xfrm>
          <a:prstGeom prst="rect">
            <a:avLst/>
          </a:prstGeom>
          <a:noFill/>
          <a:ln w="9525">
            <a:noFill/>
            <a:miter lim="800000"/>
            <a:headEnd/>
            <a:tailEnd/>
          </a:ln>
        </p:spPr>
        <p:txBody>
          <a:bodyPr wrap="none">
            <a:spAutoFit/>
          </a:bodyPr>
          <a:lstStyle/>
          <a:p>
            <a:r>
              <a:rPr lang="en-US" sz="2000" dirty="0"/>
              <a:t>1. Procedure.</a:t>
            </a:r>
          </a:p>
        </p:txBody>
      </p:sp>
      <p:sp>
        <p:nvSpPr>
          <p:cNvPr id="25605" name="Text Box 5"/>
          <p:cNvSpPr txBox="1">
            <a:spLocks noChangeArrowheads="1"/>
          </p:cNvSpPr>
          <p:nvPr/>
        </p:nvSpPr>
        <p:spPr bwMode="auto">
          <a:xfrm>
            <a:off x="212725" y="5076825"/>
            <a:ext cx="1707519" cy="400110"/>
          </a:xfrm>
          <a:prstGeom prst="rect">
            <a:avLst/>
          </a:prstGeom>
          <a:noFill/>
          <a:ln w="9525">
            <a:noFill/>
            <a:miter lim="800000"/>
            <a:headEnd/>
            <a:tailEnd/>
          </a:ln>
        </p:spPr>
        <p:txBody>
          <a:bodyPr wrap="none">
            <a:spAutoFit/>
          </a:bodyPr>
          <a:lstStyle/>
          <a:p>
            <a:r>
              <a:rPr lang="en-US" sz="2000" dirty="0"/>
              <a:t>2. Indication. </a:t>
            </a:r>
          </a:p>
        </p:txBody>
      </p:sp>
      <p:sp>
        <p:nvSpPr>
          <p:cNvPr id="25606" name="Text Box 6"/>
          <p:cNvSpPr txBox="1">
            <a:spLocks noChangeArrowheads="1"/>
          </p:cNvSpPr>
          <p:nvPr/>
        </p:nvSpPr>
        <p:spPr bwMode="auto">
          <a:xfrm>
            <a:off x="212725" y="5762625"/>
            <a:ext cx="5979522" cy="400110"/>
          </a:xfrm>
          <a:prstGeom prst="rect">
            <a:avLst/>
          </a:prstGeom>
          <a:noFill/>
          <a:ln w="9525">
            <a:noFill/>
            <a:miter lim="800000"/>
            <a:headEnd/>
            <a:tailEnd/>
          </a:ln>
        </p:spPr>
        <p:txBody>
          <a:bodyPr wrap="none">
            <a:spAutoFit/>
          </a:bodyPr>
          <a:lstStyle/>
          <a:p>
            <a:r>
              <a:rPr lang="en-US" sz="2000" dirty="0"/>
              <a:t>3. Name 3 potential intra- or post-op complications.</a:t>
            </a:r>
          </a:p>
        </p:txBody>
      </p:sp>
      <p:sp>
        <p:nvSpPr>
          <p:cNvPr id="6" name="TextBox 5"/>
          <p:cNvSpPr txBox="1"/>
          <p:nvPr/>
        </p:nvSpPr>
        <p:spPr>
          <a:xfrm>
            <a:off x="2057400" y="4495800"/>
            <a:ext cx="5471370" cy="400110"/>
          </a:xfrm>
          <a:prstGeom prst="rect">
            <a:avLst/>
          </a:prstGeom>
          <a:solidFill>
            <a:schemeClr val="bg1"/>
          </a:solidFill>
          <a:ln>
            <a:solidFill>
              <a:schemeClr val="tx1"/>
            </a:solidFill>
          </a:ln>
        </p:spPr>
        <p:txBody>
          <a:bodyPr wrap="none" rtlCol="0">
            <a:spAutoFit/>
          </a:bodyPr>
          <a:lstStyle/>
          <a:p>
            <a:r>
              <a:rPr lang="en-US" sz="2000" dirty="0" smtClean="0"/>
              <a:t>Burch </a:t>
            </a:r>
            <a:r>
              <a:rPr lang="en-US" sz="2000" dirty="0" err="1" smtClean="0"/>
              <a:t>urethropexy</a:t>
            </a:r>
            <a:r>
              <a:rPr lang="en-US" sz="2000" dirty="0" smtClean="0"/>
              <a:t>/</a:t>
            </a:r>
            <a:r>
              <a:rPr lang="en-US" sz="2000" dirty="0" err="1" smtClean="0"/>
              <a:t>retropubic</a:t>
            </a:r>
            <a:r>
              <a:rPr lang="en-US" sz="2000" dirty="0" smtClean="0"/>
              <a:t> </a:t>
            </a:r>
            <a:r>
              <a:rPr lang="en-US" sz="2000" dirty="0" err="1" smtClean="0"/>
              <a:t>colposuspension</a:t>
            </a:r>
            <a:endParaRPr lang="en-US" sz="2000" dirty="0"/>
          </a:p>
        </p:txBody>
      </p:sp>
      <p:sp>
        <p:nvSpPr>
          <p:cNvPr id="7" name="TextBox 6"/>
          <p:cNvSpPr txBox="1"/>
          <p:nvPr/>
        </p:nvSpPr>
        <p:spPr>
          <a:xfrm>
            <a:off x="1981200" y="5181600"/>
            <a:ext cx="4830168" cy="400110"/>
          </a:xfrm>
          <a:prstGeom prst="rect">
            <a:avLst/>
          </a:prstGeom>
          <a:solidFill>
            <a:schemeClr val="bg1"/>
          </a:solidFill>
          <a:ln>
            <a:solidFill>
              <a:schemeClr val="tx1"/>
            </a:solidFill>
          </a:ln>
        </p:spPr>
        <p:txBody>
          <a:bodyPr wrap="none" rtlCol="0">
            <a:spAutoFit/>
          </a:bodyPr>
          <a:lstStyle/>
          <a:p>
            <a:r>
              <a:rPr lang="en-US" sz="2000" dirty="0" smtClean="0"/>
              <a:t>Stress incontinence with urethral mobility</a:t>
            </a:r>
            <a:endParaRPr lang="en-US" sz="2000" dirty="0"/>
          </a:p>
        </p:txBody>
      </p:sp>
      <p:sp>
        <p:nvSpPr>
          <p:cNvPr id="8" name="TextBox 7"/>
          <p:cNvSpPr txBox="1"/>
          <p:nvPr/>
        </p:nvSpPr>
        <p:spPr>
          <a:xfrm>
            <a:off x="228600" y="6172200"/>
            <a:ext cx="8743740" cy="400110"/>
          </a:xfrm>
          <a:prstGeom prst="rect">
            <a:avLst/>
          </a:prstGeom>
          <a:solidFill>
            <a:schemeClr val="bg1"/>
          </a:solidFill>
          <a:ln>
            <a:solidFill>
              <a:schemeClr val="tx1"/>
            </a:solidFill>
          </a:ln>
        </p:spPr>
        <p:txBody>
          <a:bodyPr wrap="none" rtlCol="0">
            <a:spAutoFit/>
          </a:bodyPr>
          <a:lstStyle/>
          <a:p>
            <a:r>
              <a:rPr lang="en-US" sz="2000" dirty="0" smtClean="0"/>
              <a:t>Hemorrhage, </a:t>
            </a:r>
            <a:r>
              <a:rPr lang="en-US" sz="2000" dirty="0" err="1" smtClean="0"/>
              <a:t>cystotomy</a:t>
            </a:r>
            <a:r>
              <a:rPr lang="en-US" sz="2000" dirty="0" smtClean="0"/>
              <a:t>, suture in bladder, </a:t>
            </a:r>
            <a:r>
              <a:rPr lang="en-US" sz="2000" dirty="0" err="1" smtClean="0"/>
              <a:t>obturator</a:t>
            </a:r>
            <a:r>
              <a:rPr lang="en-US" sz="2000" dirty="0" smtClean="0"/>
              <a:t> injury, urinary retention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1143000" y="990600"/>
            <a:ext cx="7101624" cy="461665"/>
          </a:xfrm>
          <a:prstGeom prst="rect">
            <a:avLst/>
          </a:prstGeom>
          <a:noFill/>
        </p:spPr>
        <p:txBody>
          <a:bodyPr wrap="none" rtlCol="0">
            <a:spAutoFit/>
          </a:bodyPr>
          <a:lstStyle/>
          <a:p>
            <a:r>
              <a:rPr lang="en-US" sz="2400" dirty="0" smtClean="0"/>
              <a:t>Name 5 reversible causes of urinary incontinence. </a:t>
            </a:r>
            <a:endParaRPr lang="en-US" sz="2400" dirty="0"/>
          </a:p>
        </p:txBody>
      </p:sp>
      <p:sp>
        <p:nvSpPr>
          <p:cNvPr id="3" name="TextBox 2"/>
          <p:cNvSpPr txBox="1"/>
          <p:nvPr/>
        </p:nvSpPr>
        <p:spPr>
          <a:xfrm>
            <a:off x="1066800" y="1905000"/>
            <a:ext cx="7620000" cy="3046988"/>
          </a:xfrm>
          <a:prstGeom prst="rect">
            <a:avLst/>
          </a:prstGeom>
          <a:solidFill>
            <a:schemeClr val="bg1"/>
          </a:solidFill>
          <a:ln w="28575">
            <a:solidFill>
              <a:schemeClr val="tx1"/>
            </a:solidFill>
          </a:ln>
        </p:spPr>
        <p:txBody>
          <a:bodyPr wrap="square" rtlCol="0">
            <a:spAutoFit/>
          </a:bodyPr>
          <a:lstStyle/>
          <a:p>
            <a:r>
              <a:rPr lang="en-US" sz="2400" i="1" u="sng" dirty="0" smtClean="0"/>
              <a:t>Reversible Causes of UI: DIAPERS</a:t>
            </a:r>
          </a:p>
          <a:p>
            <a:pPr marL="285750" indent="-285750">
              <a:buFont typeface="Arial"/>
              <a:buChar char="•"/>
            </a:pPr>
            <a:r>
              <a:rPr lang="en-US" sz="2400" i="1" dirty="0" smtClean="0">
                <a:solidFill>
                  <a:srgbClr val="FF0000"/>
                </a:solidFill>
              </a:rPr>
              <a:t>D</a:t>
            </a:r>
            <a:r>
              <a:rPr lang="en-US" sz="2400" i="1" dirty="0" smtClean="0"/>
              <a:t>rugs</a:t>
            </a:r>
          </a:p>
          <a:p>
            <a:pPr marL="285750" indent="-285750">
              <a:buFont typeface="Arial"/>
              <a:buChar char="•"/>
            </a:pPr>
            <a:r>
              <a:rPr lang="en-US" sz="2400" i="1" dirty="0" smtClean="0">
                <a:solidFill>
                  <a:srgbClr val="FF0000"/>
                </a:solidFill>
              </a:rPr>
              <a:t>I</a:t>
            </a:r>
            <a:r>
              <a:rPr lang="en-US" sz="2400" i="1" dirty="0" smtClean="0"/>
              <a:t>nfection</a:t>
            </a:r>
          </a:p>
          <a:p>
            <a:pPr marL="285750" indent="-285750">
              <a:buFont typeface="Arial"/>
              <a:buChar char="•"/>
            </a:pPr>
            <a:r>
              <a:rPr lang="en-US" sz="2400" i="1" dirty="0" smtClean="0">
                <a:solidFill>
                  <a:srgbClr val="FF0000"/>
                </a:solidFill>
              </a:rPr>
              <a:t>A</a:t>
            </a:r>
            <a:r>
              <a:rPr lang="en-US" sz="2400" i="1" dirty="0" smtClean="0"/>
              <a:t>trophic Vaginitis</a:t>
            </a:r>
          </a:p>
          <a:p>
            <a:pPr marL="285750" indent="-285750">
              <a:buFont typeface="Arial"/>
              <a:buChar char="•"/>
            </a:pPr>
            <a:r>
              <a:rPr lang="en-US" sz="2400" i="1" dirty="0" smtClean="0">
                <a:solidFill>
                  <a:srgbClr val="FF0000"/>
                </a:solidFill>
              </a:rPr>
              <a:t>P</a:t>
            </a:r>
            <a:r>
              <a:rPr lang="en-US" sz="2400" i="1" dirty="0" smtClean="0"/>
              <a:t>sych/Behavioral (depression, delirium, dementia)</a:t>
            </a:r>
          </a:p>
          <a:p>
            <a:pPr marL="285750" indent="-285750">
              <a:buFont typeface="Arial"/>
              <a:buChar char="•"/>
            </a:pPr>
            <a:r>
              <a:rPr lang="en-US" sz="2400" i="1" dirty="0" smtClean="0">
                <a:solidFill>
                  <a:srgbClr val="FF0000"/>
                </a:solidFill>
              </a:rPr>
              <a:t>E</a:t>
            </a:r>
            <a:r>
              <a:rPr lang="en-US" sz="2400" i="1" dirty="0" smtClean="0"/>
              <a:t>ndocrine (hyperglycemia, </a:t>
            </a:r>
            <a:r>
              <a:rPr lang="en-US" sz="2400" i="1" dirty="0" err="1" smtClean="0"/>
              <a:t>hypercalcemia</a:t>
            </a:r>
            <a:r>
              <a:rPr lang="en-US" sz="2400" i="1" dirty="0" smtClean="0"/>
              <a:t>)</a:t>
            </a:r>
          </a:p>
          <a:p>
            <a:pPr marL="285750" indent="-285750">
              <a:buFont typeface="Arial"/>
              <a:buChar char="•"/>
            </a:pPr>
            <a:r>
              <a:rPr lang="en-US" sz="2400" i="1" dirty="0" smtClean="0">
                <a:solidFill>
                  <a:srgbClr val="FF0000"/>
                </a:solidFill>
              </a:rPr>
              <a:t>R</a:t>
            </a:r>
            <a:r>
              <a:rPr lang="en-US" sz="2400" i="1" dirty="0" smtClean="0"/>
              <a:t>estricted mobility</a:t>
            </a:r>
          </a:p>
          <a:p>
            <a:pPr marL="285750" indent="-285750">
              <a:buFont typeface="Arial"/>
              <a:buChar char="•"/>
            </a:pPr>
            <a:r>
              <a:rPr lang="en-US" sz="2400" i="1" dirty="0" smtClean="0">
                <a:solidFill>
                  <a:srgbClr val="FF0000"/>
                </a:solidFill>
              </a:rPr>
              <a:t>S</a:t>
            </a:r>
            <a:r>
              <a:rPr lang="en-US" sz="2400" i="1" dirty="0" smtClean="0"/>
              <a:t>tool impaction or constipation</a:t>
            </a:r>
          </a:p>
        </p:txBody>
      </p:sp>
      <p:sp>
        <p:nvSpPr>
          <p:cNvPr id="4" name="TextBox 3"/>
          <p:cNvSpPr txBox="1"/>
          <p:nvPr/>
        </p:nvSpPr>
        <p:spPr>
          <a:xfrm>
            <a:off x="381000" y="5486400"/>
            <a:ext cx="5317481" cy="400110"/>
          </a:xfrm>
          <a:prstGeom prst="rect">
            <a:avLst/>
          </a:prstGeom>
          <a:solidFill>
            <a:schemeClr val="bg1"/>
          </a:solidFill>
          <a:ln>
            <a:solidFill>
              <a:schemeClr val="tx1"/>
            </a:solidFill>
          </a:ln>
        </p:spPr>
        <p:txBody>
          <a:bodyPr wrap="none" rtlCol="0">
            <a:spAutoFit/>
          </a:bodyPr>
          <a:lstStyle/>
          <a:p>
            <a:r>
              <a:rPr lang="en-US" sz="2000" dirty="0" smtClean="0"/>
              <a:t>How can </a:t>
            </a:r>
            <a:r>
              <a:rPr lang="en-US" sz="2000" dirty="0" err="1" smtClean="0"/>
              <a:t>hypercalcemia</a:t>
            </a:r>
            <a:r>
              <a:rPr lang="en-US" sz="2000" dirty="0" smtClean="0"/>
              <a:t> cause incontinence?</a:t>
            </a:r>
            <a:endParaRPr lang="en-US" sz="2000" dirty="0"/>
          </a:p>
        </p:txBody>
      </p:sp>
      <p:sp>
        <p:nvSpPr>
          <p:cNvPr id="5" name="TextBox 4"/>
          <p:cNvSpPr txBox="1"/>
          <p:nvPr/>
        </p:nvSpPr>
        <p:spPr>
          <a:xfrm>
            <a:off x="1752600" y="6096000"/>
            <a:ext cx="5894562" cy="707886"/>
          </a:xfrm>
          <a:prstGeom prst="rect">
            <a:avLst/>
          </a:prstGeom>
          <a:solidFill>
            <a:schemeClr val="bg1"/>
          </a:solidFill>
          <a:ln>
            <a:solidFill>
              <a:schemeClr val="tx1"/>
            </a:solidFill>
          </a:ln>
        </p:spPr>
        <p:txBody>
          <a:bodyPr wrap="none" rtlCol="0">
            <a:spAutoFit/>
          </a:bodyPr>
          <a:lstStyle/>
          <a:p>
            <a:r>
              <a:rPr lang="en-US" sz="2000" dirty="0" smtClean="0"/>
              <a:t>Increased excretion of sodium and water </a:t>
            </a:r>
            <a:r>
              <a:rPr lang="en-US" sz="2000" dirty="0" err="1" smtClean="0"/>
              <a:t>diuresis</a:t>
            </a:r>
            <a:r>
              <a:rPr lang="en-US" sz="2000" dirty="0" smtClean="0"/>
              <a:t>. </a:t>
            </a:r>
          </a:p>
          <a:p>
            <a:r>
              <a:rPr lang="en-US" sz="2000" dirty="0" smtClean="0"/>
              <a:t>(an acquired </a:t>
            </a:r>
            <a:r>
              <a:rPr lang="en-US" sz="2000" dirty="0" err="1" smtClean="0"/>
              <a:t>nephrogenic</a:t>
            </a:r>
            <a:r>
              <a:rPr lang="en-US" sz="2000" dirty="0" smtClean="0"/>
              <a:t> diabetes </a:t>
            </a:r>
            <a:r>
              <a:rPr lang="en-US" sz="2000" dirty="0" err="1" smtClean="0"/>
              <a:t>insipidus</a:t>
            </a:r>
            <a:r>
              <a:rPr lang="en-US" sz="2000" dirty="0" smtClean="0"/>
              <a:t>)</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72705" name="Picture 2" descr="rp space"/>
          <p:cNvPicPr>
            <a:picLocks noChangeAspect="1" noChangeArrowheads="1"/>
          </p:cNvPicPr>
          <p:nvPr/>
        </p:nvPicPr>
        <p:blipFill>
          <a:blip r:embed="rId3"/>
          <a:srcRect/>
          <a:stretch>
            <a:fillRect/>
          </a:stretch>
        </p:blipFill>
        <p:spPr bwMode="auto">
          <a:xfrm>
            <a:off x="914400" y="152400"/>
            <a:ext cx="7162800" cy="6505575"/>
          </a:xfrm>
          <a:prstGeom prst="rect">
            <a:avLst/>
          </a:prstGeom>
          <a:noFill/>
          <a:ln w="9525">
            <a:noFill/>
            <a:miter lim="800000"/>
            <a:headEnd/>
            <a:tailEnd/>
          </a:ln>
        </p:spPr>
      </p:pic>
      <p:sp>
        <p:nvSpPr>
          <p:cNvPr id="72707" name="Rectangle 4"/>
          <p:cNvSpPr>
            <a:spLocks noChangeArrowheads="1"/>
          </p:cNvSpPr>
          <p:nvPr/>
        </p:nvSpPr>
        <p:spPr bwMode="auto">
          <a:xfrm>
            <a:off x="2209800" y="152400"/>
            <a:ext cx="1371600" cy="609600"/>
          </a:xfrm>
          <a:prstGeom prst="rect">
            <a:avLst/>
          </a:prstGeom>
          <a:solidFill>
            <a:schemeClr val="bg1"/>
          </a:solidFill>
          <a:ln w="9525">
            <a:noFill/>
            <a:miter lim="800000"/>
            <a:headEnd/>
            <a:tailEnd/>
          </a:ln>
        </p:spPr>
        <p:txBody>
          <a:bodyPr wrap="none" anchor="ctr"/>
          <a:lstStyle/>
          <a:p>
            <a:endParaRPr lang="en-US"/>
          </a:p>
        </p:txBody>
      </p:sp>
      <p:sp>
        <p:nvSpPr>
          <p:cNvPr id="72708" name="Freeform 5"/>
          <p:cNvSpPr>
            <a:spLocks/>
          </p:cNvSpPr>
          <p:nvPr/>
        </p:nvSpPr>
        <p:spPr bwMode="auto">
          <a:xfrm>
            <a:off x="3124200" y="2971800"/>
            <a:ext cx="838200" cy="1447800"/>
          </a:xfrm>
          <a:custGeom>
            <a:avLst/>
            <a:gdLst>
              <a:gd name="T0" fmla="*/ 0 w 528"/>
              <a:gd name="T1" fmla="*/ 1447800 h 912"/>
              <a:gd name="T2" fmla="*/ 838200 w 528"/>
              <a:gd name="T3" fmla="*/ 0 h 912"/>
              <a:gd name="T4" fmla="*/ 0 60000 65536"/>
              <a:gd name="T5" fmla="*/ 0 60000 65536"/>
            </a:gdLst>
            <a:ahLst/>
            <a:cxnLst>
              <a:cxn ang="T4">
                <a:pos x="T0" y="T1"/>
              </a:cxn>
              <a:cxn ang="T5">
                <a:pos x="T2" y="T3"/>
              </a:cxn>
            </a:cxnLst>
            <a:rect l="0" t="0" r="r" b="b"/>
            <a:pathLst>
              <a:path w="528" h="912">
                <a:moveTo>
                  <a:pt x="0" y="912"/>
                </a:moveTo>
                <a:cubicBezTo>
                  <a:pt x="220" y="532"/>
                  <a:pt x="440" y="152"/>
                  <a:pt x="528" y="0"/>
                </a:cubicBezTo>
              </a:path>
            </a:pathLst>
          </a:custGeom>
          <a:noFill/>
          <a:ln w="28575" cmpd="sng">
            <a:solidFill>
              <a:srgbClr val="FF00FF"/>
            </a:solidFill>
            <a:round/>
            <a:headEnd/>
            <a:tailEnd/>
          </a:ln>
        </p:spPr>
        <p:txBody>
          <a:bodyPr wrap="none" anchor="ctr"/>
          <a:lstStyle/>
          <a:p>
            <a:endParaRPr lang="en-US"/>
          </a:p>
        </p:txBody>
      </p:sp>
      <p:sp>
        <p:nvSpPr>
          <p:cNvPr id="72709" name="Freeform 6"/>
          <p:cNvSpPr>
            <a:spLocks/>
          </p:cNvSpPr>
          <p:nvPr/>
        </p:nvSpPr>
        <p:spPr bwMode="auto">
          <a:xfrm flipH="1">
            <a:off x="5029200" y="2971800"/>
            <a:ext cx="533400" cy="1447800"/>
          </a:xfrm>
          <a:custGeom>
            <a:avLst/>
            <a:gdLst>
              <a:gd name="T0" fmla="*/ 0 w 528"/>
              <a:gd name="T1" fmla="*/ 1447800 h 912"/>
              <a:gd name="T2" fmla="*/ 533400 w 528"/>
              <a:gd name="T3" fmla="*/ 0 h 912"/>
              <a:gd name="T4" fmla="*/ 0 60000 65536"/>
              <a:gd name="T5" fmla="*/ 0 60000 65536"/>
            </a:gdLst>
            <a:ahLst/>
            <a:cxnLst>
              <a:cxn ang="T4">
                <a:pos x="T0" y="T1"/>
              </a:cxn>
              <a:cxn ang="T5">
                <a:pos x="T2" y="T3"/>
              </a:cxn>
            </a:cxnLst>
            <a:rect l="0" t="0" r="r" b="b"/>
            <a:pathLst>
              <a:path w="528" h="912">
                <a:moveTo>
                  <a:pt x="0" y="912"/>
                </a:moveTo>
                <a:cubicBezTo>
                  <a:pt x="220" y="532"/>
                  <a:pt x="440" y="152"/>
                  <a:pt x="528" y="0"/>
                </a:cubicBezTo>
              </a:path>
            </a:pathLst>
          </a:custGeom>
          <a:noFill/>
          <a:ln w="28575" cmpd="sng">
            <a:solidFill>
              <a:srgbClr val="FF00FF"/>
            </a:solidFill>
            <a:round/>
            <a:headEnd/>
            <a:tailEnd/>
          </a:ln>
        </p:spPr>
        <p:txBody>
          <a:bodyPr wrap="none" anchor="ctr"/>
          <a:lstStyle/>
          <a:p>
            <a:endParaRPr lang="en-US"/>
          </a:p>
        </p:txBody>
      </p:sp>
      <p:grpSp>
        <p:nvGrpSpPr>
          <p:cNvPr id="72710" name="Group 7"/>
          <p:cNvGrpSpPr>
            <a:grpSpLocks/>
          </p:cNvGrpSpPr>
          <p:nvPr/>
        </p:nvGrpSpPr>
        <p:grpSpPr bwMode="auto">
          <a:xfrm>
            <a:off x="2667000" y="3505200"/>
            <a:ext cx="381000" cy="1371600"/>
            <a:chOff x="1680" y="2208"/>
            <a:chExt cx="240" cy="864"/>
          </a:xfrm>
        </p:grpSpPr>
        <p:sp>
          <p:nvSpPr>
            <p:cNvPr id="72734" name="Line 8"/>
            <p:cNvSpPr>
              <a:spLocks noChangeShapeType="1"/>
            </p:cNvSpPr>
            <p:nvPr/>
          </p:nvSpPr>
          <p:spPr bwMode="auto">
            <a:xfrm flipV="1">
              <a:off x="1680" y="2256"/>
              <a:ext cx="192" cy="720"/>
            </a:xfrm>
            <a:prstGeom prst="line">
              <a:avLst/>
            </a:prstGeom>
            <a:noFill/>
            <a:ln w="38100">
              <a:solidFill>
                <a:srgbClr val="FFFF00"/>
              </a:solidFill>
              <a:round/>
              <a:headEnd/>
              <a:tailEnd/>
            </a:ln>
          </p:spPr>
          <p:txBody>
            <a:bodyPr wrap="none" anchor="ctr"/>
            <a:lstStyle/>
            <a:p>
              <a:endParaRPr lang="en-US"/>
            </a:p>
          </p:txBody>
        </p:sp>
        <p:sp>
          <p:nvSpPr>
            <p:cNvPr id="72735" name="Line 9"/>
            <p:cNvSpPr>
              <a:spLocks noChangeShapeType="1"/>
            </p:cNvSpPr>
            <p:nvPr/>
          </p:nvSpPr>
          <p:spPr bwMode="auto">
            <a:xfrm flipV="1">
              <a:off x="1728" y="2304"/>
              <a:ext cx="144" cy="720"/>
            </a:xfrm>
            <a:prstGeom prst="line">
              <a:avLst/>
            </a:prstGeom>
            <a:noFill/>
            <a:ln w="38100">
              <a:solidFill>
                <a:srgbClr val="FF0000"/>
              </a:solidFill>
              <a:round/>
              <a:headEnd/>
              <a:tailEnd/>
            </a:ln>
          </p:spPr>
          <p:txBody>
            <a:bodyPr wrap="none" anchor="ctr"/>
            <a:lstStyle/>
            <a:p>
              <a:endParaRPr lang="en-US"/>
            </a:p>
          </p:txBody>
        </p:sp>
        <p:sp>
          <p:nvSpPr>
            <p:cNvPr id="72736" name="Line 10"/>
            <p:cNvSpPr>
              <a:spLocks noChangeShapeType="1"/>
            </p:cNvSpPr>
            <p:nvPr/>
          </p:nvSpPr>
          <p:spPr bwMode="auto">
            <a:xfrm flipV="1">
              <a:off x="1776" y="2208"/>
              <a:ext cx="144" cy="864"/>
            </a:xfrm>
            <a:prstGeom prst="line">
              <a:avLst/>
            </a:prstGeom>
            <a:noFill/>
            <a:ln w="38100">
              <a:solidFill>
                <a:schemeClr val="accent2"/>
              </a:solidFill>
              <a:round/>
              <a:headEnd/>
              <a:tailEnd/>
            </a:ln>
          </p:spPr>
          <p:txBody>
            <a:bodyPr wrap="none" anchor="ctr"/>
            <a:lstStyle/>
            <a:p>
              <a:endParaRPr lang="en-US"/>
            </a:p>
          </p:txBody>
        </p:sp>
      </p:grpSp>
      <p:grpSp>
        <p:nvGrpSpPr>
          <p:cNvPr id="72711" name="Group 11"/>
          <p:cNvGrpSpPr>
            <a:grpSpLocks/>
          </p:cNvGrpSpPr>
          <p:nvPr/>
        </p:nvGrpSpPr>
        <p:grpSpPr bwMode="auto">
          <a:xfrm>
            <a:off x="5638800" y="3657600"/>
            <a:ext cx="228600" cy="1219200"/>
            <a:chOff x="3552" y="2304"/>
            <a:chExt cx="144" cy="768"/>
          </a:xfrm>
        </p:grpSpPr>
        <p:sp>
          <p:nvSpPr>
            <p:cNvPr id="72731" name="Line 12"/>
            <p:cNvSpPr>
              <a:spLocks noChangeShapeType="1"/>
            </p:cNvSpPr>
            <p:nvPr/>
          </p:nvSpPr>
          <p:spPr bwMode="auto">
            <a:xfrm flipH="1" flipV="1">
              <a:off x="3648" y="2352"/>
              <a:ext cx="48" cy="672"/>
            </a:xfrm>
            <a:prstGeom prst="line">
              <a:avLst/>
            </a:prstGeom>
            <a:noFill/>
            <a:ln w="38100">
              <a:solidFill>
                <a:srgbClr val="FFFF00"/>
              </a:solidFill>
              <a:round/>
              <a:headEnd/>
              <a:tailEnd/>
            </a:ln>
          </p:spPr>
          <p:txBody>
            <a:bodyPr wrap="none" anchor="ctr"/>
            <a:lstStyle/>
            <a:p>
              <a:endParaRPr lang="en-US"/>
            </a:p>
          </p:txBody>
        </p:sp>
        <p:sp>
          <p:nvSpPr>
            <p:cNvPr id="72732" name="Line 13"/>
            <p:cNvSpPr>
              <a:spLocks noChangeShapeType="1"/>
            </p:cNvSpPr>
            <p:nvPr/>
          </p:nvSpPr>
          <p:spPr bwMode="auto">
            <a:xfrm flipH="1" flipV="1">
              <a:off x="3600" y="2304"/>
              <a:ext cx="48" cy="768"/>
            </a:xfrm>
            <a:prstGeom prst="line">
              <a:avLst/>
            </a:prstGeom>
            <a:noFill/>
            <a:ln w="38100">
              <a:solidFill>
                <a:srgbClr val="FF0000"/>
              </a:solidFill>
              <a:round/>
              <a:headEnd/>
              <a:tailEnd/>
            </a:ln>
          </p:spPr>
          <p:txBody>
            <a:bodyPr wrap="none" anchor="ctr"/>
            <a:lstStyle/>
            <a:p>
              <a:endParaRPr lang="en-US"/>
            </a:p>
          </p:txBody>
        </p:sp>
        <p:sp>
          <p:nvSpPr>
            <p:cNvPr id="72733" name="Line 14"/>
            <p:cNvSpPr>
              <a:spLocks noChangeShapeType="1"/>
            </p:cNvSpPr>
            <p:nvPr/>
          </p:nvSpPr>
          <p:spPr bwMode="auto">
            <a:xfrm flipH="1" flipV="1">
              <a:off x="3552" y="2304"/>
              <a:ext cx="48" cy="768"/>
            </a:xfrm>
            <a:prstGeom prst="line">
              <a:avLst/>
            </a:prstGeom>
            <a:noFill/>
            <a:ln w="38100">
              <a:solidFill>
                <a:schemeClr val="accent2"/>
              </a:solidFill>
              <a:round/>
              <a:headEnd/>
              <a:tailEnd/>
            </a:ln>
          </p:spPr>
          <p:txBody>
            <a:bodyPr wrap="none" anchor="ctr"/>
            <a:lstStyle/>
            <a:p>
              <a:endParaRPr lang="en-US"/>
            </a:p>
          </p:txBody>
        </p:sp>
      </p:grpSp>
      <p:sp>
        <p:nvSpPr>
          <p:cNvPr id="72712" name="Freeform 15"/>
          <p:cNvSpPr>
            <a:spLocks/>
          </p:cNvSpPr>
          <p:nvPr/>
        </p:nvSpPr>
        <p:spPr bwMode="auto">
          <a:xfrm>
            <a:off x="2851150" y="2157413"/>
            <a:ext cx="2947988" cy="693737"/>
          </a:xfrm>
          <a:custGeom>
            <a:avLst/>
            <a:gdLst>
              <a:gd name="T0" fmla="*/ 0 w 1857"/>
              <a:gd name="T1" fmla="*/ 693737 h 437"/>
              <a:gd name="T2" fmla="*/ 227013 w 1857"/>
              <a:gd name="T3" fmla="*/ 503237 h 437"/>
              <a:gd name="T4" fmla="*/ 431800 w 1857"/>
              <a:gd name="T5" fmla="*/ 334962 h 437"/>
              <a:gd name="T6" fmla="*/ 550863 w 1857"/>
              <a:gd name="T7" fmla="*/ 274637 h 437"/>
              <a:gd name="T8" fmla="*/ 827088 w 1857"/>
              <a:gd name="T9" fmla="*/ 131762 h 437"/>
              <a:gd name="T10" fmla="*/ 982663 w 1857"/>
              <a:gd name="T11" fmla="*/ 71437 h 437"/>
              <a:gd name="T12" fmla="*/ 1341438 w 1857"/>
              <a:gd name="T13" fmla="*/ 0 h 437"/>
              <a:gd name="T14" fmla="*/ 1905000 w 1857"/>
              <a:gd name="T15" fmla="*/ 23812 h 437"/>
              <a:gd name="T16" fmla="*/ 2239963 w 1857"/>
              <a:gd name="T17" fmla="*/ 227012 h 437"/>
              <a:gd name="T18" fmla="*/ 2360613 w 1857"/>
              <a:gd name="T19" fmla="*/ 250825 h 437"/>
              <a:gd name="T20" fmla="*/ 2503488 w 1857"/>
              <a:gd name="T21" fmla="*/ 311150 h 437"/>
              <a:gd name="T22" fmla="*/ 2790825 w 1857"/>
              <a:gd name="T23" fmla="*/ 430212 h 437"/>
              <a:gd name="T24" fmla="*/ 2947988 w 1857"/>
              <a:gd name="T25" fmla="*/ 574675 h 4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57" h="437">
                <a:moveTo>
                  <a:pt x="0" y="437"/>
                </a:moveTo>
                <a:cubicBezTo>
                  <a:pt x="45" y="391"/>
                  <a:pt x="94" y="359"/>
                  <a:pt x="143" y="317"/>
                </a:cubicBezTo>
                <a:cubicBezTo>
                  <a:pt x="186" y="278"/>
                  <a:pt x="214" y="228"/>
                  <a:pt x="272" y="211"/>
                </a:cubicBezTo>
                <a:cubicBezTo>
                  <a:pt x="296" y="194"/>
                  <a:pt x="321" y="187"/>
                  <a:pt x="347" y="173"/>
                </a:cubicBezTo>
                <a:cubicBezTo>
                  <a:pt x="402" y="141"/>
                  <a:pt x="459" y="101"/>
                  <a:pt x="521" y="83"/>
                </a:cubicBezTo>
                <a:cubicBezTo>
                  <a:pt x="551" y="60"/>
                  <a:pt x="583" y="55"/>
                  <a:pt x="619" y="45"/>
                </a:cubicBezTo>
                <a:cubicBezTo>
                  <a:pt x="696" y="22"/>
                  <a:pt x="763" y="6"/>
                  <a:pt x="845" y="0"/>
                </a:cubicBezTo>
                <a:cubicBezTo>
                  <a:pt x="963" y="5"/>
                  <a:pt x="1081" y="8"/>
                  <a:pt x="1200" y="15"/>
                </a:cubicBezTo>
                <a:cubicBezTo>
                  <a:pt x="1274" y="19"/>
                  <a:pt x="1346" y="117"/>
                  <a:pt x="1411" y="143"/>
                </a:cubicBezTo>
                <a:cubicBezTo>
                  <a:pt x="1435" y="152"/>
                  <a:pt x="1462" y="150"/>
                  <a:pt x="1487" y="158"/>
                </a:cubicBezTo>
                <a:cubicBezTo>
                  <a:pt x="1520" y="168"/>
                  <a:pt x="1544" y="184"/>
                  <a:pt x="1577" y="196"/>
                </a:cubicBezTo>
                <a:cubicBezTo>
                  <a:pt x="1626" y="243"/>
                  <a:pt x="1690" y="263"/>
                  <a:pt x="1758" y="271"/>
                </a:cubicBezTo>
                <a:cubicBezTo>
                  <a:pt x="1782" y="287"/>
                  <a:pt x="1857" y="330"/>
                  <a:pt x="1857" y="362"/>
                </a:cubicBezTo>
              </a:path>
            </a:pathLst>
          </a:custGeom>
          <a:noFill/>
          <a:ln w="38100" cmpd="sng">
            <a:solidFill>
              <a:srgbClr val="00FF00"/>
            </a:solidFill>
            <a:round/>
            <a:headEnd/>
            <a:tailEnd/>
          </a:ln>
        </p:spPr>
        <p:txBody>
          <a:bodyPr wrap="none" anchor="ctr"/>
          <a:lstStyle/>
          <a:p>
            <a:endParaRPr lang="en-US"/>
          </a:p>
        </p:txBody>
      </p:sp>
      <p:sp>
        <p:nvSpPr>
          <p:cNvPr id="72713" name="Line 16"/>
          <p:cNvSpPr>
            <a:spLocks noChangeShapeType="1"/>
          </p:cNvSpPr>
          <p:nvPr/>
        </p:nvSpPr>
        <p:spPr bwMode="auto">
          <a:xfrm>
            <a:off x="5867400" y="4953000"/>
            <a:ext cx="152400" cy="0"/>
          </a:xfrm>
          <a:prstGeom prst="line">
            <a:avLst/>
          </a:prstGeom>
          <a:noFill/>
          <a:ln w="9525">
            <a:solidFill>
              <a:schemeClr val="tx1"/>
            </a:solidFill>
            <a:round/>
            <a:headEnd/>
            <a:tailEnd/>
          </a:ln>
        </p:spPr>
        <p:txBody>
          <a:bodyPr wrap="none" anchor="ctr"/>
          <a:lstStyle/>
          <a:p>
            <a:endParaRPr lang="en-US"/>
          </a:p>
        </p:txBody>
      </p:sp>
      <p:grpSp>
        <p:nvGrpSpPr>
          <p:cNvPr id="72714" name="Group 17"/>
          <p:cNvGrpSpPr>
            <a:grpSpLocks/>
          </p:cNvGrpSpPr>
          <p:nvPr/>
        </p:nvGrpSpPr>
        <p:grpSpPr bwMode="auto">
          <a:xfrm>
            <a:off x="3276600" y="3810000"/>
            <a:ext cx="2209800" cy="762000"/>
            <a:chOff x="2064" y="2400"/>
            <a:chExt cx="1392" cy="480"/>
          </a:xfrm>
        </p:grpSpPr>
        <p:sp>
          <p:nvSpPr>
            <p:cNvPr id="72724" name="Line 18"/>
            <p:cNvSpPr>
              <a:spLocks noChangeShapeType="1"/>
            </p:cNvSpPr>
            <p:nvPr/>
          </p:nvSpPr>
          <p:spPr bwMode="auto">
            <a:xfrm>
              <a:off x="3216" y="2640"/>
              <a:ext cx="192" cy="144"/>
            </a:xfrm>
            <a:prstGeom prst="line">
              <a:avLst/>
            </a:prstGeom>
            <a:noFill/>
            <a:ln w="19050">
              <a:solidFill>
                <a:schemeClr val="accent2"/>
              </a:solidFill>
              <a:round/>
              <a:headEnd/>
              <a:tailEnd/>
            </a:ln>
          </p:spPr>
          <p:txBody>
            <a:bodyPr wrap="none" anchor="ctr"/>
            <a:lstStyle/>
            <a:p>
              <a:endParaRPr lang="en-US"/>
            </a:p>
          </p:txBody>
        </p:sp>
        <p:sp>
          <p:nvSpPr>
            <p:cNvPr id="72725" name="Line 19"/>
            <p:cNvSpPr>
              <a:spLocks noChangeShapeType="1"/>
            </p:cNvSpPr>
            <p:nvPr/>
          </p:nvSpPr>
          <p:spPr bwMode="auto">
            <a:xfrm>
              <a:off x="3264" y="2400"/>
              <a:ext cx="96" cy="48"/>
            </a:xfrm>
            <a:prstGeom prst="line">
              <a:avLst/>
            </a:prstGeom>
            <a:noFill/>
            <a:ln w="19050">
              <a:solidFill>
                <a:schemeClr val="accent2"/>
              </a:solidFill>
              <a:round/>
              <a:headEnd/>
              <a:tailEnd/>
            </a:ln>
          </p:spPr>
          <p:txBody>
            <a:bodyPr wrap="none" anchor="ctr"/>
            <a:lstStyle/>
            <a:p>
              <a:endParaRPr lang="en-US"/>
            </a:p>
          </p:txBody>
        </p:sp>
        <p:sp>
          <p:nvSpPr>
            <p:cNvPr id="72726" name="Line 20"/>
            <p:cNvSpPr>
              <a:spLocks noChangeShapeType="1"/>
            </p:cNvSpPr>
            <p:nvPr/>
          </p:nvSpPr>
          <p:spPr bwMode="auto">
            <a:xfrm>
              <a:off x="3264" y="2544"/>
              <a:ext cx="144" cy="48"/>
            </a:xfrm>
            <a:prstGeom prst="line">
              <a:avLst/>
            </a:prstGeom>
            <a:noFill/>
            <a:ln w="19050">
              <a:solidFill>
                <a:schemeClr val="accent2"/>
              </a:solidFill>
              <a:round/>
              <a:headEnd/>
              <a:tailEnd/>
            </a:ln>
          </p:spPr>
          <p:txBody>
            <a:bodyPr wrap="none" anchor="ctr"/>
            <a:lstStyle/>
            <a:p>
              <a:endParaRPr lang="en-US"/>
            </a:p>
          </p:txBody>
        </p:sp>
        <p:sp>
          <p:nvSpPr>
            <p:cNvPr id="72727" name="Line 21"/>
            <p:cNvSpPr>
              <a:spLocks noChangeShapeType="1"/>
            </p:cNvSpPr>
            <p:nvPr/>
          </p:nvSpPr>
          <p:spPr bwMode="auto">
            <a:xfrm>
              <a:off x="3264" y="2592"/>
              <a:ext cx="192" cy="144"/>
            </a:xfrm>
            <a:prstGeom prst="line">
              <a:avLst/>
            </a:prstGeom>
            <a:noFill/>
            <a:ln w="19050">
              <a:solidFill>
                <a:schemeClr val="accent2"/>
              </a:solidFill>
              <a:round/>
              <a:headEnd/>
              <a:tailEnd/>
            </a:ln>
          </p:spPr>
          <p:txBody>
            <a:bodyPr wrap="none" anchor="ctr"/>
            <a:lstStyle/>
            <a:p>
              <a:endParaRPr lang="en-US"/>
            </a:p>
          </p:txBody>
        </p:sp>
        <p:sp>
          <p:nvSpPr>
            <p:cNvPr id="72728" name="Line 22"/>
            <p:cNvSpPr>
              <a:spLocks noChangeShapeType="1"/>
            </p:cNvSpPr>
            <p:nvPr/>
          </p:nvSpPr>
          <p:spPr bwMode="auto">
            <a:xfrm flipV="1">
              <a:off x="2064" y="2688"/>
              <a:ext cx="240" cy="192"/>
            </a:xfrm>
            <a:prstGeom prst="line">
              <a:avLst/>
            </a:prstGeom>
            <a:noFill/>
            <a:ln w="19050">
              <a:solidFill>
                <a:schemeClr val="accent2"/>
              </a:solidFill>
              <a:round/>
              <a:headEnd/>
              <a:tailEnd/>
            </a:ln>
          </p:spPr>
          <p:txBody>
            <a:bodyPr wrap="none" anchor="ctr"/>
            <a:lstStyle/>
            <a:p>
              <a:endParaRPr lang="en-US"/>
            </a:p>
          </p:txBody>
        </p:sp>
        <p:sp>
          <p:nvSpPr>
            <p:cNvPr id="72729" name="Line 23"/>
            <p:cNvSpPr>
              <a:spLocks noChangeShapeType="1"/>
            </p:cNvSpPr>
            <p:nvPr/>
          </p:nvSpPr>
          <p:spPr bwMode="auto">
            <a:xfrm flipV="1">
              <a:off x="2112" y="2640"/>
              <a:ext cx="144" cy="48"/>
            </a:xfrm>
            <a:prstGeom prst="line">
              <a:avLst/>
            </a:prstGeom>
            <a:noFill/>
            <a:ln w="19050">
              <a:solidFill>
                <a:schemeClr val="accent2"/>
              </a:solidFill>
              <a:round/>
              <a:headEnd/>
              <a:tailEnd/>
            </a:ln>
          </p:spPr>
          <p:txBody>
            <a:bodyPr wrap="none" anchor="ctr"/>
            <a:lstStyle/>
            <a:p>
              <a:endParaRPr lang="en-US"/>
            </a:p>
          </p:txBody>
        </p:sp>
        <p:sp>
          <p:nvSpPr>
            <p:cNvPr id="72730" name="Line 24"/>
            <p:cNvSpPr>
              <a:spLocks noChangeShapeType="1"/>
            </p:cNvSpPr>
            <p:nvPr/>
          </p:nvSpPr>
          <p:spPr bwMode="auto">
            <a:xfrm flipV="1">
              <a:off x="2160" y="2496"/>
              <a:ext cx="144" cy="48"/>
            </a:xfrm>
            <a:prstGeom prst="line">
              <a:avLst/>
            </a:prstGeom>
            <a:noFill/>
            <a:ln w="19050">
              <a:solidFill>
                <a:schemeClr val="accent2"/>
              </a:solidFill>
              <a:round/>
              <a:headEnd/>
              <a:tailEnd/>
            </a:ln>
          </p:spPr>
          <p:txBody>
            <a:bodyPr wrap="none" anchor="ctr"/>
            <a:lstStyle/>
            <a:p>
              <a:endParaRPr lang="en-US"/>
            </a:p>
          </p:txBody>
        </p:sp>
      </p:grpSp>
      <p:sp>
        <p:nvSpPr>
          <p:cNvPr id="56345" name="Rectangle 25"/>
          <p:cNvSpPr>
            <a:spLocks noChangeArrowheads="1"/>
          </p:cNvSpPr>
          <p:nvPr/>
        </p:nvSpPr>
        <p:spPr bwMode="auto">
          <a:xfrm>
            <a:off x="4953000" y="5943600"/>
            <a:ext cx="1143000" cy="4572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400"/>
              <a:t>4</a:t>
            </a:r>
          </a:p>
        </p:txBody>
      </p:sp>
      <p:sp>
        <p:nvSpPr>
          <p:cNvPr id="56346" name="Rectangle 26"/>
          <p:cNvSpPr>
            <a:spLocks noChangeArrowheads="1"/>
          </p:cNvSpPr>
          <p:nvPr/>
        </p:nvSpPr>
        <p:spPr bwMode="auto">
          <a:xfrm>
            <a:off x="3429000" y="5715000"/>
            <a:ext cx="1219200" cy="6096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400"/>
              <a:t>3</a:t>
            </a:r>
          </a:p>
        </p:txBody>
      </p:sp>
      <p:sp>
        <p:nvSpPr>
          <p:cNvPr id="56347" name="Rectangle 27"/>
          <p:cNvSpPr>
            <a:spLocks noChangeArrowheads="1"/>
          </p:cNvSpPr>
          <p:nvPr/>
        </p:nvSpPr>
        <p:spPr bwMode="auto">
          <a:xfrm>
            <a:off x="914400" y="1219200"/>
            <a:ext cx="914400" cy="6096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400"/>
              <a:t>2</a:t>
            </a:r>
          </a:p>
        </p:txBody>
      </p:sp>
      <p:sp>
        <p:nvSpPr>
          <p:cNvPr id="56348" name="Rectangle 28"/>
          <p:cNvSpPr>
            <a:spLocks noChangeArrowheads="1"/>
          </p:cNvSpPr>
          <p:nvPr/>
        </p:nvSpPr>
        <p:spPr bwMode="auto">
          <a:xfrm>
            <a:off x="6781800" y="1447800"/>
            <a:ext cx="1219200" cy="609600"/>
          </a:xfrm>
          <a:prstGeom prst="rect">
            <a:avLst/>
          </a:prstGeom>
          <a:solidFill>
            <a:schemeClr val="accent1"/>
          </a:solidFill>
          <a:ln w="9525">
            <a:solidFill>
              <a:schemeClr val="tx1"/>
            </a:solidFill>
            <a:miter lim="800000"/>
            <a:headEnd/>
            <a:tailEnd/>
          </a:ln>
        </p:spPr>
        <p:txBody>
          <a:bodyPr wrap="none" anchor="ctr"/>
          <a:lstStyle/>
          <a:p>
            <a:pPr algn="ctr" eaLnBrk="0" hangingPunct="0"/>
            <a:r>
              <a:rPr lang="en-US" sz="2400"/>
              <a:t>1</a:t>
            </a:r>
          </a:p>
        </p:txBody>
      </p:sp>
      <p:sp>
        <p:nvSpPr>
          <p:cNvPr id="72719" name="Line 29"/>
          <p:cNvSpPr>
            <a:spLocks noChangeShapeType="1"/>
          </p:cNvSpPr>
          <p:nvPr/>
        </p:nvSpPr>
        <p:spPr bwMode="auto">
          <a:xfrm flipH="1" flipV="1">
            <a:off x="2286000" y="2743200"/>
            <a:ext cx="76200" cy="1905000"/>
          </a:xfrm>
          <a:prstGeom prst="line">
            <a:avLst/>
          </a:prstGeom>
          <a:noFill/>
          <a:ln w="57150">
            <a:solidFill>
              <a:schemeClr val="accent2"/>
            </a:solidFill>
            <a:round/>
            <a:headEnd/>
            <a:tailEnd/>
          </a:ln>
        </p:spPr>
        <p:txBody>
          <a:bodyPr wrap="none" anchor="ctr"/>
          <a:lstStyle/>
          <a:p>
            <a:endParaRPr lang="en-US"/>
          </a:p>
        </p:txBody>
      </p:sp>
      <p:sp>
        <p:nvSpPr>
          <p:cNvPr id="72720" name="Line 30"/>
          <p:cNvSpPr>
            <a:spLocks noChangeShapeType="1"/>
          </p:cNvSpPr>
          <p:nvPr/>
        </p:nvSpPr>
        <p:spPr bwMode="auto">
          <a:xfrm flipH="1" flipV="1">
            <a:off x="2362200" y="2819400"/>
            <a:ext cx="76200" cy="1905000"/>
          </a:xfrm>
          <a:prstGeom prst="line">
            <a:avLst/>
          </a:prstGeom>
          <a:noFill/>
          <a:ln w="57150">
            <a:solidFill>
              <a:srgbClr val="FF0000"/>
            </a:solidFill>
            <a:round/>
            <a:headEnd/>
            <a:tailEnd/>
          </a:ln>
        </p:spPr>
        <p:txBody>
          <a:bodyPr wrap="none" anchor="ctr"/>
          <a:lstStyle/>
          <a:p>
            <a:endParaRPr lang="en-US"/>
          </a:p>
        </p:txBody>
      </p:sp>
      <p:grpSp>
        <p:nvGrpSpPr>
          <p:cNvPr id="72721" name="Group 31"/>
          <p:cNvGrpSpPr>
            <a:grpSpLocks/>
          </p:cNvGrpSpPr>
          <p:nvPr/>
        </p:nvGrpSpPr>
        <p:grpSpPr bwMode="auto">
          <a:xfrm>
            <a:off x="6096000" y="2743200"/>
            <a:ext cx="228600" cy="1981200"/>
            <a:chOff x="3840" y="1728"/>
            <a:chExt cx="144" cy="1248"/>
          </a:xfrm>
        </p:grpSpPr>
        <p:sp>
          <p:nvSpPr>
            <p:cNvPr id="72722" name="Line 32"/>
            <p:cNvSpPr>
              <a:spLocks noChangeShapeType="1"/>
            </p:cNvSpPr>
            <p:nvPr/>
          </p:nvSpPr>
          <p:spPr bwMode="auto">
            <a:xfrm flipV="1">
              <a:off x="3840" y="1728"/>
              <a:ext cx="96" cy="1248"/>
            </a:xfrm>
            <a:prstGeom prst="line">
              <a:avLst/>
            </a:prstGeom>
            <a:noFill/>
            <a:ln w="57150">
              <a:solidFill>
                <a:srgbClr val="FF0000"/>
              </a:solidFill>
              <a:round/>
              <a:headEnd/>
              <a:tailEnd/>
            </a:ln>
          </p:spPr>
          <p:txBody>
            <a:bodyPr wrap="none" anchor="ctr"/>
            <a:lstStyle/>
            <a:p>
              <a:endParaRPr lang="en-US"/>
            </a:p>
          </p:txBody>
        </p:sp>
        <p:sp>
          <p:nvSpPr>
            <p:cNvPr id="72723" name="Line 33"/>
            <p:cNvSpPr>
              <a:spLocks noChangeShapeType="1"/>
            </p:cNvSpPr>
            <p:nvPr/>
          </p:nvSpPr>
          <p:spPr bwMode="auto">
            <a:xfrm flipV="1">
              <a:off x="3888" y="1728"/>
              <a:ext cx="96" cy="1200"/>
            </a:xfrm>
            <a:prstGeom prst="line">
              <a:avLst/>
            </a:prstGeom>
            <a:noFill/>
            <a:ln w="57150">
              <a:solidFill>
                <a:schemeClr val="accent2"/>
              </a:solidFill>
              <a:round/>
              <a:headEnd/>
              <a:tailEnd/>
            </a:ln>
          </p:spPr>
          <p:txBody>
            <a:bodyPr wrap="none" anchor="ctr"/>
            <a:lstStyle/>
            <a:p>
              <a:endParaRPr lang="en-US"/>
            </a:p>
          </p:txBody>
        </p:sp>
      </p:grpSp>
      <p:sp>
        <p:nvSpPr>
          <p:cNvPr id="72706" name="Text Box 3"/>
          <p:cNvSpPr txBox="1">
            <a:spLocks noChangeArrowheads="1"/>
          </p:cNvSpPr>
          <p:nvPr/>
        </p:nvSpPr>
        <p:spPr bwMode="auto">
          <a:xfrm>
            <a:off x="228600" y="228600"/>
            <a:ext cx="3423758" cy="523220"/>
          </a:xfrm>
          <a:prstGeom prst="rect">
            <a:avLst/>
          </a:prstGeom>
          <a:solidFill>
            <a:schemeClr val="bg1"/>
          </a:solidFill>
          <a:ln w="9525">
            <a:solidFill>
              <a:schemeClr val="tx1"/>
            </a:solidFill>
            <a:miter lim="800000"/>
            <a:headEnd/>
            <a:tailEnd/>
          </a:ln>
        </p:spPr>
        <p:txBody>
          <a:bodyPr wrap="none">
            <a:spAutoFit/>
          </a:bodyPr>
          <a:lstStyle/>
          <a:p>
            <a:pPr eaLnBrk="0" hangingPunct="0"/>
            <a:r>
              <a:rPr lang="en-US" sz="2800" dirty="0" err="1" smtClean="0"/>
              <a:t>Retropubic</a:t>
            </a:r>
            <a:r>
              <a:rPr lang="en-US" sz="2800" dirty="0" smtClean="0"/>
              <a:t> Anatomy</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6348"/>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6347"/>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6346"/>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63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5" grpId="0" animBg="1"/>
      <p:bldP spid="56346" grpId="0" animBg="1"/>
      <p:bldP spid="56347" grpId="0" animBg="1"/>
      <p:bldP spid="5634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77825" name="Picture 2" descr="ISD UD"/>
          <p:cNvPicPr>
            <a:picLocks noChangeAspect="1" noChangeArrowheads="1"/>
          </p:cNvPicPr>
          <p:nvPr/>
        </p:nvPicPr>
        <p:blipFill>
          <a:blip r:embed="rId2"/>
          <a:srcRect/>
          <a:stretch>
            <a:fillRect/>
          </a:stretch>
        </p:blipFill>
        <p:spPr bwMode="auto">
          <a:xfrm>
            <a:off x="228600" y="381000"/>
            <a:ext cx="8641713" cy="4343400"/>
          </a:xfrm>
          <a:prstGeom prst="rect">
            <a:avLst/>
          </a:prstGeom>
          <a:noFill/>
          <a:ln w="9525">
            <a:solidFill>
              <a:schemeClr val="tx1"/>
            </a:solidFill>
            <a:miter lim="800000"/>
            <a:headEnd/>
            <a:tailEnd/>
          </a:ln>
        </p:spPr>
      </p:pic>
      <p:sp>
        <p:nvSpPr>
          <p:cNvPr id="3" name="TextBox 2"/>
          <p:cNvSpPr txBox="1"/>
          <p:nvPr/>
        </p:nvSpPr>
        <p:spPr>
          <a:xfrm>
            <a:off x="228600" y="5029200"/>
            <a:ext cx="1709122" cy="461665"/>
          </a:xfrm>
          <a:prstGeom prst="rect">
            <a:avLst/>
          </a:prstGeom>
          <a:noFill/>
        </p:spPr>
        <p:txBody>
          <a:bodyPr wrap="none" rtlCol="0">
            <a:spAutoFit/>
          </a:bodyPr>
          <a:lstStyle/>
          <a:p>
            <a:r>
              <a:rPr lang="en-US" sz="2400" dirty="0" smtClean="0"/>
              <a:t>Diagnosis. </a:t>
            </a:r>
            <a:endParaRPr lang="en-US" sz="2400" dirty="0"/>
          </a:p>
        </p:txBody>
      </p:sp>
      <p:grpSp>
        <p:nvGrpSpPr>
          <p:cNvPr id="11" name="Group 10"/>
          <p:cNvGrpSpPr/>
          <p:nvPr/>
        </p:nvGrpSpPr>
        <p:grpSpPr>
          <a:xfrm>
            <a:off x="1219200" y="762000"/>
            <a:ext cx="6477000" cy="5276910"/>
            <a:chOff x="1219200" y="762000"/>
            <a:chExt cx="6477000" cy="5276910"/>
          </a:xfrm>
        </p:grpSpPr>
        <p:sp>
          <p:nvSpPr>
            <p:cNvPr id="4" name="TextBox 3"/>
            <p:cNvSpPr txBox="1"/>
            <p:nvPr/>
          </p:nvSpPr>
          <p:spPr>
            <a:xfrm>
              <a:off x="1219200" y="5638800"/>
              <a:ext cx="2492990" cy="400110"/>
            </a:xfrm>
            <a:prstGeom prst="rect">
              <a:avLst/>
            </a:prstGeom>
            <a:solidFill>
              <a:schemeClr val="bg1"/>
            </a:solidFill>
            <a:ln>
              <a:solidFill>
                <a:schemeClr val="tx1"/>
              </a:solidFill>
            </a:ln>
          </p:spPr>
          <p:txBody>
            <a:bodyPr wrap="none" rtlCol="0">
              <a:spAutoFit/>
            </a:bodyPr>
            <a:lstStyle/>
            <a:p>
              <a:r>
                <a:rPr lang="en-US" sz="2000" dirty="0" smtClean="0"/>
                <a:t>Stress incontinence.</a:t>
              </a:r>
              <a:endParaRPr lang="en-US" sz="2000" dirty="0"/>
            </a:p>
          </p:txBody>
        </p:sp>
        <p:grpSp>
          <p:nvGrpSpPr>
            <p:cNvPr id="10" name="Group 9"/>
            <p:cNvGrpSpPr/>
            <p:nvPr/>
          </p:nvGrpSpPr>
          <p:grpSpPr>
            <a:xfrm>
              <a:off x="5334000" y="762000"/>
              <a:ext cx="2362200" cy="1066800"/>
              <a:chOff x="5334000" y="762000"/>
              <a:chExt cx="2362200" cy="1066800"/>
            </a:xfrm>
          </p:grpSpPr>
          <p:sp>
            <p:nvSpPr>
              <p:cNvPr id="5" name="TextBox 4"/>
              <p:cNvSpPr txBox="1"/>
              <p:nvPr/>
            </p:nvSpPr>
            <p:spPr>
              <a:xfrm>
                <a:off x="5334000" y="762000"/>
                <a:ext cx="2108269" cy="369332"/>
              </a:xfrm>
              <a:prstGeom prst="rect">
                <a:avLst/>
              </a:prstGeom>
              <a:solidFill>
                <a:schemeClr val="bg1"/>
              </a:solidFill>
              <a:ln>
                <a:solidFill>
                  <a:schemeClr val="tx1"/>
                </a:solidFill>
              </a:ln>
            </p:spPr>
            <p:txBody>
              <a:bodyPr wrap="none" rtlCol="0">
                <a:spAutoFit/>
              </a:bodyPr>
              <a:lstStyle/>
              <a:p>
                <a:r>
                  <a:rPr lang="en-US" dirty="0" smtClean="0"/>
                  <a:t>Cough stress test. </a:t>
                </a:r>
                <a:endParaRPr lang="en-US" dirty="0"/>
              </a:p>
            </p:txBody>
          </p:sp>
          <p:cxnSp>
            <p:nvCxnSpPr>
              <p:cNvPr id="7" name="Straight Arrow Connector 6"/>
              <p:cNvCxnSpPr/>
              <p:nvPr/>
            </p:nvCxnSpPr>
            <p:spPr>
              <a:xfrm>
                <a:off x="6934200" y="1219200"/>
                <a:ext cx="685800" cy="6096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7086600" y="1143000"/>
                <a:ext cx="609600" cy="76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82945" name="Picture 3" descr="M8500625-Vaginal_wall_prolapse-SPL"/>
          <p:cNvPicPr>
            <a:picLocks noChangeAspect="1" noChangeArrowheads="1"/>
          </p:cNvPicPr>
          <p:nvPr/>
        </p:nvPicPr>
        <p:blipFill>
          <a:blip r:embed="rId2"/>
          <a:srcRect/>
          <a:stretch>
            <a:fillRect/>
          </a:stretch>
        </p:blipFill>
        <p:spPr bwMode="auto">
          <a:xfrm>
            <a:off x="5181600" y="457200"/>
            <a:ext cx="3267075" cy="4924425"/>
          </a:xfrm>
          <a:prstGeom prst="rect">
            <a:avLst/>
          </a:prstGeom>
          <a:noFill/>
          <a:ln w="9525">
            <a:solidFill>
              <a:schemeClr val="tx1"/>
            </a:solidFill>
            <a:miter lim="800000"/>
            <a:headEnd/>
            <a:tailEnd/>
          </a:ln>
        </p:spPr>
      </p:pic>
      <p:sp>
        <p:nvSpPr>
          <p:cNvPr id="3" name="TextBox 2"/>
          <p:cNvSpPr txBox="1"/>
          <p:nvPr/>
        </p:nvSpPr>
        <p:spPr>
          <a:xfrm>
            <a:off x="228600" y="228600"/>
            <a:ext cx="4572000" cy="707886"/>
          </a:xfrm>
          <a:prstGeom prst="rect">
            <a:avLst/>
          </a:prstGeom>
          <a:noFill/>
        </p:spPr>
        <p:txBody>
          <a:bodyPr wrap="square" rtlCol="0">
            <a:spAutoFit/>
          </a:bodyPr>
          <a:lstStyle/>
          <a:p>
            <a:r>
              <a:rPr lang="en-US" sz="2000" dirty="0" smtClean="0"/>
              <a:t>Susan is a 45 year old woman with a symptomatic </a:t>
            </a:r>
            <a:r>
              <a:rPr lang="en-US" sz="2000" dirty="0" err="1" smtClean="0"/>
              <a:t>prolapse</a:t>
            </a:r>
            <a:r>
              <a:rPr lang="en-US" sz="2000" dirty="0" smtClean="0"/>
              <a:t>.  </a:t>
            </a:r>
            <a:endParaRPr lang="en-US" sz="2000" dirty="0"/>
          </a:p>
        </p:txBody>
      </p:sp>
      <p:sp>
        <p:nvSpPr>
          <p:cNvPr id="4" name="TextBox 3"/>
          <p:cNvSpPr txBox="1"/>
          <p:nvPr/>
        </p:nvSpPr>
        <p:spPr>
          <a:xfrm>
            <a:off x="304800" y="1066800"/>
            <a:ext cx="2133600" cy="1323439"/>
          </a:xfrm>
          <a:prstGeom prst="rect">
            <a:avLst/>
          </a:prstGeom>
          <a:noFill/>
        </p:spPr>
        <p:txBody>
          <a:bodyPr wrap="square" rtlCol="0">
            <a:spAutoFit/>
          </a:bodyPr>
          <a:lstStyle/>
          <a:p>
            <a:r>
              <a:rPr lang="en-US" sz="2000" dirty="0" err="1" smtClean="0"/>
              <a:t>Aa</a:t>
            </a:r>
            <a:r>
              <a:rPr lang="en-US" sz="2000" dirty="0" smtClean="0"/>
              <a:t>= +1  </a:t>
            </a:r>
            <a:r>
              <a:rPr lang="en-US" sz="2000" dirty="0" err="1" smtClean="0"/>
              <a:t>Ba</a:t>
            </a:r>
            <a:r>
              <a:rPr lang="en-US" sz="2000" dirty="0" smtClean="0"/>
              <a:t>= +2</a:t>
            </a:r>
          </a:p>
          <a:p>
            <a:r>
              <a:rPr lang="en-US" sz="2000" dirty="0" err="1" smtClean="0"/>
              <a:t>Ap</a:t>
            </a:r>
            <a:r>
              <a:rPr lang="en-US" sz="2000" dirty="0" smtClean="0"/>
              <a:t>= -2   Bp= -2</a:t>
            </a:r>
          </a:p>
          <a:p>
            <a:r>
              <a:rPr lang="en-US" sz="2000" dirty="0" smtClean="0"/>
              <a:t>C=-4      D= -5</a:t>
            </a:r>
          </a:p>
          <a:p>
            <a:r>
              <a:rPr lang="en-US" sz="2000" dirty="0" smtClean="0"/>
              <a:t>TVL= 9</a:t>
            </a:r>
            <a:endParaRPr lang="en-US" sz="2000" dirty="0"/>
          </a:p>
        </p:txBody>
      </p:sp>
      <p:sp>
        <p:nvSpPr>
          <p:cNvPr id="5" name="TextBox 4"/>
          <p:cNvSpPr txBox="1"/>
          <p:nvPr/>
        </p:nvSpPr>
        <p:spPr>
          <a:xfrm>
            <a:off x="304800" y="4419600"/>
            <a:ext cx="4572000" cy="1015663"/>
          </a:xfrm>
          <a:prstGeom prst="rect">
            <a:avLst/>
          </a:prstGeom>
          <a:noFill/>
        </p:spPr>
        <p:txBody>
          <a:bodyPr wrap="square" rtlCol="0">
            <a:spAutoFit/>
          </a:bodyPr>
          <a:lstStyle/>
          <a:p>
            <a:r>
              <a:rPr lang="en-US" sz="2000" dirty="0" smtClean="0"/>
              <a:t>Describe 3 ways to evaluate Susan for occult stress urinary incontinence as part of surgical planning. </a:t>
            </a:r>
            <a:endParaRPr lang="en-US" sz="2000" dirty="0"/>
          </a:p>
        </p:txBody>
      </p:sp>
      <p:sp>
        <p:nvSpPr>
          <p:cNvPr id="7" name="TextBox 6"/>
          <p:cNvSpPr txBox="1"/>
          <p:nvPr/>
        </p:nvSpPr>
        <p:spPr>
          <a:xfrm>
            <a:off x="304800" y="2667000"/>
            <a:ext cx="3557577" cy="400110"/>
          </a:xfrm>
          <a:prstGeom prst="rect">
            <a:avLst/>
          </a:prstGeom>
          <a:noFill/>
        </p:spPr>
        <p:txBody>
          <a:bodyPr wrap="none" rtlCol="0">
            <a:spAutoFit/>
          </a:bodyPr>
          <a:lstStyle/>
          <a:p>
            <a:r>
              <a:rPr lang="en-US" sz="2000" dirty="0" smtClean="0"/>
              <a:t>List Susan’s surgical options. </a:t>
            </a:r>
            <a:endParaRPr lang="en-US" sz="2000" dirty="0"/>
          </a:p>
        </p:txBody>
      </p:sp>
      <p:sp>
        <p:nvSpPr>
          <p:cNvPr id="8" name="TextBox 7"/>
          <p:cNvSpPr txBox="1"/>
          <p:nvPr/>
        </p:nvSpPr>
        <p:spPr>
          <a:xfrm>
            <a:off x="228600" y="3124200"/>
            <a:ext cx="5522666" cy="1015663"/>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a:t>
            </a:r>
            <a:r>
              <a:rPr lang="en-US" sz="2000" dirty="0" err="1" smtClean="0"/>
              <a:t>sacrospinous</a:t>
            </a:r>
            <a:r>
              <a:rPr lang="en-US" sz="2000" dirty="0" smtClean="0"/>
              <a:t> ligament suspension </a:t>
            </a:r>
            <a:r>
              <a:rPr lang="en-US" sz="2000" u="sng" dirty="0" smtClean="0"/>
              <a:t>+</a:t>
            </a:r>
            <a:r>
              <a:rPr lang="en-US" sz="2000" dirty="0" smtClean="0"/>
              <a:t> TVH</a:t>
            </a:r>
          </a:p>
          <a:p>
            <a:pPr>
              <a:buFont typeface="Arial" pitchFamily="34" charset="0"/>
              <a:buChar char="•"/>
            </a:pPr>
            <a:r>
              <a:rPr lang="en-US" sz="2000" dirty="0" smtClean="0"/>
              <a:t> </a:t>
            </a:r>
            <a:r>
              <a:rPr lang="en-US" sz="2000" dirty="0" err="1" smtClean="0"/>
              <a:t>uterosacral</a:t>
            </a:r>
            <a:r>
              <a:rPr lang="en-US" sz="2000" dirty="0" smtClean="0"/>
              <a:t> ligament suspension + TVH</a:t>
            </a:r>
          </a:p>
          <a:p>
            <a:pPr>
              <a:buFont typeface="Arial" pitchFamily="34" charset="0"/>
              <a:buChar char="•"/>
            </a:pPr>
            <a:r>
              <a:rPr lang="en-US" sz="2000" dirty="0" smtClean="0"/>
              <a:t> </a:t>
            </a:r>
            <a:r>
              <a:rPr lang="en-US" sz="2000" dirty="0" err="1" smtClean="0"/>
              <a:t>supracervical</a:t>
            </a:r>
            <a:r>
              <a:rPr lang="en-US" sz="2000" dirty="0" smtClean="0"/>
              <a:t> hysterectomy + </a:t>
            </a:r>
            <a:r>
              <a:rPr lang="en-US" sz="2000" dirty="0" err="1" smtClean="0"/>
              <a:t>sacrocolpopexy</a:t>
            </a:r>
            <a:endParaRPr lang="en-US" sz="2000" dirty="0"/>
          </a:p>
        </p:txBody>
      </p:sp>
      <p:sp>
        <p:nvSpPr>
          <p:cNvPr id="9" name="TextBox 8"/>
          <p:cNvSpPr txBox="1"/>
          <p:nvPr/>
        </p:nvSpPr>
        <p:spPr>
          <a:xfrm>
            <a:off x="381000" y="5562600"/>
            <a:ext cx="8565165" cy="1015663"/>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cough stress test with manual or </a:t>
            </a:r>
            <a:r>
              <a:rPr lang="en-US" sz="2000" dirty="0" err="1" smtClean="0"/>
              <a:t>pessary</a:t>
            </a:r>
            <a:r>
              <a:rPr lang="en-US" sz="2000" dirty="0" smtClean="0"/>
              <a:t> reduction of </a:t>
            </a:r>
            <a:r>
              <a:rPr lang="en-US" sz="2000" dirty="0" err="1" smtClean="0"/>
              <a:t>prolapse</a:t>
            </a:r>
            <a:endParaRPr lang="en-US" sz="2000" dirty="0" smtClean="0"/>
          </a:p>
          <a:p>
            <a:pPr>
              <a:buFont typeface="Arial" pitchFamily="34" charset="0"/>
              <a:buChar char="•"/>
            </a:pPr>
            <a:r>
              <a:rPr lang="en-US" sz="2000" dirty="0" smtClean="0"/>
              <a:t> simple office </a:t>
            </a:r>
            <a:r>
              <a:rPr lang="en-US" sz="2000" dirty="0" err="1" smtClean="0"/>
              <a:t>cystometry</a:t>
            </a:r>
            <a:r>
              <a:rPr lang="en-US" sz="2000" dirty="0" smtClean="0"/>
              <a:t> with manual or </a:t>
            </a:r>
            <a:r>
              <a:rPr lang="en-US" sz="2000" dirty="0" err="1" smtClean="0"/>
              <a:t>pessary</a:t>
            </a:r>
            <a:r>
              <a:rPr lang="en-US" sz="2000" dirty="0" smtClean="0"/>
              <a:t> reduction of </a:t>
            </a:r>
            <a:r>
              <a:rPr lang="en-US" sz="2000" dirty="0" err="1" smtClean="0"/>
              <a:t>prolapse</a:t>
            </a:r>
            <a:endParaRPr lang="en-US" sz="2000" dirty="0" smtClean="0"/>
          </a:p>
          <a:p>
            <a:pPr>
              <a:buFont typeface="Arial" pitchFamily="34" charset="0"/>
              <a:buChar char="•"/>
            </a:pPr>
            <a:r>
              <a:rPr lang="en-US" sz="2000" dirty="0" smtClean="0"/>
              <a:t> multi-channel </a:t>
            </a:r>
            <a:r>
              <a:rPr lang="en-US" sz="2000" dirty="0" err="1" smtClean="0"/>
              <a:t>urodynamics</a:t>
            </a:r>
            <a:r>
              <a:rPr lang="en-US" sz="2000" dirty="0" smtClean="0"/>
              <a:t> with manual or </a:t>
            </a:r>
            <a:r>
              <a:rPr lang="en-US" sz="2000" dirty="0" err="1" smtClean="0"/>
              <a:t>pessary</a:t>
            </a:r>
            <a:r>
              <a:rPr lang="en-US" sz="2000" dirty="0" smtClean="0"/>
              <a:t> reduction of </a:t>
            </a:r>
            <a:r>
              <a:rPr lang="en-US" sz="2000" dirty="0" err="1" smtClean="0"/>
              <a:t>prolapse</a:t>
            </a:r>
            <a:endParaRPr lang="en-US" sz="2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3070264" cy="400110"/>
          </a:xfrm>
          <a:prstGeom prst="rect">
            <a:avLst/>
          </a:prstGeom>
          <a:solidFill>
            <a:schemeClr val="bg1"/>
          </a:solidFill>
          <a:ln>
            <a:solidFill>
              <a:schemeClr val="tx1"/>
            </a:solidFill>
          </a:ln>
        </p:spPr>
        <p:txBody>
          <a:bodyPr wrap="none" rtlCol="0">
            <a:spAutoFit/>
          </a:bodyPr>
          <a:lstStyle/>
          <a:p>
            <a:r>
              <a:rPr lang="en-US" sz="2000" dirty="0" smtClean="0"/>
              <a:t>Simple Office </a:t>
            </a:r>
            <a:r>
              <a:rPr lang="en-US" sz="2000" dirty="0" err="1" smtClean="0"/>
              <a:t>Cystometry</a:t>
            </a:r>
            <a:endParaRPr lang="en-US" sz="2000" dirty="0"/>
          </a:p>
        </p:txBody>
      </p:sp>
      <p:pic>
        <p:nvPicPr>
          <p:cNvPr id="221186" name="Picture 2" descr="http://www.aafp.org/afp/1998/0601/afp19980601p2675-f2.gif"/>
          <p:cNvPicPr>
            <a:picLocks noChangeAspect="1" noChangeArrowheads="1"/>
          </p:cNvPicPr>
          <p:nvPr/>
        </p:nvPicPr>
        <p:blipFill>
          <a:blip r:embed="rId2"/>
          <a:srcRect/>
          <a:stretch>
            <a:fillRect/>
          </a:stretch>
        </p:blipFill>
        <p:spPr bwMode="auto">
          <a:xfrm>
            <a:off x="6248400" y="2514600"/>
            <a:ext cx="2609850" cy="3562351"/>
          </a:xfrm>
          <a:prstGeom prst="rect">
            <a:avLst/>
          </a:prstGeom>
          <a:noFill/>
          <a:ln>
            <a:solidFill>
              <a:schemeClr val="tx1"/>
            </a:solidFill>
          </a:ln>
        </p:spPr>
      </p:pic>
      <p:sp>
        <p:nvSpPr>
          <p:cNvPr id="4" name="TextBox 3"/>
          <p:cNvSpPr txBox="1"/>
          <p:nvPr/>
        </p:nvSpPr>
        <p:spPr>
          <a:xfrm>
            <a:off x="228600" y="914400"/>
            <a:ext cx="6654386" cy="3539430"/>
          </a:xfrm>
          <a:prstGeom prst="rect">
            <a:avLst/>
          </a:prstGeom>
          <a:noFill/>
        </p:spPr>
        <p:txBody>
          <a:bodyPr wrap="none" rtlCol="0">
            <a:spAutoFit/>
          </a:bodyPr>
          <a:lstStyle/>
          <a:p>
            <a:pPr>
              <a:buFont typeface="Arial" pitchFamily="34" charset="0"/>
              <a:buChar char="•"/>
            </a:pPr>
            <a:r>
              <a:rPr lang="en-US" sz="1600" dirty="0" smtClean="0"/>
              <a:t> patient voids; void measured</a:t>
            </a:r>
          </a:p>
          <a:p>
            <a:pPr>
              <a:buFont typeface="Arial" pitchFamily="34" charset="0"/>
              <a:buChar char="•"/>
            </a:pPr>
            <a:r>
              <a:rPr lang="en-US" sz="1600" dirty="0" smtClean="0"/>
              <a:t> non-ballooned catheter placed in bladder</a:t>
            </a:r>
          </a:p>
          <a:p>
            <a:pPr>
              <a:buFont typeface="Arial" pitchFamily="34" charset="0"/>
              <a:buChar char="•"/>
            </a:pPr>
            <a:r>
              <a:rPr lang="en-US" sz="1600" dirty="0" smtClean="0"/>
              <a:t> post-void residual volume measured</a:t>
            </a:r>
          </a:p>
          <a:p>
            <a:pPr>
              <a:buFont typeface="Arial" pitchFamily="34" charset="0"/>
              <a:buChar char="•"/>
            </a:pPr>
            <a:r>
              <a:rPr lang="en-US" sz="1600" dirty="0" smtClean="0"/>
              <a:t> remove plunger from 60 cc syringe and insert tip into end of catheter</a:t>
            </a:r>
          </a:p>
          <a:p>
            <a:pPr>
              <a:buFont typeface="Arial" pitchFamily="34" charset="0"/>
              <a:buChar char="•"/>
            </a:pPr>
            <a:r>
              <a:rPr lang="en-US" sz="1600" dirty="0" smtClean="0"/>
              <a:t> hold syringe 15 cm above patient’s urethra</a:t>
            </a:r>
          </a:p>
          <a:p>
            <a:pPr>
              <a:buFont typeface="Arial" pitchFamily="34" charset="0"/>
              <a:buChar char="•"/>
            </a:pPr>
            <a:r>
              <a:rPr lang="en-US" sz="1600" dirty="0" smtClean="0"/>
              <a:t> slowly pour sterile water into syringe in 50 cc increments to fill bladder</a:t>
            </a:r>
          </a:p>
          <a:p>
            <a:pPr>
              <a:buFont typeface="Arial" pitchFamily="34" charset="0"/>
              <a:buChar char="•"/>
            </a:pPr>
            <a:r>
              <a:rPr lang="en-US" sz="1600" dirty="0" smtClean="0"/>
              <a:t> continue until patient experiences urge to void- note volume</a:t>
            </a:r>
          </a:p>
          <a:p>
            <a:pPr>
              <a:buFont typeface="Arial" pitchFamily="34" charset="0"/>
              <a:buChar char="•"/>
            </a:pPr>
            <a:r>
              <a:rPr lang="en-US" sz="1600" dirty="0" smtClean="0"/>
              <a:t> continue to strong urge to void- note volume</a:t>
            </a:r>
          </a:p>
          <a:p>
            <a:pPr>
              <a:buFont typeface="Arial" pitchFamily="34" charset="0"/>
              <a:buChar char="•"/>
            </a:pPr>
            <a:r>
              <a:rPr lang="en-US" sz="1600" dirty="0" smtClean="0"/>
              <a:t> may stop at 350 cc or if bladder contractions occur</a:t>
            </a:r>
          </a:p>
          <a:p>
            <a:pPr>
              <a:buFont typeface="Arial" pitchFamily="34" charset="0"/>
              <a:buChar char="•"/>
            </a:pPr>
            <a:r>
              <a:rPr lang="en-US" sz="1600" dirty="0" smtClean="0"/>
              <a:t> bladder contractions will cause water level in syringe to rise; </a:t>
            </a:r>
          </a:p>
          <a:p>
            <a:r>
              <a:rPr lang="en-US" sz="1600" dirty="0" smtClean="0"/>
              <a:t>  patient may leak urine from urethra- note if this occurs</a:t>
            </a:r>
          </a:p>
          <a:p>
            <a:pPr>
              <a:buFont typeface="Arial" pitchFamily="34" charset="0"/>
              <a:buChar char="•"/>
            </a:pPr>
            <a:r>
              <a:rPr lang="en-US" sz="1600" dirty="0" smtClean="0"/>
              <a:t> remove catheter</a:t>
            </a:r>
          </a:p>
          <a:p>
            <a:pPr>
              <a:buFont typeface="Arial" pitchFamily="34" charset="0"/>
              <a:buChar char="•"/>
            </a:pPr>
            <a:r>
              <a:rPr lang="en-US" sz="1600" dirty="0" smtClean="0"/>
              <a:t> perform cough stress test</a:t>
            </a:r>
          </a:p>
          <a:p>
            <a:pPr>
              <a:buFont typeface="Arial" pitchFamily="34" charset="0"/>
              <a:buChar char="•"/>
            </a:pPr>
            <a:r>
              <a:rPr lang="en-US" sz="1600" dirty="0" smtClean="0"/>
              <a:t> allow patient to void- measure void</a:t>
            </a:r>
            <a:endParaRPr lang="en-US" sz="1600" dirty="0"/>
          </a:p>
        </p:txBody>
      </p:sp>
      <p:sp>
        <p:nvSpPr>
          <p:cNvPr id="5" name="TextBox 4"/>
          <p:cNvSpPr txBox="1"/>
          <p:nvPr/>
        </p:nvSpPr>
        <p:spPr>
          <a:xfrm>
            <a:off x="457200" y="4648200"/>
            <a:ext cx="2544286" cy="1477328"/>
          </a:xfrm>
          <a:prstGeom prst="rect">
            <a:avLst/>
          </a:prstGeom>
          <a:noFill/>
        </p:spPr>
        <p:txBody>
          <a:bodyPr wrap="none" rtlCol="0">
            <a:spAutoFit/>
          </a:bodyPr>
          <a:lstStyle/>
          <a:p>
            <a:r>
              <a:rPr lang="en-US" u="sng" dirty="0" smtClean="0"/>
              <a:t>Allows assessment for</a:t>
            </a:r>
            <a:r>
              <a:rPr lang="en-US" dirty="0" smtClean="0"/>
              <a:t>:</a:t>
            </a:r>
          </a:p>
          <a:p>
            <a:pPr>
              <a:buFont typeface="Arial" pitchFamily="34" charset="0"/>
              <a:buChar char="•"/>
            </a:pPr>
            <a:r>
              <a:rPr lang="en-US" dirty="0" smtClean="0"/>
              <a:t> urinary retention</a:t>
            </a:r>
          </a:p>
          <a:p>
            <a:pPr>
              <a:buFont typeface="Arial" pitchFamily="34" charset="0"/>
              <a:buChar char="•"/>
            </a:pPr>
            <a:r>
              <a:rPr lang="en-US" dirty="0" smtClean="0"/>
              <a:t> </a:t>
            </a:r>
            <a:r>
              <a:rPr lang="en-US" dirty="0" err="1" smtClean="0"/>
              <a:t>detrusor</a:t>
            </a:r>
            <a:r>
              <a:rPr lang="en-US" dirty="0" smtClean="0"/>
              <a:t> </a:t>
            </a:r>
            <a:r>
              <a:rPr lang="en-US" dirty="0" err="1" smtClean="0"/>
              <a:t>overactivity</a:t>
            </a:r>
            <a:endParaRPr lang="en-US" dirty="0" smtClean="0"/>
          </a:p>
          <a:p>
            <a:pPr>
              <a:buFont typeface="Arial" pitchFamily="34" charset="0"/>
              <a:buChar char="•"/>
            </a:pPr>
            <a:r>
              <a:rPr lang="en-US" dirty="0" smtClean="0"/>
              <a:t> bladder capacity</a:t>
            </a:r>
          </a:p>
          <a:p>
            <a:pPr>
              <a:buFont typeface="Arial" pitchFamily="34" charset="0"/>
              <a:buChar char="•"/>
            </a:pPr>
            <a:r>
              <a:rPr lang="en-US" dirty="0" smtClean="0"/>
              <a:t> stress incontinence</a:t>
            </a:r>
            <a:endParaRPr lang="en-US"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84993" name="Picture 3" descr="DRC-procidentia-small"/>
          <p:cNvPicPr>
            <a:picLocks noChangeAspect="1" noChangeArrowheads="1"/>
          </p:cNvPicPr>
          <p:nvPr/>
        </p:nvPicPr>
        <p:blipFill>
          <a:blip r:embed="rId2"/>
          <a:srcRect/>
          <a:stretch>
            <a:fillRect/>
          </a:stretch>
        </p:blipFill>
        <p:spPr bwMode="auto">
          <a:xfrm>
            <a:off x="0" y="381000"/>
            <a:ext cx="6191250" cy="3409950"/>
          </a:xfrm>
          <a:prstGeom prst="rect">
            <a:avLst/>
          </a:prstGeom>
          <a:noFill/>
          <a:ln w="9525">
            <a:noFill/>
            <a:miter lim="800000"/>
            <a:headEnd/>
            <a:tailEnd/>
          </a:ln>
        </p:spPr>
      </p:pic>
      <p:sp>
        <p:nvSpPr>
          <p:cNvPr id="3" name="TextBox 2"/>
          <p:cNvSpPr txBox="1"/>
          <p:nvPr/>
        </p:nvSpPr>
        <p:spPr>
          <a:xfrm>
            <a:off x="609600" y="4038600"/>
            <a:ext cx="7888698" cy="400110"/>
          </a:xfrm>
          <a:prstGeom prst="rect">
            <a:avLst/>
          </a:prstGeom>
          <a:noFill/>
        </p:spPr>
        <p:txBody>
          <a:bodyPr wrap="none" rtlCol="0">
            <a:spAutoFit/>
          </a:bodyPr>
          <a:lstStyle/>
          <a:p>
            <a:r>
              <a:rPr lang="en-US" sz="2000" dirty="0" smtClean="0"/>
              <a:t>When would expectant management be appropriate for this patient?</a:t>
            </a:r>
            <a:endParaRPr lang="en-US" sz="2000" dirty="0"/>
          </a:p>
        </p:txBody>
      </p:sp>
      <p:sp>
        <p:nvSpPr>
          <p:cNvPr id="4" name="TextBox 3"/>
          <p:cNvSpPr txBox="1"/>
          <p:nvPr/>
        </p:nvSpPr>
        <p:spPr>
          <a:xfrm>
            <a:off x="762000" y="4572000"/>
            <a:ext cx="7051930" cy="1323439"/>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not bothered by the </a:t>
            </a:r>
            <a:r>
              <a:rPr lang="en-US" sz="2000" dirty="0" err="1" smtClean="0"/>
              <a:t>prolapse</a:t>
            </a:r>
            <a:r>
              <a:rPr lang="en-US" sz="2000" dirty="0" smtClean="0"/>
              <a:t> (it is possible)</a:t>
            </a:r>
          </a:p>
          <a:p>
            <a:pPr>
              <a:buFont typeface="Arial" pitchFamily="34" charset="0"/>
              <a:buChar char="•"/>
            </a:pPr>
            <a:r>
              <a:rPr lang="en-US" sz="2000" dirty="0" smtClean="0"/>
              <a:t> no ulcerations, erosions (risk of infection, bleeding)</a:t>
            </a:r>
          </a:p>
          <a:p>
            <a:pPr>
              <a:buFont typeface="Arial" pitchFamily="34" charset="0"/>
              <a:buChar char="•"/>
            </a:pPr>
            <a:r>
              <a:rPr lang="en-US" sz="2000" dirty="0" smtClean="0"/>
              <a:t> no urinary retention</a:t>
            </a:r>
          </a:p>
          <a:p>
            <a:pPr>
              <a:buFont typeface="Arial" pitchFamily="34" charset="0"/>
              <a:buChar char="•"/>
            </a:pPr>
            <a:r>
              <a:rPr lang="en-US" sz="2000" dirty="0" smtClean="0"/>
              <a:t> no recurrent bladder infections (usually related to retention)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304800" y="304800"/>
            <a:ext cx="8382000" cy="707886"/>
          </a:xfrm>
          <a:prstGeom prst="rect">
            <a:avLst/>
          </a:prstGeom>
          <a:noFill/>
        </p:spPr>
        <p:txBody>
          <a:bodyPr wrap="square" rtlCol="0">
            <a:spAutoFit/>
          </a:bodyPr>
          <a:lstStyle/>
          <a:p>
            <a:r>
              <a:rPr lang="en-US" sz="2000" dirty="0" smtClean="0"/>
              <a:t>List the “steps” of the classic sexual response curve proposed by Master &amp; Johnson in 1966.   </a:t>
            </a:r>
            <a:endParaRPr lang="en-US" sz="2000" dirty="0"/>
          </a:p>
        </p:txBody>
      </p:sp>
      <p:sp>
        <p:nvSpPr>
          <p:cNvPr id="3" name="TextBox 2"/>
          <p:cNvSpPr txBox="1"/>
          <p:nvPr/>
        </p:nvSpPr>
        <p:spPr>
          <a:xfrm>
            <a:off x="762000" y="1371600"/>
            <a:ext cx="1612942" cy="1323439"/>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Excitement</a:t>
            </a:r>
          </a:p>
          <a:p>
            <a:pPr>
              <a:buFont typeface="Arial" pitchFamily="34" charset="0"/>
              <a:buChar char="•"/>
            </a:pPr>
            <a:r>
              <a:rPr lang="en-US" sz="2000" dirty="0" smtClean="0"/>
              <a:t> Plateau</a:t>
            </a:r>
          </a:p>
          <a:p>
            <a:pPr>
              <a:buFont typeface="Arial" pitchFamily="34" charset="0"/>
              <a:buChar char="•"/>
            </a:pPr>
            <a:r>
              <a:rPr lang="en-US" sz="2000" dirty="0" smtClean="0"/>
              <a:t> Orgasm</a:t>
            </a:r>
          </a:p>
          <a:p>
            <a:pPr>
              <a:buFont typeface="Arial" pitchFamily="34" charset="0"/>
              <a:buChar char="•"/>
            </a:pPr>
            <a:r>
              <a:rPr lang="en-US" sz="2000" dirty="0" smtClean="0"/>
              <a:t> Resolution</a:t>
            </a:r>
            <a:endParaRPr lang="en-US" sz="2000" dirty="0"/>
          </a:p>
        </p:txBody>
      </p:sp>
      <p:sp>
        <p:nvSpPr>
          <p:cNvPr id="4" name="TextBox 3"/>
          <p:cNvSpPr txBox="1"/>
          <p:nvPr/>
        </p:nvSpPr>
        <p:spPr>
          <a:xfrm>
            <a:off x="457200" y="3048000"/>
            <a:ext cx="4517775" cy="400110"/>
          </a:xfrm>
          <a:prstGeom prst="rect">
            <a:avLst/>
          </a:prstGeom>
          <a:noFill/>
        </p:spPr>
        <p:txBody>
          <a:bodyPr wrap="none" rtlCol="0">
            <a:spAutoFit/>
          </a:bodyPr>
          <a:lstStyle/>
          <a:p>
            <a:r>
              <a:rPr lang="en-US" sz="2000" dirty="0" smtClean="0"/>
              <a:t>Offer at least 1 criticism of this model. </a:t>
            </a:r>
            <a:endParaRPr lang="en-US" sz="2000" dirty="0"/>
          </a:p>
        </p:txBody>
      </p:sp>
      <p:sp>
        <p:nvSpPr>
          <p:cNvPr id="5" name="TextBox 4"/>
          <p:cNvSpPr txBox="1"/>
          <p:nvPr/>
        </p:nvSpPr>
        <p:spPr>
          <a:xfrm>
            <a:off x="304800" y="3657600"/>
            <a:ext cx="8379217" cy="707886"/>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assumes similar responses for men and women</a:t>
            </a:r>
          </a:p>
          <a:p>
            <a:pPr>
              <a:buFont typeface="Arial" pitchFamily="34" charset="0"/>
              <a:buChar char="•"/>
            </a:pPr>
            <a:r>
              <a:rPr lang="en-US" sz="2000" dirty="0" smtClean="0"/>
              <a:t> does not account for non-biologic experiences contributing to response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Text Box 4"/>
          <p:cNvSpPr txBox="1">
            <a:spLocks noChangeArrowheads="1"/>
          </p:cNvSpPr>
          <p:nvPr/>
        </p:nvSpPr>
        <p:spPr bwMode="auto">
          <a:xfrm>
            <a:off x="2590800" y="304800"/>
            <a:ext cx="3687763" cy="466725"/>
          </a:xfrm>
          <a:prstGeom prst="rect">
            <a:avLst/>
          </a:prstGeom>
          <a:noFill/>
          <a:ln w="9525">
            <a:solidFill>
              <a:schemeClr val="tx1"/>
            </a:solidFill>
            <a:miter lim="800000"/>
            <a:headEnd/>
            <a:tailEnd/>
          </a:ln>
        </p:spPr>
        <p:txBody>
          <a:bodyPr wrap="none">
            <a:spAutoFit/>
          </a:bodyPr>
          <a:lstStyle/>
          <a:p>
            <a:r>
              <a:rPr lang="en-US" sz="2400"/>
              <a:t>Female Sexual Response</a:t>
            </a:r>
          </a:p>
        </p:txBody>
      </p:sp>
      <p:sp>
        <p:nvSpPr>
          <p:cNvPr id="91138" name="Rectangle 5"/>
          <p:cNvSpPr>
            <a:spLocks noChangeArrowheads="1"/>
          </p:cNvSpPr>
          <p:nvPr/>
        </p:nvSpPr>
        <p:spPr bwMode="auto">
          <a:xfrm>
            <a:off x="228600" y="6384925"/>
            <a:ext cx="3741738" cy="244475"/>
          </a:xfrm>
          <a:prstGeom prst="rect">
            <a:avLst/>
          </a:prstGeom>
          <a:noFill/>
          <a:ln w="9525">
            <a:noFill/>
            <a:miter lim="800000"/>
            <a:headEnd/>
            <a:tailEnd/>
          </a:ln>
        </p:spPr>
        <p:txBody>
          <a:bodyPr wrap="none" anchor="ctr">
            <a:spAutoFit/>
          </a:bodyPr>
          <a:lstStyle/>
          <a:p>
            <a:r>
              <a:rPr lang="en-US" sz="1000"/>
              <a:t>Human Sexual Response, W.H. Masters &amp; V.E. Johnson, 1966 </a:t>
            </a:r>
          </a:p>
        </p:txBody>
      </p:sp>
      <p:sp>
        <p:nvSpPr>
          <p:cNvPr id="91139" name="Text Box 8"/>
          <p:cNvSpPr txBox="1">
            <a:spLocks noChangeArrowheads="1"/>
          </p:cNvSpPr>
          <p:nvPr/>
        </p:nvSpPr>
        <p:spPr bwMode="auto">
          <a:xfrm>
            <a:off x="5410200" y="1195388"/>
            <a:ext cx="2979738" cy="1289050"/>
          </a:xfrm>
          <a:prstGeom prst="rect">
            <a:avLst/>
          </a:prstGeom>
          <a:solidFill>
            <a:schemeClr val="bg1"/>
          </a:solidFill>
          <a:ln w="9525">
            <a:solidFill>
              <a:schemeClr val="tx1"/>
            </a:solidFill>
            <a:miter lim="800000"/>
            <a:headEnd/>
            <a:tailEnd/>
          </a:ln>
        </p:spPr>
        <p:txBody>
          <a:bodyPr wrap="none">
            <a:spAutoFit/>
          </a:bodyPr>
          <a:lstStyle/>
          <a:p>
            <a:r>
              <a:rPr lang="en-US" b="1" u="sng">
                <a:solidFill>
                  <a:schemeClr val="accent2"/>
                </a:solidFill>
              </a:rPr>
              <a:t>Orgasm</a:t>
            </a:r>
          </a:p>
          <a:p>
            <a:r>
              <a:rPr lang="en-US" sz="1200"/>
              <a:t>Involuntary muscle contractions</a:t>
            </a:r>
          </a:p>
          <a:p>
            <a:r>
              <a:rPr lang="en-US" sz="1200"/>
              <a:t>Highest HR, RR, &amp; BP</a:t>
            </a:r>
          </a:p>
          <a:p>
            <a:r>
              <a:rPr lang="en-US" sz="1200"/>
              <a:t>Vaginal muscle &amp; uterine contraction</a:t>
            </a:r>
          </a:p>
          <a:p>
            <a:r>
              <a:rPr lang="en-US" sz="1200"/>
              <a:t>Flushing</a:t>
            </a:r>
          </a:p>
          <a:p>
            <a:r>
              <a:rPr lang="en-US" sz="1200"/>
              <a:t>Sudden forceful release of sexual tension</a:t>
            </a:r>
          </a:p>
        </p:txBody>
      </p:sp>
      <p:sp>
        <p:nvSpPr>
          <p:cNvPr id="91140" name="Text Box 9"/>
          <p:cNvSpPr txBox="1">
            <a:spLocks noChangeArrowheads="1"/>
          </p:cNvSpPr>
          <p:nvPr/>
        </p:nvSpPr>
        <p:spPr bwMode="auto">
          <a:xfrm>
            <a:off x="5715000" y="3124200"/>
            <a:ext cx="2414588" cy="923925"/>
          </a:xfrm>
          <a:prstGeom prst="rect">
            <a:avLst/>
          </a:prstGeom>
          <a:solidFill>
            <a:schemeClr val="bg1"/>
          </a:solidFill>
          <a:ln w="9525">
            <a:solidFill>
              <a:schemeClr val="tx1"/>
            </a:solidFill>
            <a:miter lim="800000"/>
            <a:headEnd/>
            <a:tailEnd/>
          </a:ln>
        </p:spPr>
        <p:txBody>
          <a:bodyPr wrap="none">
            <a:spAutoFit/>
          </a:bodyPr>
          <a:lstStyle/>
          <a:p>
            <a:r>
              <a:rPr lang="en-US" b="1" u="sng">
                <a:solidFill>
                  <a:schemeClr val="accent2"/>
                </a:solidFill>
              </a:rPr>
              <a:t>Resolution</a:t>
            </a:r>
          </a:p>
          <a:p>
            <a:r>
              <a:rPr lang="en-US" sz="1200"/>
              <a:t>Slow return to normal functioning</a:t>
            </a:r>
          </a:p>
          <a:p>
            <a:r>
              <a:rPr lang="en-US" sz="1200"/>
              <a:t>Sense of well-being</a:t>
            </a:r>
          </a:p>
          <a:p>
            <a:r>
              <a:rPr lang="en-US" sz="1200"/>
              <a:t>Fatigue</a:t>
            </a:r>
          </a:p>
        </p:txBody>
      </p:sp>
      <p:sp>
        <p:nvSpPr>
          <p:cNvPr id="91141" name="Text Box 6"/>
          <p:cNvSpPr txBox="1">
            <a:spLocks noChangeArrowheads="1"/>
          </p:cNvSpPr>
          <p:nvPr/>
        </p:nvSpPr>
        <p:spPr bwMode="auto">
          <a:xfrm>
            <a:off x="304800" y="1119188"/>
            <a:ext cx="2249488" cy="1471612"/>
          </a:xfrm>
          <a:prstGeom prst="rect">
            <a:avLst/>
          </a:prstGeom>
          <a:solidFill>
            <a:schemeClr val="bg1"/>
          </a:solidFill>
          <a:ln w="9525">
            <a:solidFill>
              <a:schemeClr val="tx1"/>
            </a:solidFill>
            <a:miter lim="800000"/>
            <a:headEnd/>
            <a:tailEnd/>
          </a:ln>
        </p:spPr>
        <p:txBody>
          <a:bodyPr wrap="none">
            <a:spAutoFit/>
          </a:bodyPr>
          <a:lstStyle/>
          <a:p>
            <a:r>
              <a:rPr lang="en-US" b="1" u="sng">
                <a:solidFill>
                  <a:schemeClr val="accent2"/>
                </a:solidFill>
              </a:rPr>
              <a:t>Excitement</a:t>
            </a:r>
          </a:p>
          <a:p>
            <a:r>
              <a:rPr lang="en-US" sz="1200">
                <a:cs typeface="Arial" pitchFamily="34" charset="0"/>
              </a:rPr>
              <a:t>↑ HR &amp; RR</a:t>
            </a:r>
          </a:p>
          <a:p>
            <a:r>
              <a:rPr lang="en-US" sz="1200">
                <a:cs typeface="Arial" pitchFamily="34" charset="0"/>
              </a:rPr>
              <a:t>Skin flushing</a:t>
            </a:r>
          </a:p>
          <a:p>
            <a:r>
              <a:rPr lang="en-US" sz="1200">
                <a:cs typeface="Arial" pitchFamily="34" charset="0"/>
              </a:rPr>
              <a:t>Erect nipples</a:t>
            </a:r>
          </a:p>
          <a:p>
            <a:r>
              <a:rPr lang="en-US" sz="1200"/>
              <a:t>↑ blood flow to genitals</a:t>
            </a:r>
          </a:p>
          <a:p>
            <a:r>
              <a:rPr lang="en-US" sz="1200"/>
              <a:t>Clitoral, labial, vaginal swelling</a:t>
            </a:r>
          </a:p>
          <a:p>
            <a:r>
              <a:rPr lang="en-US" sz="1200"/>
              <a:t>Vaginal lubrication</a:t>
            </a:r>
          </a:p>
        </p:txBody>
      </p:sp>
      <p:sp>
        <p:nvSpPr>
          <p:cNvPr id="91142" name="Text Box 7"/>
          <p:cNvSpPr txBox="1">
            <a:spLocks noChangeArrowheads="1"/>
          </p:cNvSpPr>
          <p:nvPr/>
        </p:nvSpPr>
        <p:spPr bwMode="auto">
          <a:xfrm>
            <a:off x="3124200" y="1271588"/>
            <a:ext cx="1409700" cy="1289050"/>
          </a:xfrm>
          <a:prstGeom prst="rect">
            <a:avLst/>
          </a:prstGeom>
          <a:solidFill>
            <a:schemeClr val="bg1"/>
          </a:solidFill>
          <a:ln w="9525">
            <a:solidFill>
              <a:schemeClr val="tx1"/>
            </a:solidFill>
            <a:miter lim="800000"/>
            <a:headEnd/>
            <a:tailEnd/>
          </a:ln>
        </p:spPr>
        <p:txBody>
          <a:bodyPr wrap="none">
            <a:spAutoFit/>
          </a:bodyPr>
          <a:lstStyle/>
          <a:p>
            <a:r>
              <a:rPr lang="en-US" b="1" u="sng">
                <a:solidFill>
                  <a:schemeClr val="accent2"/>
                </a:solidFill>
              </a:rPr>
              <a:t>Plateau</a:t>
            </a:r>
          </a:p>
          <a:p>
            <a:r>
              <a:rPr lang="en-US" sz="1200"/>
              <a:t>Vaginal swelling</a:t>
            </a:r>
          </a:p>
          <a:p>
            <a:r>
              <a:rPr lang="en-US" sz="1200"/>
              <a:t>↑clitoral sensitivity</a:t>
            </a:r>
          </a:p>
          <a:p>
            <a:r>
              <a:rPr lang="en-US" sz="1200"/>
              <a:t>Clitoral retraction</a:t>
            </a:r>
          </a:p>
          <a:p>
            <a:r>
              <a:rPr lang="en-US" sz="1200"/>
              <a:t>↑ HR, RR, BP</a:t>
            </a:r>
          </a:p>
          <a:p>
            <a:r>
              <a:rPr lang="en-US" sz="1200"/>
              <a:t>Muscle spasms </a:t>
            </a:r>
          </a:p>
        </p:txBody>
      </p:sp>
      <p:sp>
        <p:nvSpPr>
          <p:cNvPr id="91143" name="AutoShape 11"/>
          <p:cNvSpPr>
            <a:spLocks noChangeArrowheads="1"/>
          </p:cNvSpPr>
          <p:nvPr/>
        </p:nvSpPr>
        <p:spPr bwMode="auto">
          <a:xfrm>
            <a:off x="4800600" y="1676400"/>
            <a:ext cx="381000" cy="304800"/>
          </a:xfrm>
          <a:prstGeom prst="chevron">
            <a:avLst>
              <a:gd name="adj" fmla="val 76007"/>
            </a:avLst>
          </a:prstGeom>
          <a:solidFill>
            <a:srgbClr val="FF0000"/>
          </a:solidFill>
          <a:ln w="9525">
            <a:solidFill>
              <a:schemeClr val="tx1"/>
            </a:solidFill>
            <a:miter lim="800000"/>
            <a:headEnd/>
            <a:tailEnd/>
          </a:ln>
        </p:spPr>
        <p:txBody>
          <a:bodyPr wrap="none" anchor="ctr"/>
          <a:lstStyle/>
          <a:p>
            <a:endParaRPr lang="en-US"/>
          </a:p>
        </p:txBody>
      </p:sp>
      <p:sp>
        <p:nvSpPr>
          <p:cNvPr id="91144" name="AutoShape 12"/>
          <p:cNvSpPr>
            <a:spLocks noChangeArrowheads="1"/>
          </p:cNvSpPr>
          <p:nvPr/>
        </p:nvSpPr>
        <p:spPr bwMode="auto">
          <a:xfrm rot="5265612">
            <a:off x="6591300" y="2628900"/>
            <a:ext cx="381000" cy="304800"/>
          </a:xfrm>
          <a:prstGeom prst="chevron">
            <a:avLst>
              <a:gd name="adj" fmla="val 76007"/>
            </a:avLst>
          </a:prstGeom>
          <a:solidFill>
            <a:srgbClr val="FF0000"/>
          </a:solidFill>
          <a:ln w="9525">
            <a:solidFill>
              <a:schemeClr val="tx1"/>
            </a:solidFill>
            <a:miter lim="800000"/>
            <a:headEnd/>
            <a:tailEnd/>
          </a:ln>
        </p:spPr>
        <p:txBody>
          <a:bodyPr wrap="none" anchor="ctr"/>
          <a:lstStyle/>
          <a:p>
            <a:endParaRPr lang="en-US"/>
          </a:p>
        </p:txBody>
      </p:sp>
      <p:sp>
        <p:nvSpPr>
          <p:cNvPr id="91145" name="AutoShape 14"/>
          <p:cNvSpPr>
            <a:spLocks noChangeArrowheads="1"/>
          </p:cNvSpPr>
          <p:nvPr/>
        </p:nvSpPr>
        <p:spPr bwMode="auto">
          <a:xfrm>
            <a:off x="2590800" y="1600200"/>
            <a:ext cx="381000" cy="304800"/>
          </a:xfrm>
          <a:prstGeom prst="chevron">
            <a:avLst>
              <a:gd name="adj" fmla="val 76007"/>
            </a:avLst>
          </a:prstGeom>
          <a:solidFill>
            <a:srgbClr val="FF0000"/>
          </a:solidFill>
          <a:ln w="9525">
            <a:solidFill>
              <a:schemeClr val="tx1"/>
            </a:solidFill>
            <a:miter lim="800000"/>
            <a:headEnd/>
            <a:tailEnd/>
          </a:ln>
        </p:spPr>
        <p:txBody>
          <a:bodyPr wrap="none" anchor="ctr"/>
          <a:lstStyle/>
          <a:p>
            <a:endParaRPr lang="en-US"/>
          </a:p>
        </p:txBody>
      </p:sp>
      <p:sp>
        <p:nvSpPr>
          <p:cNvPr id="91146" name="Text Box 15"/>
          <p:cNvSpPr txBox="1">
            <a:spLocks noChangeArrowheads="1"/>
          </p:cNvSpPr>
          <p:nvPr/>
        </p:nvSpPr>
        <p:spPr bwMode="auto">
          <a:xfrm>
            <a:off x="381000" y="4495800"/>
            <a:ext cx="8305800" cy="1920875"/>
          </a:xfrm>
          <a:prstGeom prst="rect">
            <a:avLst/>
          </a:prstGeom>
          <a:noFill/>
          <a:ln w="9525">
            <a:noFill/>
            <a:miter lim="800000"/>
            <a:headEnd/>
            <a:tailEnd/>
          </a:ln>
        </p:spPr>
        <p:txBody>
          <a:bodyPr>
            <a:spAutoFit/>
          </a:bodyPr>
          <a:lstStyle/>
          <a:p>
            <a:pPr>
              <a:buFontTx/>
              <a:buChar char="•"/>
            </a:pPr>
            <a:r>
              <a:rPr lang="en-US" sz="2000"/>
              <a:t> Classic female sexual response cycle by Master &amp; Johnson 1966</a:t>
            </a:r>
          </a:p>
          <a:p>
            <a:pPr>
              <a:buFontTx/>
              <a:buChar char="•"/>
            </a:pPr>
            <a:r>
              <a:rPr lang="en-US" sz="2000"/>
              <a:t> assumes similar sexual responses &amp; behaviors in men and women</a:t>
            </a:r>
          </a:p>
          <a:p>
            <a:pPr>
              <a:buFontTx/>
              <a:buChar char="•"/>
            </a:pPr>
            <a:r>
              <a:rPr lang="en-US" sz="2000"/>
              <a:t> does not take into account non-biologic experiences contributing to </a:t>
            </a:r>
          </a:p>
          <a:p>
            <a:r>
              <a:rPr lang="en-US" sz="2000"/>
              <a:t>   response</a:t>
            </a:r>
          </a:p>
          <a:p>
            <a:endParaRPr lang="en-US" sz="2000"/>
          </a:p>
          <a:p>
            <a:endParaRPr lang="en-US" sz="2000"/>
          </a:p>
        </p:txBody>
      </p:sp>
      <p:sp>
        <p:nvSpPr>
          <p:cNvPr id="91147" name="Line 16"/>
          <p:cNvSpPr>
            <a:spLocks noChangeShapeType="1"/>
          </p:cNvSpPr>
          <p:nvPr/>
        </p:nvSpPr>
        <p:spPr bwMode="auto">
          <a:xfrm>
            <a:off x="2590800" y="1752600"/>
            <a:ext cx="533400" cy="0"/>
          </a:xfrm>
          <a:prstGeom prst="line">
            <a:avLst/>
          </a:prstGeom>
          <a:noFill/>
          <a:ln w="28575">
            <a:solidFill>
              <a:srgbClr val="FF0000"/>
            </a:solidFill>
            <a:round/>
            <a:headEnd/>
            <a:tailEnd/>
          </a:ln>
        </p:spPr>
        <p:txBody>
          <a:bodyPr/>
          <a:lstStyle/>
          <a:p>
            <a:endParaRPr lang="en-US"/>
          </a:p>
        </p:txBody>
      </p:sp>
      <p:sp>
        <p:nvSpPr>
          <p:cNvPr id="91148" name="Line 17"/>
          <p:cNvSpPr>
            <a:spLocks noChangeShapeType="1"/>
          </p:cNvSpPr>
          <p:nvPr/>
        </p:nvSpPr>
        <p:spPr bwMode="auto">
          <a:xfrm>
            <a:off x="4572000" y="1828800"/>
            <a:ext cx="838200" cy="0"/>
          </a:xfrm>
          <a:prstGeom prst="line">
            <a:avLst/>
          </a:prstGeom>
          <a:noFill/>
          <a:ln w="28575">
            <a:solidFill>
              <a:srgbClr val="FF0000"/>
            </a:solidFill>
            <a:round/>
            <a:headEnd/>
            <a:tailEnd/>
          </a:ln>
        </p:spPr>
        <p:txBody>
          <a:bodyPr/>
          <a:lstStyle/>
          <a:p>
            <a:endParaRPr lang="en-US"/>
          </a:p>
        </p:txBody>
      </p:sp>
      <p:sp>
        <p:nvSpPr>
          <p:cNvPr id="91149" name="Line 18"/>
          <p:cNvSpPr>
            <a:spLocks noChangeShapeType="1"/>
          </p:cNvSpPr>
          <p:nvPr/>
        </p:nvSpPr>
        <p:spPr bwMode="auto">
          <a:xfrm>
            <a:off x="6781800" y="2514600"/>
            <a:ext cx="0" cy="609600"/>
          </a:xfrm>
          <a:prstGeom prst="line">
            <a:avLst/>
          </a:prstGeom>
          <a:noFill/>
          <a:ln w="28575">
            <a:solidFill>
              <a:srgbClr val="FF0000"/>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ext Box 4"/>
          <p:cNvSpPr txBox="1">
            <a:spLocks noChangeArrowheads="1"/>
          </p:cNvSpPr>
          <p:nvPr/>
        </p:nvSpPr>
        <p:spPr bwMode="auto">
          <a:xfrm>
            <a:off x="2590800" y="304800"/>
            <a:ext cx="3687763" cy="466725"/>
          </a:xfrm>
          <a:prstGeom prst="rect">
            <a:avLst/>
          </a:prstGeom>
          <a:noFill/>
          <a:ln w="9525">
            <a:solidFill>
              <a:schemeClr val="tx1"/>
            </a:solidFill>
            <a:miter lim="800000"/>
            <a:headEnd/>
            <a:tailEnd/>
          </a:ln>
        </p:spPr>
        <p:txBody>
          <a:bodyPr wrap="none">
            <a:spAutoFit/>
          </a:bodyPr>
          <a:lstStyle/>
          <a:p>
            <a:r>
              <a:rPr lang="en-US" sz="2400"/>
              <a:t>Female Sexual Response</a:t>
            </a:r>
          </a:p>
        </p:txBody>
      </p:sp>
      <p:sp>
        <p:nvSpPr>
          <p:cNvPr id="92162" name="Rectangle 5"/>
          <p:cNvSpPr>
            <a:spLocks noChangeArrowheads="1"/>
          </p:cNvSpPr>
          <p:nvPr/>
        </p:nvSpPr>
        <p:spPr bwMode="auto">
          <a:xfrm>
            <a:off x="228600" y="6477000"/>
            <a:ext cx="8915400" cy="244475"/>
          </a:xfrm>
          <a:prstGeom prst="rect">
            <a:avLst/>
          </a:prstGeom>
          <a:noFill/>
          <a:ln w="9525">
            <a:noFill/>
            <a:miter lim="800000"/>
            <a:headEnd/>
            <a:tailEnd/>
          </a:ln>
        </p:spPr>
        <p:txBody>
          <a:bodyPr anchor="ctr">
            <a:spAutoFit/>
          </a:bodyPr>
          <a:lstStyle/>
          <a:p>
            <a:r>
              <a:rPr lang="en-US" sz="1000"/>
              <a:t>Basson R. Female sexual response: the role of drugs in the management of sexual dysfunction. </a:t>
            </a:r>
            <a:r>
              <a:rPr lang="en-US" sz="1000" i="1"/>
              <a:t>Obstet Gynecol</a:t>
            </a:r>
            <a:r>
              <a:rPr lang="en-US" sz="1000"/>
              <a:t> 2001;98:350-353. </a:t>
            </a:r>
          </a:p>
        </p:txBody>
      </p:sp>
      <p:sp>
        <p:nvSpPr>
          <p:cNvPr id="92163" name="Text Box 8"/>
          <p:cNvSpPr txBox="1">
            <a:spLocks noChangeArrowheads="1"/>
          </p:cNvSpPr>
          <p:nvPr/>
        </p:nvSpPr>
        <p:spPr bwMode="auto">
          <a:xfrm>
            <a:off x="3657600" y="2057400"/>
            <a:ext cx="1311275" cy="527050"/>
          </a:xfrm>
          <a:prstGeom prst="rect">
            <a:avLst/>
          </a:prstGeom>
          <a:solidFill>
            <a:schemeClr val="bg1"/>
          </a:solidFill>
          <a:ln w="9525">
            <a:solidFill>
              <a:schemeClr val="tx1"/>
            </a:solidFill>
            <a:miter lim="800000"/>
            <a:headEnd/>
            <a:tailEnd/>
          </a:ln>
        </p:spPr>
        <p:txBody>
          <a:bodyPr>
            <a:spAutoFit/>
          </a:bodyPr>
          <a:lstStyle/>
          <a:p>
            <a:pPr algn="ctr"/>
            <a:r>
              <a:rPr lang="en-US" sz="1400"/>
              <a:t>Spontaneous Sexual Drive</a:t>
            </a:r>
          </a:p>
        </p:txBody>
      </p:sp>
      <p:sp>
        <p:nvSpPr>
          <p:cNvPr id="92164" name="Text Box 11"/>
          <p:cNvSpPr txBox="1">
            <a:spLocks noChangeArrowheads="1"/>
          </p:cNvSpPr>
          <p:nvPr/>
        </p:nvSpPr>
        <p:spPr bwMode="auto">
          <a:xfrm>
            <a:off x="5867400" y="990600"/>
            <a:ext cx="1676400" cy="517525"/>
          </a:xfrm>
          <a:prstGeom prst="rect">
            <a:avLst/>
          </a:prstGeom>
          <a:noFill/>
          <a:ln w="9525">
            <a:noFill/>
            <a:miter lim="800000"/>
            <a:headEnd/>
            <a:tailEnd/>
          </a:ln>
        </p:spPr>
        <p:txBody>
          <a:bodyPr>
            <a:spAutoFit/>
          </a:bodyPr>
          <a:lstStyle/>
          <a:p>
            <a:pPr algn="ctr"/>
            <a:r>
              <a:rPr lang="en-US" sz="1400" i="1"/>
              <a:t>Seeking out &amp; being receptive to</a:t>
            </a:r>
          </a:p>
        </p:txBody>
      </p:sp>
      <p:sp>
        <p:nvSpPr>
          <p:cNvPr id="92165" name="Text Box 12"/>
          <p:cNvSpPr txBox="1">
            <a:spLocks noChangeArrowheads="1"/>
          </p:cNvSpPr>
          <p:nvPr/>
        </p:nvSpPr>
        <p:spPr bwMode="auto">
          <a:xfrm>
            <a:off x="6781800" y="3048000"/>
            <a:ext cx="785813" cy="304800"/>
          </a:xfrm>
          <a:prstGeom prst="rect">
            <a:avLst/>
          </a:prstGeom>
          <a:noFill/>
          <a:ln w="9525">
            <a:noFill/>
            <a:miter lim="800000"/>
            <a:headEnd/>
            <a:tailEnd/>
          </a:ln>
        </p:spPr>
        <p:txBody>
          <a:bodyPr wrap="none">
            <a:spAutoFit/>
          </a:bodyPr>
          <a:lstStyle/>
          <a:p>
            <a:r>
              <a:rPr lang="en-US" sz="1400" i="1"/>
              <a:t>biologic</a:t>
            </a:r>
          </a:p>
        </p:txBody>
      </p:sp>
      <p:sp>
        <p:nvSpPr>
          <p:cNvPr id="92166" name="Text Box 13"/>
          <p:cNvSpPr txBox="1">
            <a:spLocks noChangeArrowheads="1"/>
          </p:cNvSpPr>
          <p:nvPr/>
        </p:nvSpPr>
        <p:spPr bwMode="auto">
          <a:xfrm>
            <a:off x="6248400" y="3429000"/>
            <a:ext cx="1249363" cy="304800"/>
          </a:xfrm>
          <a:prstGeom prst="rect">
            <a:avLst/>
          </a:prstGeom>
          <a:noFill/>
          <a:ln w="9525">
            <a:noFill/>
            <a:miter lim="800000"/>
            <a:headEnd/>
            <a:tailEnd/>
          </a:ln>
        </p:spPr>
        <p:txBody>
          <a:bodyPr wrap="none">
            <a:spAutoFit/>
          </a:bodyPr>
          <a:lstStyle/>
          <a:p>
            <a:r>
              <a:rPr lang="en-US" sz="1400" i="1"/>
              <a:t>psychological</a:t>
            </a:r>
          </a:p>
        </p:txBody>
      </p:sp>
      <p:sp>
        <p:nvSpPr>
          <p:cNvPr id="92167" name="Oval 17"/>
          <p:cNvSpPr>
            <a:spLocks noChangeArrowheads="1"/>
          </p:cNvSpPr>
          <p:nvPr/>
        </p:nvSpPr>
        <p:spPr bwMode="auto">
          <a:xfrm>
            <a:off x="1524000" y="1295400"/>
            <a:ext cx="5410200" cy="2133600"/>
          </a:xfrm>
          <a:prstGeom prst="ellipse">
            <a:avLst/>
          </a:prstGeom>
          <a:noFill/>
          <a:ln w="28575">
            <a:solidFill>
              <a:srgbClr val="FF0000"/>
            </a:solidFill>
            <a:round/>
            <a:headEnd/>
            <a:tailEnd/>
          </a:ln>
        </p:spPr>
        <p:txBody>
          <a:bodyPr wrap="none" anchor="ctr"/>
          <a:lstStyle/>
          <a:p>
            <a:endParaRPr lang="en-US"/>
          </a:p>
        </p:txBody>
      </p:sp>
      <p:sp>
        <p:nvSpPr>
          <p:cNvPr id="92168" name="Text Box 16"/>
          <p:cNvSpPr txBox="1">
            <a:spLocks noChangeArrowheads="1"/>
          </p:cNvSpPr>
          <p:nvPr/>
        </p:nvSpPr>
        <p:spPr bwMode="auto">
          <a:xfrm>
            <a:off x="1295400" y="1447800"/>
            <a:ext cx="1143000" cy="739775"/>
          </a:xfrm>
          <a:prstGeom prst="rect">
            <a:avLst/>
          </a:prstGeom>
          <a:solidFill>
            <a:schemeClr val="bg1"/>
          </a:solidFill>
          <a:ln w="9525">
            <a:solidFill>
              <a:schemeClr val="tx1"/>
            </a:solidFill>
            <a:miter lim="800000"/>
            <a:headEnd/>
            <a:tailEnd/>
          </a:ln>
        </p:spPr>
        <p:txBody>
          <a:bodyPr>
            <a:spAutoFit/>
          </a:bodyPr>
          <a:lstStyle/>
          <a:p>
            <a:pPr algn="ctr"/>
            <a:r>
              <a:rPr lang="en-US" sz="1400"/>
              <a:t>Emotional &amp; Physical Satisfaction</a:t>
            </a:r>
          </a:p>
        </p:txBody>
      </p:sp>
      <p:sp>
        <p:nvSpPr>
          <p:cNvPr id="92169" name="Text Box 15"/>
          <p:cNvSpPr txBox="1">
            <a:spLocks noChangeArrowheads="1"/>
          </p:cNvSpPr>
          <p:nvPr/>
        </p:nvSpPr>
        <p:spPr bwMode="auto">
          <a:xfrm>
            <a:off x="1600200" y="2819400"/>
            <a:ext cx="1371600" cy="527050"/>
          </a:xfrm>
          <a:prstGeom prst="rect">
            <a:avLst/>
          </a:prstGeom>
          <a:solidFill>
            <a:schemeClr val="bg1"/>
          </a:solidFill>
          <a:ln w="9525">
            <a:solidFill>
              <a:schemeClr val="tx1"/>
            </a:solidFill>
            <a:miter lim="800000"/>
            <a:headEnd/>
            <a:tailEnd/>
          </a:ln>
        </p:spPr>
        <p:txBody>
          <a:bodyPr>
            <a:spAutoFit/>
          </a:bodyPr>
          <a:lstStyle/>
          <a:p>
            <a:pPr algn="ctr"/>
            <a:r>
              <a:rPr lang="en-US" sz="1400"/>
              <a:t>Arousal &amp; Sexual Desire</a:t>
            </a:r>
          </a:p>
        </p:txBody>
      </p:sp>
      <p:sp>
        <p:nvSpPr>
          <p:cNvPr id="92170" name="Text Box 14"/>
          <p:cNvSpPr txBox="1">
            <a:spLocks noChangeArrowheads="1"/>
          </p:cNvSpPr>
          <p:nvPr/>
        </p:nvSpPr>
        <p:spPr bwMode="auto">
          <a:xfrm>
            <a:off x="4038600" y="3200400"/>
            <a:ext cx="930275" cy="527050"/>
          </a:xfrm>
          <a:prstGeom prst="rect">
            <a:avLst/>
          </a:prstGeom>
          <a:solidFill>
            <a:schemeClr val="bg1"/>
          </a:solidFill>
          <a:ln w="9525">
            <a:solidFill>
              <a:schemeClr val="tx1"/>
            </a:solidFill>
            <a:miter lim="800000"/>
            <a:headEnd/>
            <a:tailEnd/>
          </a:ln>
        </p:spPr>
        <p:txBody>
          <a:bodyPr>
            <a:spAutoFit/>
          </a:bodyPr>
          <a:lstStyle/>
          <a:p>
            <a:pPr algn="ctr"/>
            <a:r>
              <a:rPr lang="en-US" sz="1400"/>
              <a:t>Sexual Arousal</a:t>
            </a:r>
          </a:p>
        </p:txBody>
      </p:sp>
      <p:sp>
        <p:nvSpPr>
          <p:cNvPr id="92171" name="Text Box 10"/>
          <p:cNvSpPr txBox="1">
            <a:spLocks noChangeArrowheads="1"/>
          </p:cNvSpPr>
          <p:nvPr/>
        </p:nvSpPr>
        <p:spPr bwMode="auto">
          <a:xfrm>
            <a:off x="3581400" y="1066800"/>
            <a:ext cx="1006475" cy="527050"/>
          </a:xfrm>
          <a:prstGeom prst="rect">
            <a:avLst/>
          </a:prstGeom>
          <a:solidFill>
            <a:schemeClr val="bg1"/>
          </a:solidFill>
          <a:ln w="9525">
            <a:solidFill>
              <a:schemeClr val="tx1"/>
            </a:solidFill>
            <a:miter lim="800000"/>
            <a:headEnd/>
            <a:tailEnd/>
          </a:ln>
        </p:spPr>
        <p:txBody>
          <a:bodyPr>
            <a:spAutoFit/>
          </a:bodyPr>
          <a:lstStyle/>
          <a:p>
            <a:pPr algn="ctr"/>
            <a:r>
              <a:rPr lang="en-US" sz="1400"/>
              <a:t>Emotional Intimacy</a:t>
            </a:r>
          </a:p>
        </p:txBody>
      </p:sp>
      <p:sp>
        <p:nvSpPr>
          <p:cNvPr id="92172" name="Text Box 9"/>
          <p:cNvSpPr txBox="1">
            <a:spLocks noChangeArrowheads="1"/>
          </p:cNvSpPr>
          <p:nvPr/>
        </p:nvSpPr>
        <p:spPr bwMode="auto">
          <a:xfrm>
            <a:off x="6248400" y="2209800"/>
            <a:ext cx="1319213" cy="314325"/>
          </a:xfrm>
          <a:prstGeom prst="rect">
            <a:avLst/>
          </a:prstGeom>
          <a:solidFill>
            <a:schemeClr val="bg1"/>
          </a:solidFill>
          <a:ln w="9525">
            <a:solidFill>
              <a:schemeClr val="tx1"/>
            </a:solidFill>
            <a:miter lim="800000"/>
            <a:headEnd/>
            <a:tailEnd/>
          </a:ln>
        </p:spPr>
        <p:txBody>
          <a:bodyPr wrap="none">
            <a:spAutoFit/>
          </a:bodyPr>
          <a:lstStyle/>
          <a:p>
            <a:r>
              <a:rPr lang="en-US" sz="1400"/>
              <a:t>Sexual Stimuli</a:t>
            </a:r>
          </a:p>
        </p:txBody>
      </p:sp>
      <p:sp>
        <p:nvSpPr>
          <p:cNvPr id="92173" name="Line 18"/>
          <p:cNvSpPr>
            <a:spLocks noChangeShapeType="1"/>
          </p:cNvSpPr>
          <p:nvPr/>
        </p:nvSpPr>
        <p:spPr bwMode="auto">
          <a:xfrm flipH="1">
            <a:off x="6019800" y="3200400"/>
            <a:ext cx="762000" cy="0"/>
          </a:xfrm>
          <a:prstGeom prst="line">
            <a:avLst/>
          </a:prstGeom>
          <a:noFill/>
          <a:ln w="28575">
            <a:solidFill>
              <a:schemeClr val="tx1"/>
            </a:solidFill>
            <a:round/>
            <a:headEnd/>
            <a:tailEnd type="triangle" w="med" len="med"/>
          </a:ln>
        </p:spPr>
        <p:txBody>
          <a:bodyPr/>
          <a:lstStyle/>
          <a:p>
            <a:endParaRPr lang="en-US"/>
          </a:p>
        </p:txBody>
      </p:sp>
      <p:sp>
        <p:nvSpPr>
          <p:cNvPr id="92174" name="Line 19"/>
          <p:cNvSpPr>
            <a:spLocks noChangeShapeType="1"/>
          </p:cNvSpPr>
          <p:nvPr/>
        </p:nvSpPr>
        <p:spPr bwMode="auto">
          <a:xfrm>
            <a:off x="6400800" y="3200400"/>
            <a:ext cx="304800" cy="228600"/>
          </a:xfrm>
          <a:prstGeom prst="line">
            <a:avLst/>
          </a:prstGeom>
          <a:noFill/>
          <a:ln w="28575">
            <a:solidFill>
              <a:schemeClr val="tx1"/>
            </a:solidFill>
            <a:round/>
            <a:headEnd/>
            <a:tailEnd/>
          </a:ln>
        </p:spPr>
        <p:txBody>
          <a:bodyPr/>
          <a:lstStyle/>
          <a:p>
            <a:endParaRPr lang="en-US"/>
          </a:p>
        </p:txBody>
      </p:sp>
      <p:sp>
        <p:nvSpPr>
          <p:cNvPr id="92175" name="Line 20"/>
          <p:cNvSpPr>
            <a:spLocks noChangeShapeType="1"/>
          </p:cNvSpPr>
          <p:nvPr/>
        </p:nvSpPr>
        <p:spPr bwMode="auto">
          <a:xfrm>
            <a:off x="4419600" y="2667000"/>
            <a:ext cx="0" cy="457200"/>
          </a:xfrm>
          <a:prstGeom prst="line">
            <a:avLst/>
          </a:prstGeom>
          <a:noFill/>
          <a:ln w="28575">
            <a:solidFill>
              <a:schemeClr val="tx1"/>
            </a:solidFill>
            <a:round/>
            <a:headEnd/>
            <a:tailEnd type="triangle" w="med" len="med"/>
          </a:ln>
        </p:spPr>
        <p:txBody>
          <a:bodyPr/>
          <a:lstStyle/>
          <a:p>
            <a:endParaRPr lang="en-US"/>
          </a:p>
        </p:txBody>
      </p:sp>
      <p:sp>
        <p:nvSpPr>
          <p:cNvPr id="92176" name="Line 21"/>
          <p:cNvSpPr>
            <a:spLocks noChangeShapeType="1"/>
          </p:cNvSpPr>
          <p:nvPr/>
        </p:nvSpPr>
        <p:spPr bwMode="auto">
          <a:xfrm flipV="1">
            <a:off x="5029200" y="1676400"/>
            <a:ext cx="1066800" cy="381000"/>
          </a:xfrm>
          <a:prstGeom prst="line">
            <a:avLst/>
          </a:prstGeom>
          <a:noFill/>
          <a:ln w="28575">
            <a:solidFill>
              <a:schemeClr val="tx1"/>
            </a:solidFill>
            <a:round/>
            <a:headEnd/>
            <a:tailEnd type="triangle" w="med" len="med"/>
          </a:ln>
        </p:spPr>
        <p:txBody>
          <a:bodyPr/>
          <a:lstStyle/>
          <a:p>
            <a:endParaRPr lang="en-US"/>
          </a:p>
        </p:txBody>
      </p:sp>
      <p:sp>
        <p:nvSpPr>
          <p:cNvPr id="92177" name="Line 22"/>
          <p:cNvSpPr>
            <a:spLocks noChangeShapeType="1"/>
          </p:cNvSpPr>
          <p:nvPr/>
        </p:nvSpPr>
        <p:spPr bwMode="auto">
          <a:xfrm>
            <a:off x="5029200" y="2362200"/>
            <a:ext cx="1143000" cy="0"/>
          </a:xfrm>
          <a:prstGeom prst="line">
            <a:avLst/>
          </a:prstGeom>
          <a:noFill/>
          <a:ln w="28575">
            <a:solidFill>
              <a:schemeClr val="tx1"/>
            </a:solidFill>
            <a:round/>
            <a:headEnd/>
            <a:tailEnd type="triangle" w="med" len="med"/>
          </a:ln>
        </p:spPr>
        <p:txBody>
          <a:bodyPr/>
          <a:lstStyle/>
          <a:p>
            <a:endParaRPr lang="en-US"/>
          </a:p>
        </p:txBody>
      </p:sp>
      <p:sp>
        <p:nvSpPr>
          <p:cNvPr id="92178" name="AutoShape 23"/>
          <p:cNvSpPr>
            <a:spLocks noChangeArrowheads="1"/>
          </p:cNvSpPr>
          <p:nvPr/>
        </p:nvSpPr>
        <p:spPr bwMode="auto">
          <a:xfrm rot="628213">
            <a:off x="5181600" y="12954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79" name="AutoShape 25"/>
          <p:cNvSpPr>
            <a:spLocks noChangeArrowheads="1"/>
          </p:cNvSpPr>
          <p:nvPr/>
        </p:nvSpPr>
        <p:spPr bwMode="auto">
          <a:xfrm rot="2162997">
            <a:off x="6400800" y="16764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80" name="AutoShape 26"/>
          <p:cNvSpPr>
            <a:spLocks noChangeArrowheads="1"/>
          </p:cNvSpPr>
          <p:nvPr/>
        </p:nvSpPr>
        <p:spPr bwMode="auto">
          <a:xfrm rot="9678379">
            <a:off x="5638800" y="31242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81" name="AutoShape 27"/>
          <p:cNvSpPr>
            <a:spLocks noChangeArrowheads="1"/>
          </p:cNvSpPr>
          <p:nvPr/>
        </p:nvSpPr>
        <p:spPr bwMode="auto">
          <a:xfrm rot="-10420643">
            <a:off x="3200400" y="32766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82" name="AutoShape 28"/>
          <p:cNvSpPr>
            <a:spLocks noChangeArrowheads="1"/>
          </p:cNvSpPr>
          <p:nvPr/>
        </p:nvSpPr>
        <p:spPr bwMode="auto">
          <a:xfrm rot="-6194055">
            <a:off x="1409700" y="24765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83" name="AutoShape 29"/>
          <p:cNvSpPr>
            <a:spLocks noChangeArrowheads="1"/>
          </p:cNvSpPr>
          <p:nvPr/>
        </p:nvSpPr>
        <p:spPr bwMode="auto">
          <a:xfrm rot="-1020912">
            <a:off x="2895600" y="1295400"/>
            <a:ext cx="304800" cy="228600"/>
          </a:xfrm>
          <a:prstGeom prst="chevron">
            <a:avLst>
              <a:gd name="adj" fmla="val 81074"/>
            </a:avLst>
          </a:prstGeom>
          <a:solidFill>
            <a:srgbClr val="FF0000"/>
          </a:solidFill>
          <a:ln w="9525">
            <a:solidFill>
              <a:schemeClr val="tx1"/>
            </a:solidFill>
            <a:miter lim="800000"/>
            <a:headEnd/>
            <a:tailEnd/>
          </a:ln>
        </p:spPr>
        <p:txBody>
          <a:bodyPr wrap="none" anchor="ctr"/>
          <a:lstStyle/>
          <a:p>
            <a:endParaRPr lang="en-US"/>
          </a:p>
        </p:txBody>
      </p:sp>
      <p:sp>
        <p:nvSpPr>
          <p:cNvPr id="92184" name="Text Box 30"/>
          <p:cNvSpPr txBox="1">
            <a:spLocks noChangeArrowheads="1"/>
          </p:cNvSpPr>
          <p:nvPr/>
        </p:nvSpPr>
        <p:spPr bwMode="auto">
          <a:xfrm>
            <a:off x="228600" y="4038600"/>
            <a:ext cx="8550275" cy="3321050"/>
          </a:xfrm>
          <a:prstGeom prst="rect">
            <a:avLst/>
          </a:prstGeom>
          <a:noFill/>
          <a:ln w="9525">
            <a:noFill/>
            <a:miter lim="800000"/>
            <a:headEnd/>
            <a:tailEnd/>
          </a:ln>
        </p:spPr>
        <p:txBody>
          <a:bodyPr>
            <a:spAutoFit/>
          </a:bodyPr>
          <a:lstStyle/>
          <a:p>
            <a:pPr>
              <a:buFontTx/>
              <a:buChar char="•"/>
            </a:pPr>
            <a:r>
              <a:rPr lang="en-US" sz="2000"/>
              <a:t> non-linear model by </a:t>
            </a:r>
            <a:r>
              <a:rPr lang="en-US" sz="2000">
                <a:solidFill>
                  <a:srgbClr val="0066FF"/>
                </a:solidFill>
              </a:rPr>
              <a:t>Basson</a:t>
            </a:r>
          </a:p>
          <a:p>
            <a:pPr>
              <a:buFontTx/>
              <a:buChar char="•"/>
            </a:pPr>
            <a:r>
              <a:rPr lang="en-US" sz="2000"/>
              <a:t> Women may experience spontaneous desire and initiate sexual activity but may also engage in sexual activity for other reasons such as desire for emotional intimacy or in response to sexual stimulation before onset of desire</a:t>
            </a:r>
          </a:p>
          <a:p>
            <a:pPr>
              <a:buFontTx/>
              <a:buChar char="•"/>
            </a:pPr>
            <a:r>
              <a:rPr lang="en-US" sz="2000"/>
              <a:t> A woman</a:t>
            </a:r>
            <a:r>
              <a:rPr lang="ja-JP" altLang="en-US" sz="2000"/>
              <a:t>’</a:t>
            </a:r>
            <a:r>
              <a:rPr lang="en-US" altLang="ja-JP" sz="2000"/>
              <a:t>s goal for sexual activity may be to achieve physical satisfaction (orgasm), to achieve emotional satisfaction, or both</a:t>
            </a:r>
          </a:p>
          <a:p>
            <a:endParaRPr lang="en-US" sz="2400"/>
          </a:p>
          <a:p>
            <a:endParaRPr lang="en-US" sz="2400"/>
          </a:p>
          <a:p>
            <a:endParaRPr lang="en-US" sz="24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9217" name="Object 2"/>
          <p:cNvGraphicFramePr>
            <a:graphicFrameLocks noChangeAspect="1"/>
          </p:cNvGraphicFramePr>
          <p:nvPr/>
        </p:nvGraphicFramePr>
        <p:xfrm>
          <a:off x="762000" y="609600"/>
          <a:ext cx="7620000" cy="5486400"/>
        </p:xfrm>
        <a:graphic>
          <a:graphicData uri="http://schemas.openxmlformats.org/presentationml/2006/ole">
            <mc:AlternateContent xmlns:mc="http://schemas.openxmlformats.org/markup-compatibility/2006">
              <mc:Choice xmlns:v="urn:schemas-microsoft-com:vml" Requires="v">
                <p:oleObj spid="_x0000_s9224" name="Worksheet" r:id="rId4" imgW="4333680" imgH="3273120" progId="Excel.Sheet.8">
                  <p:embed/>
                </p:oleObj>
              </mc:Choice>
              <mc:Fallback>
                <p:oleObj name="Worksheet" r:id="rId4" imgW="4333680" imgH="327312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09600"/>
                        <a:ext cx="7620000" cy="5486400"/>
                      </a:xfrm>
                      <a:prstGeom prst="rect">
                        <a:avLst/>
                      </a:prstGeom>
                      <a:solidFill>
                        <a:srgbClr val="FFFFFF"/>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TextBox 2"/>
          <p:cNvSpPr txBox="1"/>
          <p:nvPr/>
        </p:nvSpPr>
        <p:spPr>
          <a:xfrm>
            <a:off x="1905000" y="6248400"/>
            <a:ext cx="5083443" cy="369332"/>
          </a:xfrm>
          <a:prstGeom prst="rect">
            <a:avLst/>
          </a:prstGeom>
          <a:noFill/>
        </p:spPr>
        <p:txBody>
          <a:bodyPr wrap="none" rtlCol="0">
            <a:spAutoFit/>
          </a:bodyPr>
          <a:lstStyle/>
          <a:p>
            <a:r>
              <a:rPr lang="en-US" i="1" dirty="0" smtClean="0"/>
              <a:t>Assess and proceed to next slide for questions. </a:t>
            </a:r>
            <a:endParaRPr lang="en-US" i="1"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304801" y="381000"/>
            <a:ext cx="8534400" cy="3477875"/>
          </a:xfrm>
          <a:prstGeom prst="rect">
            <a:avLst/>
          </a:prstGeom>
          <a:noFill/>
        </p:spPr>
        <p:txBody>
          <a:bodyPr wrap="square" rtlCol="0">
            <a:spAutoFit/>
          </a:bodyPr>
          <a:lstStyle/>
          <a:p>
            <a:r>
              <a:rPr lang="en-US" sz="2000" dirty="0" smtClean="0"/>
              <a:t>Tabitha is an 80 year old woman POD 1 s/p TLH/BSO/LND for stage I endometrial cancer. You are called to evaluate the patient . The nurse informs you she is </a:t>
            </a:r>
            <a:r>
              <a:rPr lang="en-US" sz="2000" dirty="0" err="1" smtClean="0"/>
              <a:t>afebrile</a:t>
            </a:r>
            <a:r>
              <a:rPr lang="en-US" sz="2000" dirty="0" smtClean="0"/>
              <a:t>, with stable vital signs, ambulating to and from the bathroom with assistance when prompted, and tolerating some liquids when prompted. When you arrive Tabitha is in bed and appears to be asleep. When you call her name and touch her shoulder  she wakes but falls asleep several times while you are evaluating her and spends much of your conversation looking out the window &amp; picking at her robe. Upon questioning, she states that it is 1982 and that she is living in Boca Raton. She is not interested in conversing with you and asks you to leave and take the cat out with you when you go. </a:t>
            </a:r>
            <a:endParaRPr lang="en-US" sz="2000" dirty="0"/>
          </a:p>
        </p:txBody>
      </p:sp>
      <p:sp>
        <p:nvSpPr>
          <p:cNvPr id="3" name="TextBox 2"/>
          <p:cNvSpPr txBox="1"/>
          <p:nvPr/>
        </p:nvSpPr>
        <p:spPr>
          <a:xfrm>
            <a:off x="2895600" y="4114800"/>
            <a:ext cx="2736647" cy="400110"/>
          </a:xfrm>
          <a:prstGeom prst="rect">
            <a:avLst/>
          </a:prstGeom>
          <a:noFill/>
        </p:spPr>
        <p:txBody>
          <a:bodyPr wrap="none" rtlCol="0">
            <a:spAutoFit/>
          </a:bodyPr>
          <a:lstStyle/>
          <a:p>
            <a:r>
              <a:rPr lang="en-US" sz="2000" dirty="0" smtClean="0"/>
              <a:t>Dementia or Delirium?</a:t>
            </a:r>
            <a:endParaRPr lang="en-US" sz="2000" dirty="0"/>
          </a:p>
        </p:txBody>
      </p:sp>
      <p:sp>
        <p:nvSpPr>
          <p:cNvPr id="4" name="TextBox 3"/>
          <p:cNvSpPr txBox="1"/>
          <p:nvPr/>
        </p:nvSpPr>
        <p:spPr>
          <a:xfrm>
            <a:off x="3124200" y="4876800"/>
            <a:ext cx="2308645" cy="400110"/>
          </a:xfrm>
          <a:prstGeom prst="rect">
            <a:avLst/>
          </a:prstGeom>
          <a:solidFill>
            <a:schemeClr val="bg1"/>
          </a:solidFill>
          <a:ln>
            <a:solidFill>
              <a:schemeClr val="tx1"/>
            </a:solidFill>
          </a:ln>
        </p:spPr>
        <p:txBody>
          <a:bodyPr wrap="none" rtlCol="0">
            <a:spAutoFit/>
          </a:bodyPr>
          <a:lstStyle/>
          <a:p>
            <a:r>
              <a:rPr lang="en-US" sz="2000" dirty="0" smtClean="0"/>
              <a:t>Probably delirium. </a:t>
            </a:r>
            <a:endParaRPr lang="en-US" sz="2000" dirty="0"/>
          </a:p>
        </p:txBody>
      </p:sp>
      <p:sp>
        <p:nvSpPr>
          <p:cNvPr id="5" name="TextBox 4"/>
          <p:cNvSpPr txBox="1"/>
          <p:nvPr/>
        </p:nvSpPr>
        <p:spPr>
          <a:xfrm>
            <a:off x="3810000" y="5562600"/>
            <a:ext cx="910827" cy="400110"/>
          </a:xfrm>
          <a:prstGeom prst="rect">
            <a:avLst/>
          </a:prstGeom>
          <a:noFill/>
        </p:spPr>
        <p:txBody>
          <a:bodyPr wrap="none" rtlCol="0">
            <a:spAutoFit/>
          </a:bodyPr>
          <a:lstStyle/>
          <a:p>
            <a:r>
              <a:rPr lang="en-US" sz="2000" dirty="0" smtClean="0"/>
              <a:t>Why? </a:t>
            </a:r>
            <a:endParaRPr lang="en-US" sz="2000" dirty="0"/>
          </a:p>
        </p:txBody>
      </p:sp>
      <p:sp>
        <p:nvSpPr>
          <p:cNvPr id="6" name="TextBox 5"/>
          <p:cNvSpPr txBox="1"/>
          <p:nvPr/>
        </p:nvSpPr>
        <p:spPr>
          <a:xfrm>
            <a:off x="228600" y="5943600"/>
            <a:ext cx="8610600" cy="707886"/>
          </a:xfrm>
          <a:prstGeom prst="rect">
            <a:avLst/>
          </a:prstGeom>
          <a:solidFill>
            <a:schemeClr val="bg1"/>
          </a:solidFill>
          <a:ln>
            <a:solidFill>
              <a:schemeClr val="tx1"/>
            </a:solidFill>
          </a:ln>
        </p:spPr>
        <p:txBody>
          <a:bodyPr wrap="square" rtlCol="0">
            <a:spAutoFit/>
          </a:bodyPr>
          <a:lstStyle/>
          <a:p>
            <a:r>
              <a:rPr lang="en-US" sz="2000" dirty="0" smtClean="0"/>
              <a:t>Fluctuating level of consciousness, decreased attention, disorientation, visual hallucination, withdrawal.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6"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brain clip"/>
          <p:cNvPicPr>
            <a:picLocks noGrp="1" noChangeAspect="1" noChangeArrowheads="1"/>
          </p:cNvPicPr>
          <p:nvPr>
            <p:ph type="title"/>
          </p:nvPr>
        </p:nvPicPr>
        <p:blipFill>
          <a:blip r:embed="rId3"/>
          <a:srcRect/>
          <a:stretch>
            <a:fillRect/>
          </a:stretch>
        </p:blipFill>
        <p:spPr>
          <a:xfrm>
            <a:off x="152400" y="152400"/>
            <a:ext cx="609600" cy="647700"/>
          </a:xfrm>
          <a:noFill/>
          <a:ln w="19050">
            <a:solidFill>
              <a:schemeClr val="tx1"/>
            </a:solidFill>
            <a:miter lim="800000"/>
            <a:headEnd/>
            <a:tailEnd/>
          </a:ln>
        </p:spPr>
      </p:pic>
      <p:sp>
        <p:nvSpPr>
          <p:cNvPr id="114691" name="Text Box 3"/>
          <p:cNvSpPr txBox="1">
            <a:spLocks noChangeArrowheads="1"/>
          </p:cNvSpPr>
          <p:nvPr/>
        </p:nvSpPr>
        <p:spPr bwMode="auto">
          <a:xfrm>
            <a:off x="838200" y="228600"/>
            <a:ext cx="69056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200"/>
              <a:t> </a:t>
            </a:r>
            <a:r>
              <a:rPr lang="en-US" sz="3200" u="sng"/>
              <a:t>Delirium in the Post-operative Period</a:t>
            </a:r>
          </a:p>
          <a:p>
            <a:pPr algn="ctr"/>
            <a:r>
              <a:rPr lang="ja-JP" altLang="en-US" sz="2800"/>
              <a:t>“</a:t>
            </a:r>
            <a:r>
              <a:rPr lang="en-US" altLang="ja-JP" sz="2800"/>
              <a:t>Acute Confusional State</a:t>
            </a:r>
            <a:r>
              <a:rPr lang="ja-JP" altLang="en-US" sz="2800"/>
              <a:t>”</a:t>
            </a:r>
            <a:endParaRPr lang="en-US" sz="2800"/>
          </a:p>
        </p:txBody>
      </p:sp>
      <p:sp>
        <p:nvSpPr>
          <p:cNvPr id="114692" name="Text Box 4"/>
          <p:cNvSpPr txBox="1">
            <a:spLocks noChangeArrowheads="1"/>
          </p:cNvSpPr>
          <p:nvPr/>
        </p:nvSpPr>
        <p:spPr bwMode="auto">
          <a:xfrm>
            <a:off x="304800" y="5791200"/>
            <a:ext cx="8550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1200" smtClean="0"/>
              <a:t>1. Delirium in Elderly Patients. Am J Ger Psych Feb 2004;12:7-21</a:t>
            </a:r>
          </a:p>
          <a:p>
            <a:pPr>
              <a:defRPr/>
            </a:pPr>
            <a:r>
              <a:rPr lang="en-US" sz="1200" smtClean="0"/>
              <a:t>2. Risk factors for delirium in hospitalized elderly. JAMA 1992 Feb 12;267(6):827-31</a:t>
            </a:r>
            <a:r>
              <a:rPr lang="en-US" smtClean="0"/>
              <a:t>.</a:t>
            </a:r>
          </a:p>
          <a:p>
            <a:pPr>
              <a:defRPr/>
            </a:pPr>
            <a:r>
              <a:rPr lang="en-US" sz="1200" smtClean="0"/>
              <a:t>3. A clinical prediction rule for delirium after elective noncardiac surgery. JAMA 1994 Jan 12;271(2):134-9.</a:t>
            </a:r>
          </a:p>
          <a:p>
            <a:pPr>
              <a:defRPr/>
            </a:pPr>
            <a:endParaRPr lang="en-US" sz="1200" smtClean="0"/>
          </a:p>
        </p:txBody>
      </p:sp>
      <p:sp>
        <p:nvSpPr>
          <p:cNvPr id="114693" name="Text Box 5"/>
          <p:cNvSpPr txBox="1">
            <a:spLocks noChangeArrowheads="1"/>
          </p:cNvSpPr>
          <p:nvPr/>
        </p:nvSpPr>
        <p:spPr bwMode="auto">
          <a:xfrm>
            <a:off x="457200" y="1524000"/>
            <a:ext cx="8458200"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Prevalence</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up to 50% of hospitalized elderly</a:t>
            </a:r>
            <a:r>
              <a:rPr lang="en-US" sz="2000" b="1" baseline="30000">
                <a:latin typeface="Arial" charset="0"/>
                <a:ea typeface="ＭＳ Ｐゴシック" charset="0"/>
              </a:rPr>
              <a:t>1</a:t>
            </a:r>
          </a:p>
          <a:p>
            <a:pPr>
              <a:defRPr/>
            </a:pPr>
            <a:endParaRPr lang="en-US" sz="2000" b="1" baseline="30000">
              <a:latin typeface="Arial" charset="0"/>
              <a:ea typeface="ＭＳ Ｐゴシック" charset="0"/>
            </a:endParaRPr>
          </a:p>
          <a:p>
            <a:pPr>
              <a:defRPr/>
            </a:pPr>
            <a:r>
              <a:rPr lang="en-US" sz="2000">
                <a:solidFill>
                  <a:srgbClr val="66FF33"/>
                </a:solidFill>
                <a:effectLst>
                  <a:outerShdw blurRad="38100" dist="38100" dir="2700000" algn="tl">
                    <a:srgbClr val="DDDDDD"/>
                  </a:outerShdw>
                </a:effectLst>
                <a:latin typeface="Arial" charset="0"/>
                <a:ea typeface="ＭＳ Ｐゴシック" charset="0"/>
              </a:rPr>
              <a:t>  </a:t>
            </a:r>
            <a:r>
              <a:rPr lang="en-US" sz="2400" u="sng">
                <a:solidFill>
                  <a:srgbClr val="FFFF66"/>
                </a:solidFill>
                <a:effectLst>
                  <a:outerShdw blurRad="38100" dist="38100" dir="2700000" algn="tl">
                    <a:srgbClr val="DDDDDD"/>
                  </a:outerShdw>
                </a:effectLst>
                <a:latin typeface="Arial" charset="0"/>
                <a:ea typeface="ＭＳ Ｐゴシック" charset="0"/>
              </a:rPr>
              <a:t>Incidence</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*31% of hospitalized patients 65 years or older </a:t>
            </a:r>
          </a:p>
          <a:p>
            <a:pPr>
              <a:defRPr/>
            </a:pPr>
            <a:r>
              <a:rPr lang="en-US" sz="2000" b="1">
                <a:latin typeface="Arial" charset="0"/>
                <a:ea typeface="ＭＳ Ｐゴシック" charset="0"/>
              </a:rPr>
              <a:t>                        (medical &amp; surgical)</a:t>
            </a:r>
            <a:r>
              <a:rPr lang="en-US" sz="2000" b="1" baseline="30000">
                <a:latin typeface="Arial" charset="0"/>
                <a:ea typeface="ＭＳ Ｐゴシック" charset="0"/>
              </a:rPr>
              <a:t>2</a:t>
            </a:r>
          </a:p>
          <a:p>
            <a:pPr>
              <a:defRPr/>
            </a:pPr>
            <a:endParaRPr lang="en-US" sz="2000" b="1">
              <a:latin typeface="Arial" charset="0"/>
              <a:ea typeface="ＭＳ Ｐゴシック" charset="0"/>
            </a:endParaRPr>
          </a:p>
          <a:p>
            <a:pPr>
              <a:defRPr/>
            </a:pPr>
            <a:r>
              <a:rPr lang="en-US" sz="2000">
                <a:latin typeface="Arial" charset="0"/>
                <a:ea typeface="ＭＳ Ｐゴシック" charset="0"/>
              </a:rPr>
              <a:t>                      </a:t>
            </a:r>
            <a:r>
              <a:rPr lang="en-US" sz="2000" b="1">
                <a:latin typeface="Arial" charset="0"/>
                <a:ea typeface="ＭＳ Ｐゴシック" charset="0"/>
              </a:rPr>
              <a:t>*9% of patients over 50 years, undergoing major </a:t>
            </a:r>
          </a:p>
          <a:p>
            <a:pPr>
              <a:defRPr/>
            </a:pPr>
            <a:r>
              <a:rPr lang="en-US" sz="2000" b="1">
                <a:latin typeface="Arial" charset="0"/>
                <a:ea typeface="ＭＳ Ｐゴシック" charset="0"/>
              </a:rPr>
              <a:t>                       elective non-cardiac surgery</a:t>
            </a:r>
            <a:r>
              <a:rPr lang="en-US" sz="2000" b="1" baseline="30000">
                <a:latin typeface="Arial" charset="0"/>
                <a:ea typeface="ＭＳ Ｐゴシック" charset="0"/>
              </a:rPr>
              <a:t>3</a:t>
            </a:r>
          </a:p>
          <a:p>
            <a:pPr>
              <a:defRPr/>
            </a:pPr>
            <a:endParaRPr lang="en-US" sz="2000">
              <a:latin typeface="Arial" charset="0"/>
              <a:ea typeface="ＭＳ Ｐゴシック" charset="0"/>
            </a:endParaRPr>
          </a:p>
        </p:txBody>
      </p:sp>
      <p:sp>
        <p:nvSpPr>
          <p:cNvPr id="114694" name="Rectangle 6"/>
          <p:cNvSpPr>
            <a:spLocks noChangeArrowheads="1"/>
          </p:cNvSpPr>
          <p:nvPr/>
        </p:nvSpPr>
        <p:spPr bwMode="auto">
          <a:xfrm>
            <a:off x="457200" y="419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Risk Factors:</a:t>
            </a:r>
            <a:r>
              <a:rPr lang="en-US" sz="2000">
                <a:latin typeface="Arial" charset="0"/>
                <a:ea typeface="ＭＳ Ｐゴシック" charset="0"/>
              </a:rPr>
              <a:t> </a:t>
            </a:r>
            <a:r>
              <a:rPr lang="en-US" sz="2000" b="1">
                <a:latin typeface="Arial" charset="0"/>
                <a:ea typeface="ＭＳ Ｐゴシック" charset="0"/>
              </a:rPr>
              <a:t>Drug Interactions, Alcohol or Sedative Withdrawal, Dehydration, Endocrinopathies, Depression, Dementia, Anesthetics, Hypoxia, Sepsis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brain clip"/>
          <p:cNvPicPr>
            <a:picLocks noGrp="1" noChangeAspect="1" noChangeArrowheads="1"/>
          </p:cNvPicPr>
          <p:nvPr>
            <p:ph type="title"/>
          </p:nvPr>
        </p:nvPicPr>
        <p:blipFill>
          <a:blip r:embed="rId3"/>
          <a:srcRect/>
          <a:stretch>
            <a:fillRect/>
          </a:stretch>
        </p:blipFill>
        <p:spPr>
          <a:xfrm>
            <a:off x="152400" y="152400"/>
            <a:ext cx="609600" cy="647700"/>
          </a:xfrm>
          <a:noFill/>
          <a:ln w="19050">
            <a:solidFill>
              <a:schemeClr val="tx1"/>
            </a:solidFill>
            <a:miter lim="800000"/>
            <a:headEnd/>
            <a:tailEnd/>
          </a:ln>
        </p:spPr>
      </p:pic>
      <p:sp>
        <p:nvSpPr>
          <p:cNvPr id="114691" name="Text Box 3"/>
          <p:cNvSpPr txBox="1">
            <a:spLocks noChangeArrowheads="1"/>
          </p:cNvSpPr>
          <p:nvPr/>
        </p:nvSpPr>
        <p:spPr bwMode="auto">
          <a:xfrm>
            <a:off x="838200" y="228600"/>
            <a:ext cx="69056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200"/>
              <a:t> </a:t>
            </a:r>
            <a:r>
              <a:rPr lang="en-US" sz="3200" u="sng"/>
              <a:t>Delirium in the Post-operative Period</a:t>
            </a:r>
          </a:p>
          <a:p>
            <a:pPr algn="ctr"/>
            <a:r>
              <a:rPr lang="ja-JP" altLang="en-US" sz="2800"/>
              <a:t>“</a:t>
            </a:r>
            <a:r>
              <a:rPr lang="en-US" altLang="ja-JP" sz="2800"/>
              <a:t>Acute Confusional State</a:t>
            </a:r>
            <a:r>
              <a:rPr lang="ja-JP" altLang="en-US" sz="2800"/>
              <a:t>”</a:t>
            </a:r>
            <a:endParaRPr lang="en-US" sz="2800"/>
          </a:p>
        </p:txBody>
      </p:sp>
      <p:sp>
        <p:nvSpPr>
          <p:cNvPr id="114692" name="Text Box 4"/>
          <p:cNvSpPr txBox="1">
            <a:spLocks noChangeArrowheads="1"/>
          </p:cNvSpPr>
          <p:nvPr/>
        </p:nvSpPr>
        <p:spPr bwMode="auto">
          <a:xfrm>
            <a:off x="304800" y="5791200"/>
            <a:ext cx="8550275"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1200" smtClean="0"/>
              <a:t>1. Delirium in Elderly Patients. Am J Ger Psych Feb 2004;12:7-21</a:t>
            </a:r>
          </a:p>
          <a:p>
            <a:pPr>
              <a:defRPr/>
            </a:pPr>
            <a:r>
              <a:rPr lang="en-US" sz="1200" smtClean="0"/>
              <a:t>2. Risk factors for delirium in hospitalized elderly. JAMA 1992 Feb 12;267(6):827-31</a:t>
            </a:r>
            <a:r>
              <a:rPr lang="en-US" smtClean="0"/>
              <a:t>.</a:t>
            </a:r>
          </a:p>
          <a:p>
            <a:pPr>
              <a:defRPr/>
            </a:pPr>
            <a:r>
              <a:rPr lang="en-US" sz="1200" smtClean="0"/>
              <a:t>3. A clinical prediction rule for delirium after elective noncardiac surgery. JAMA 1994 Jan 12;271(2):134-9.</a:t>
            </a:r>
          </a:p>
          <a:p>
            <a:pPr>
              <a:defRPr/>
            </a:pPr>
            <a:endParaRPr lang="en-US" sz="1200" smtClean="0"/>
          </a:p>
        </p:txBody>
      </p:sp>
      <p:sp>
        <p:nvSpPr>
          <p:cNvPr id="114693" name="Text Box 5"/>
          <p:cNvSpPr txBox="1">
            <a:spLocks noChangeArrowheads="1"/>
          </p:cNvSpPr>
          <p:nvPr/>
        </p:nvSpPr>
        <p:spPr bwMode="auto">
          <a:xfrm>
            <a:off x="457200" y="1524000"/>
            <a:ext cx="8458200" cy="254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Prevalence</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up to 50% of hospitalized elderly</a:t>
            </a:r>
            <a:r>
              <a:rPr lang="en-US" sz="2000" b="1" baseline="30000">
                <a:latin typeface="Arial" charset="0"/>
                <a:ea typeface="ＭＳ Ｐゴシック" charset="0"/>
              </a:rPr>
              <a:t>1</a:t>
            </a:r>
          </a:p>
          <a:p>
            <a:pPr>
              <a:defRPr/>
            </a:pPr>
            <a:endParaRPr lang="en-US" sz="2000" b="1" baseline="30000">
              <a:latin typeface="Arial" charset="0"/>
              <a:ea typeface="ＭＳ Ｐゴシック" charset="0"/>
            </a:endParaRPr>
          </a:p>
          <a:p>
            <a:pPr>
              <a:defRPr/>
            </a:pPr>
            <a:r>
              <a:rPr lang="en-US" sz="2000">
                <a:solidFill>
                  <a:srgbClr val="66FF33"/>
                </a:solidFill>
                <a:effectLst>
                  <a:outerShdw blurRad="38100" dist="38100" dir="2700000" algn="tl">
                    <a:srgbClr val="DDDDDD"/>
                  </a:outerShdw>
                </a:effectLst>
                <a:latin typeface="Arial" charset="0"/>
                <a:ea typeface="ＭＳ Ｐゴシック" charset="0"/>
              </a:rPr>
              <a:t>  </a:t>
            </a:r>
            <a:r>
              <a:rPr lang="en-US" sz="2400" u="sng">
                <a:solidFill>
                  <a:srgbClr val="FFFF66"/>
                </a:solidFill>
                <a:effectLst>
                  <a:outerShdw blurRad="38100" dist="38100" dir="2700000" algn="tl">
                    <a:srgbClr val="DDDDDD"/>
                  </a:outerShdw>
                </a:effectLst>
                <a:latin typeface="Arial" charset="0"/>
                <a:ea typeface="ＭＳ Ｐゴシック" charset="0"/>
              </a:rPr>
              <a:t>Incidence</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*31% of hospitalized patients 65 years or older </a:t>
            </a:r>
          </a:p>
          <a:p>
            <a:pPr>
              <a:defRPr/>
            </a:pPr>
            <a:r>
              <a:rPr lang="en-US" sz="2000" b="1">
                <a:latin typeface="Arial" charset="0"/>
                <a:ea typeface="ＭＳ Ｐゴシック" charset="0"/>
              </a:rPr>
              <a:t>                        (medical &amp; surgical)</a:t>
            </a:r>
            <a:r>
              <a:rPr lang="en-US" sz="2000" b="1" baseline="30000">
                <a:latin typeface="Arial" charset="0"/>
                <a:ea typeface="ＭＳ Ｐゴシック" charset="0"/>
              </a:rPr>
              <a:t>2</a:t>
            </a:r>
          </a:p>
          <a:p>
            <a:pPr>
              <a:defRPr/>
            </a:pPr>
            <a:endParaRPr lang="en-US" sz="2000" b="1">
              <a:latin typeface="Arial" charset="0"/>
              <a:ea typeface="ＭＳ Ｐゴシック" charset="0"/>
            </a:endParaRPr>
          </a:p>
          <a:p>
            <a:pPr>
              <a:defRPr/>
            </a:pPr>
            <a:r>
              <a:rPr lang="en-US" sz="2000">
                <a:latin typeface="Arial" charset="0"/>
                <a:ea typeface="ＭＳ Ｐゴシック" charset="0"/>
              </a:rPr>
              <a:t>                      </a:t>
            </a:r>
            <a:r>
              <a:rPr lang="en-US" sz="2000" b="1">
                <a:latin typeface="Arial" charset="0"/>
                <a:ea typeface="ＭＳ Ｐゴシック" charset="0"/>
              </a:rPr>
              <a:t>*9% of patients over 50 years, undergoing major </a:t>
            </a:r>
          </a:p>
          <a:p>
            <a:pPr>
              <a:defRPr/>
            </a:pPr>
            <a:r>
              <a:rPr lang="en-US" sz="2000" b="1">
                <a:latin typeface="Arial" charset="0"/>
                <a:ea typeface="ＭＳ Ｐゴシック" charset="0"/>
              </a:rPr>
              <a:t>                       elective non-cardiac surgery</a:t>
            </a:r>
            <a:r>
              <a:rPr lang="en-US" sz="2000" b="1" baseline="30000">
                <a:latin typeface="Arial" charset="0"/>
                <a:ea typeface="ＭＳ Ｐゴシック" charset="0"/>
              </a:rPr>
              <a:t>3</a:t>
            </a:r>
          </a:p>
          <a:p>
            <a:pPr>
              <a:defRPr/>
            </a:pPr>
            <a:endParaRPr lang="en-US" sz="2000">
              <a:latin typeface="Arial" charset="0"/>
              <a:ea typeface="ＭＳ Ｐゴシック" charset="0"/>
            </a:endParaRPr>
          </a:p>
        </p:txBody>
      </p:sp>
      <p:sp>
        <p:nvSpPr>
          <p:cNvPr id="114694" name="Rectangle 6"/>
          <p:cNvSpPr>
            <a:spLocks noChangeArrowheads="1"/>
          </p:cNvSpPr>
          <p:nvPr/>
        </p:nvSpPr>
        <p:spPr bwMode="auto">
          <a:xfrm>
            <a:off x="457200" y="4191000"/>
            <a:ext cx="800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Risk Factors:</a:t>
            </a:r>
            <a:r>
              <a:rPr lang="en-US" sz="2000">
                <a:latin typeface="Arial" charset="0"/>
                <a:ea typeface="ＭＳ Ｐゴシック" charset="0"/>
              </a:rPr>
              <a:t> </a:t>
            </a:r>
            <a:r>
              <a:rPr lang="en-US" sz="2000" b="1">
                <a:latin typeface="Arial" charset="0"/>
                <a:ea typeface="ＭＳ Ｐゴシック" charset="0"/>
              </a:rPr>
              <a:t>Drug Interactions, Alcohol or Sedative Withdrawal, Dehydration, Endocrinopathies, Depression, Dementia, Anesthetics, Hypoxia, Sepsis</a:t>
            </a: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81000" y="4572000"/>
            <a:ext cx="587533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Treatment</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Find &amp; Treat any underlying cause</a:t>
            </a:r>
          </a:p>
          <a:p>
            <a:pPr>
              <a:defRPr/>
            </a:pPr>
            <a:r>
              <a:rPr lang="en-US" sz="2000" b="1">
                <a:latin typeface="Arial" charset="0"/>
                <a:ea typeface="ＭＳ Ｐゴシック" charset="0"/>
              </a:rPr>
              <a:t>                      Haloperidol </a:t>
            </a:r>
          </a:p>
          <a:p>
            <a:pPr>
              <a:defRPr/>
            </a:pPr>
            <a:r>
              <a:rPr lang="en-US" sz="2000" b="1">
                <a:latin typeface="Arial" charset="0"/>
                <a:ea typeface="ＭＳ Ｐゴシック" charset="0"/>
              </a:rPr>
              <a:t>                      Minimize use of restraints</a:t>
            </a:r>
          </a:p>
          <a:p>
            <a:pPr>
              <a:defRPr/>
            </a:pPr>
            <a:r>
              <a:rPr lang="en-US" sz="2000" b="1">
                <a:latin typeface="Arial" charset="0"/>
                <a:ea typeface="ＭＳ Ｐゴシック" charset="0"/>
              </a:rPr>
              <a:t>                      Visual &amp; Verbal Cues, Support</a:t>
            </a:r>
          </a:p>
          <a:p>
            <a:pPr>
              <a:defRPr/>
            </a:pPr>
            <a:r>
              <a:rPr lang="en-US" sz="2000">
                <a:latin typeface="Arial" charset="0"/>
                <a:ea typeface="ＭＳ Ｐゴシック" charset="0"/>
              </a:rPr>
              <a:t>                  </a:t>
            </a:r>
          </a:p>
        </p:txBody>
      </p:sp>
      <p:pic>
        <p:nvPicPr>
          <p:cNvPr id="116739" name="Picture 3" descr="brain clip"/>
          <p:cNvPicPr>
            <a:picLocks noGrp="1" noChangeAspect="1" noChangeArrowheads="1"/>
          </p:cNvPicPr>
          <p:nvPr>
            <p:ph type="title"/>
          </p:nvPr>
        </p:nvPicPr>
        <p:blipFill>
          <a:blip r:embed="rId3"/>
          <a:srcRect/>
          <a:stretch>
            <a:fillRect/>
          </a:stretch>
        </p:blipFill>
        <p:spPr>
          <a:xfrm>
            <a:off x="152400" y="152400"/>
            <a:ext cx="690563" cy="731838"/>
          </a:xfrm>
          <a:noFill/>
          <a:ln w="19050">
            <a:solidFill>
              <a:schemeClr val="tx1"/>
            </a:solidFill>
            <a:miter lim="800000"/>
            <a:headEnd/>
            <a:tailEnd/>
          </a:ln>
        </p:spPr>
      </p:pic>
      <p:sp>
        <p:nvSpPr>
          <p:cNvPr id="116740" name="Text Box 4"/>
          <p:cNvSpPr txBox="1">
            <a:spLocks noChangeArrowheads="1"/>
          </p:cNvSpPr>
          <p:nvPr/>
        </p:nvSpPr>
        <p:spPr bwMode="auto">
          <a:xfrm>
            <a:off x="838200" y="228600"/>
            <a:ext cx="6905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a:latin typeface="Arial" charset="0"/>
                <a:ea typeface="ＭＳ Ｐゴシック" charset="0"/>
              </a:rPr>
              <a:t> </a:t>
            </a:r>
            <a:r>
              <a:rPr lang="en-US" sz="3200" u="sng">
                <a:latin typeface="Arial" charset="0"/>
                <a:ea typeface="ＭＳ Ｐゴシック" charset="0"/>
              </a:rPr>
              <a:t>Delirium in the Post-operative Period</a:t>
            </a:r>
          </a:p>
        </p:txBody>
      </p:sp>
      <p:sp>
        <p:nvSpPr>
          <p:cNvPr id="116741" name="Text Box 5"/>
          <p:cNvSpPr txBox="1">
            <a:spLocks noChangeArrowheads="1"/>
          </p:cNvSpPr>
          <p:nvPr/>
        </p:nvSpPr>
        <p:spPr bwMode="auto">
          <a:xfrm>
            <a:off x="304800" y="1447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Arial" charset="0"/>
              <a:ea typeface="ＭＳ Ｐゴシック" charset="0"/>
            </a:endParaRPr>
          </a:p>
        </p:txBody>
      </p:sp>
      <p:sp>
        <p:nvSpPr>
          <p:cNvPr id="116742" name="Text Box 6"/>
          <p:cNvSpPr txBox="1">
            <a:spLocks noChangeArrowheads="1"/>
          </p:cNvSpPr>
          <p:nvPr/>
        </p:nvSpPr>
        <p:spPr bwMode="auto">
          <a:xfrm>
            <a:off x="609600" y="914400"/>
            <a:ext cx="8534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66"/>
                </a:solidFill>
                <a:effectLst>
                  <a:outerShdw blurRad="38100" dist="38100" dir="2700000" algn="tl">
                    <a:srgbClr val="DDDDDD"/>
                  </a:outerShdw>
                </a:effectLst>
                <a:latin typeface="Arial" charset="0"/>
                <a:ea typeface="ＭＳ Ｐゴシック" charset="0"/>
              </a:rPr>
              <a:t>Features</a:t>
            </a:r>
            <a:r>
              <a:rPr lang="en-US" sz="2400" baseline="30000">
                <a:solidFill>
                  <a:srgbClr val="FFFF66"/>
                </a:solidFill>
                <a:latin typeface="Arial" charset="0"/>
                <a:ea typeface="ＭＳ Ｐゴシック" charset="0"/>
              </a:rPr>
              <a:t>1</a:t>
            </a:r>
            <a:r>
              <a:rPr lang="en-US" sz="2400">
                <a:solidFill>
                  <a:srgbClr val="FFFF66"/>
                </a:solidFill>
                <a:effectLst>
                  <a:outerShdw blurRad="38100" dist="38100" dir="2700000" algn="tl">
                    <a:srgbClr val="DDDDDD"/>
                  </a:outerShdw>
                </a:effectLst>
                <a:latin typeface="Arial" charset="0"/>
                <a:ea typeface="ＭＳ Ｐゴシック" charset="0"/>
              </a:rPr>
              <a:t>:</a:t>
            </a:r>
            <a:r>
              <a:rPr lang="en-US" sz="2000">
                <a:latin typeface="Arial" charset="0"/>
                <a:ea typeface="ＭＳ Ｐゴシック" charset="0"/>
              </a:rPr>
              <a:t> </a:t>
            </a:r>
            <a:r>
              <a:rPr lang="en-US" sz="2000" b="1">
                <a:latin typeface="Arial" charset="0"/>
                <a:ea typeface="ＭＳ Ｐゴシック" charset="0"/>
              </a:rPr>
              <a:t>patient is easily distracted</a:t>
            </a:r>
          </a:p>
          <a:p>
            <a:pPr>
              <a:defRPr/>
            </a:pPr>
            <a:r>
              <a:rPr lang="en-US" sz="2000" b="1">
                <a:latin typeface="Arial" charset="0"/>
                <a:ea typeface="ＭＳ Ｐゴシック" charset="0"/>
              </a:rPr>
              <a:t>                    disordered thinking with rambling or incoherent speech</a:t>
            </a:r>
          </a:p>
          <a:p>
            <a:pPr>
              <a:defRPr/>
            </a:pPr>
            <a:r>
              <a:rPr lang="en-US" sz="2000" b="1">
                <a:latin typeface="Arial" charset="0"/>
                <a:ea typeface="ＭＳ Ｐゴシック" charset="0"/>
              </a:rPr>
              <a:t>                    </a:t>
            </a:r>
            <a:r>
              <a:rPr lang="en-US" sz="2000" b="1">
                <a:solidFill>
                  <a:srgbClr val="CC0000"/>
                </a:solidFill>
                <a:effectLst>
                  <a:outerShdw blurRad="38100" dist="38100" dir="2700000" algn="tl">
                    <a:srgbClr val="DDDDDD"/>
                  </a:outerShdw>
                </a:effectLst>
                <a:latin typeface="Arial" charset="0"/>
                <a:ea typeface="ＭＳ Ｐゴシック" charset="0"/>
              </a:rPr>
              <a:t>reduced level of consciousness</a:t>
            </a:r>
          </a:p>
          <a:p>
            <a:pPr>
              <a:defRPr/>
            </a:pPr>
            <a:r>
              <a:rPr lang="en-US" sz="2000" b="1">
                <a:latin typeface="Arial" charset="0"/>
                <a:ea typeface="ＭＳ Ｐゴシック" charset="0"/>
              </a:rPr>
              <a:t>                    </a:t>
            </a:r>
            <a:r>
              <a:rPr lang="en-US" sz="2000" b="1">
                <a:solidFill>
                  <a:srgbClr val="CC0000"/>
                </a:solidFill>
                <a:effectLst>
                  <a:outerShdw blurRad="38100" dist="38100" dir="2700000" algn="tl">
                    <a:srgbClr val="DDDDDD"/>
                  </a:outerShdw>
                </a:effectLst>
                <a:latin typeface="Arial" charset="0"/>
                <a:ea typeface="ＭＳ Ｐゴシック" charset="0"/>
              </a:rPr>
              <a:t>perceptual disturbance (hallucinations, delusions)</a:t>
            </a:r>
          </a:p>
          <a:p>
            <a:pPr>
              <a:defRPr/>
            </a:pPr>
            <a:r>
              <a:rPr lang="en-US" sz="2000" b="1">
                <a:latin typeface="Arial" charset="0"/>
                <a:ea typeface="ＭＳ Ｐゴシック" charset="0"/>
              </a:rPr>
              <a:t>                    disturbed sleep-wake cycle</a:t>
            </a:r>
          </a:p>
          <a:p>
            <a:pPr>
              <a:defRPr/>
            </a:pPr>
            <a:r>
              <a:rPr lang="en-US" sz="2000" b="1">
                <a:latin typeface="Arial" charset="0"/>
                <a:ea typeface="ＭＳ Ｐゴシック" charset="0"/>
              </a:rPr>
              <a:t>                    disorientation to time/person/place</a:t>
            </a:r>
          </a:p>
          <a:p>
            <a:pPr>
              <a:defRPr/>
            </a:pPr>
            <a:r>
              <a:rPr lang="en-US" sz="2000" b="1">
                <a:latin typeface="Arial" charset="0"/>
                <a:ea typeface="ＭＳ Ｐゴシック" charset="0"/>
              </a:rPr>
              <a:t>                    memory impairment</a:t>
            </a:r>
          </a:p>
        </p:txBody>
      </p:sp>
      <p:sp>
        <p:nvSpPr>
          <p:cNvPr id="116743" name="Rectangle 7"/>
          <p:cNvSpPr>
            <a:spLocks noChangeArrowheads="1"/>
          </p:cNvSpPr>
          <p:nvPr/>
        </p:nvSpPr>
        <p:spPr bwMode="auto">
          <a:xfrm>
            <a:off x="3810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latin typeface="Arial" charset="0"/>
                <a:ea typeface="ＭＳ Ｐゴシック" charset="0"/>
              </a:rPr>
              <a:t>1.Diagnostic and Statistical manual of mental disorders. 3rd rev.ed. Washington,DC: American Psychiatric Association, 1987:100-4</a:t>
            </a:r>
          </a:p>
        </p:txBody>
      </p:sp>
      <p:sp>
        <p:nvSpPr>
          <p:cNvPr id="116744" name="Text Box 8"/>
          <p:cNvSpPr txBox="1">
            <a:spLocks noChangeArrowheads="1"/>
          </p:cNvSpPr>
          <p:nvPr/>
        </p:nvSpPr>
        <p:spPr bwMode="auto">
          <a:xfrm>
            <a:off x="381000" y="3276600"/>
            <a:ext cx="853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a:solidFill>
                  <a:srgbClr val="FFFF00"/>
                </a:solidFill>
                <a:effectLst>
                  <a:outerShdw blurRad="38100" dist="38100" dir="2700000" algn="tl">
                    <a:srgbClr val="DDDDDD"/>
                  </a:outerShdw>
                </a:effectLst>
                <a:latin typeface="Arial" charset="0"/>
                <a:ea typeface="ＭＳ Ｐゴシック" charset="0"/>
              </a:rPr>
              <a:t>Evaluation</a:t>
            </a:r>
            <a:r>
              <a:rPr lang="en-US" sz="2400">
                <a:solidFill>
                  <a:srgbClr val="FFFF00"/>
                </a:solidFill>
                <a:effectLst>
                  <a:outerShdw blurRad="38100" dist="38100" dir="2700000" algn="tl">
                    <a:srgbClr val="DDDDDD"/>
                  </a:outerShdw>
                </a:effectLst>
                <a:latin typeface="Arial" charset="0"/>
                <a:ea typeface="ＭＳ Ｐゴシック" charset="0"/>
              </a:rPr>
              <a:t>:</a:t>
            </a:r>
            <a:r>
              <a:rPr lang="en-US" sz="2400">
                <a:latin typeface="Arial" charset="0"/>
                <a:ea typeface="ＭＳ Ｐゴシック" charset="0"/>
              </a:rPr>
              <a:t> </a:t>
            </a:r>
            <a:r>
              <a:rPr lang="en-US" sz="2000" b="1">
                <a:latin typeface="Arial" charset="0"/>
                <a:ea typeface="ＭＳ Ｐゴシック" charset="0"/>
              </a:rPr>
              <a:t>vital signs, O</a:t>
            </a:r>
            <a:r>
              <a:rPr lang="en-US" sz="2000" b="1" baseline="-25000">
                <a:latin typeface="Arial" charset="0"/>
                <a:ea typeface="ＭＳ Ｐゴシック" charset="0"/>
              </a:rPr>
              <a:t>2</a:t>
            </a:r>
            <a:r>
              <a:rPr lang="en-US" sz="2000" b="1">
                <a:latin typeface="Arial" charset="0"/>
                <a:ea typeface="ＭＳ Ｐゴシック" charset="0"/>
              </a:rPr>
              <a:t> saturation, physical examination, review  </a:t>
            </a:r>
          </a:p>
          <a:p>
            <a:pPr>
              <a:defRPr/>
            </a:pPr>
            <a:r>
              <a:rPr lang="en-US" sz="2000" b="1">
                <a:latin typeface="Arial" charset="0"/>
                <a:ea typeface="ＭＳ Ｐゴシック" charset="0"/>
              </a:rPr>
              <a:t>                       of prescribed and withheld medications, CBC, serum </a:t>
            </a:r>
          </a:p>
          <a:p>
            <a:pPr>
              <a:defRPr/>
            </a:pPr>
            <a:r>
              <a:rPr lang="en-US" sz="2000" b="1">
                <a:latin typeface="Arial" charset="0"/>
                <a:ea typeface="ＭＳ Ｐゴシック" charset="0"/>
              </a:rPr>
              <a:t>                       electrolytes, urinalysis, EKG, Chest x-ray</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3" name="TextBox 2"/>
          <p:cNvSpPr txBox="1"/>
          <p:nvPr/>
        </p:nvSpPr>
        <p:spPr>
          <a:xfrm>
            <a:off x="228600" y="381000"/>
            <a:ext cx="8458200" cy="3785652"/>
          </a:xfrm>
          <a:prstGeom prst="rect">
            <a:avLst/>
          </a:prstGeom>
          <a:noFill/>
        </p:spPr>
        <p:txBody>
          <a:bodyPr wrap="square" rtlCol="0">
            <a:spAutoFit/>
          </a:bodyPr>
          <a:lstStyle/>
          <a:p>
            <a:r>
              <a:rPr lang="en-US" sz="2000" dirty="0" smtClean="0"/>
              <a:t>Penny is an 82 year old woman POD 0 s/p TAH/BSO/LND for endometrial cancer.  She has hypertension and diet-controlled diabetes. You are called to evaluate her for low UOP. She is pale but alert &amp; oriented. Lungs CTA with some basilar crackles but otherwise clear. Heart rhythm is regular. Abdomen is soft, slightly distended, tender to palpation around the incision no rebound. BP 100/50. P 80. RR 12. UOP averaging 25 cc/hr since surgery- 15 cc over the last hour.  You decide to gently bolus her  as she is probably dry- you order a 250 cc bolus and labs. You check on her an hour later- clinical picture is the same. Vitals unchanged. UOP about 25 cc over the last hour. </a:t>
            </a:r>
            <a:r>
              <a:rPr lang="en-US" sz="2000" dirty="0" err="1" smtClean="0"/>
              <a:t>Hct</a:t>
            </a:r>
            <a:r>
              <a:rPr lang="en-US" sz="2000" dirty="0" smtClean="0"/>
              <a:t> is 22% (pre-op 30%). </a:t>
            </a:r>
            <a:r>
              <a:rPr lang="en-US" sz="2000" dirty="0" err="1" smtClean="0"/>
              <a:t>BUN:Cr</a:t>
            </a:r>
            <a:r>
              <a:rPr lang="en-US" sz="2000" dirty="0" smtClean="0"/>
              <a:t> 30:1. You give a second bolus and recheck the </a:t>
            </a:r>
            <a:r>
              <a:rPr lang="en-US" sz="2000" dirty="0" err="1" smtClean="0"/>
              <a:t>Hct</a:t>
            </a:r>
            <a:r>
              <a:rPr lang="en-US" sz="2000" dirty="0" smtClean="0"/>
              <a:t> because  you think it might be wrong based on your clinical assessment. </a:t>
            </a:r>
            <a:endParaRPr lang="en-US" sz="2000" dirty="0"/>
          </a:p>
        </p:txBody>
      </p:sp>
      <p:sp>
        <p:nvSpPr>
          <p:cNvPr id="4" name="TextBox 3"/>
          <p:cNvSpPr txBox="1"/>
          <p:nvPr/>
        </p:nvSpPr>
        <p:spPr>
          <a:xfrm>
            <a:off x="228600" y="4267200"/>
            <a:ext cx="8534400" cy="1938992"/>
          </a:xfrm>
          <a:prstGeom prst="rect">
            <a:avLst/>
          </a:prstGeom>
          <a:noFill/>
        </p:spPr>
        <p:txBody>
          <a:bodyPr wrap="square" rtlCol="0">
            <a:spAutoFit/>
          </a:bodyPr>
          <a:lstStyle/>
          <a:p>
            <a:r>
              <a:rPr lang="en-US" sz="2000" dirty="0" smtClean="0"/>
              <a:t>1 hour later the nurse stat pages you to her room. Penny is unresponsive. BP 70/40. P 70. RR 8. UOP is 0 cc over the last hour.  Abdomen is distended- quick US shows large amount of fluid in peritoneum. As you rush to the OR, the nurse passes you stat lab results. </a:t>
            </a:r>
            <a:r>
              <a:rPr lang="en-US" sz="2000" dirty="0" err="1" smtClean="0"/>
              <a:t>Hct</a:t>
            </a:r>
            <a:r>
              <a:rPr lang="en-US" sz="2000" dirty="0" smtClean="0"/>
              <a:t> is 15%. In the OR you </a:t>
            </a:r>
            <a:r>
              <a:rPr lang="en-US" sz="2000" dirty="0" err="1" smtClean="0"/>
              <a:t>ligate</a:t>
            </a:r>
            <a:r>
              <a:rPr lang="en-US" sz="2000" dirty="0" smtClean="0"/>
              <a:t> a bleeder at the vaginal cuff.  </a:t>
            </a:r>
          </a:p>
          <a:p>
            <a:endParaRPr lang="en-US" sz="2000" dirty="0"/>
          </a:p>
        </p:txBody>
      </p:sp>
      <p:sp>
        <p:nvSpPr>
          <p:cNvPr id="6" name="TextBox 5"/>
          <p:cNvSpPr txBox="1"/>
          <p:nvPr/>
        </p:nvSpPr>
        <p:spPr>
          <a:xfrm>
            <a:off x="1524000" y="6172200"/>
            <a:ext cx="5795176" cy="400110"/>
          </a:xfrm>
          <a:prstGeom prst="rect">
            <a:avLst/>
          </a:prstGeom>
          <a:noFill/>
        </p:spPr>
        <p:txBody>
          <a:bodyPr wrap="none" rtlCol="0">
            <a:spAutoFit/>
          </a:bodyPr>
          <a:lstStyle/>
          <a:p>
            <a:r>
              <a:rPr lang="en-US" sz="2000" dirty="0" smtClean="0"/>
              <a:t>Why did you miss the fact that she was bleeding?</a:t>
            </a:r>
            <a:endParaRPr lang="en-US" sz="2000"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4059125" cy="400110"/>
          </a:xfrm>
          <a:prstGeom prst="rect">
            <a:avLst/>
          </a:prstGeom>
          <a:noFill/>
          <a:ln>
            <a:solidFill>
              <a:schemeClr val="tx1"/>
            </a:solidFill>
          </a:ln>
        </p:spPr>
        <p:txBody>
          <a:bodyPr wrap="none" rtlCol="0">
            <a:spAutoFit/>
          </a:bodyPr>
          <a:lstStyle/>
          <a:p>
            <a:r>
              <a:rPr lang="en-US" sz="2000" dirty="0" smtClean="0"/>
              <a:t>Geriatric response to Hypotension</a:t>
            </a:r>
            <a:endParaRPr lang="en-US" sz="2000" dirty="0"/>
          </a:p>
        </p:txBody>
      </p:sp>
      <p:sp>
        <p:nvSpPr>
          <p:cNvPr id="3" name="Text Box 7"/>
          <p:cNvSpPr txBox="1">
            <a:spLocks noChangeArrowheads="1"/>
          </p:cNvSpPr>
          <p:nvPr/>
        </p:nvSpPr>
        <p:spPr bwMode="auto">
          <a:xfrm>
            <a:off x="381000" y="838200"/>
            <a:ext cx="50145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u="sng" dirty="0">
                <a:latin typeface="Arial" charset="0"/>
                <a:ea typeface="ＭＳ Ｐゴシック" charset="0"/>
              </a:rPr>
              <a:t>Changes in Blood Pressure Control</a:t>
            </a:r>
          </a:p>
        </p:txBody>
      </p:sp>
      <p:sp>
        <p:nvSpPr>
          <p:cNvPr id="4" name="Text Box 8"/>
          <p:cNvSpPr txBox="1">
            <a:spLocks noChangeArrowheads="1"/>
          </p:cNvSpPr>
          <p:nvPr/>
        </p:nvSpPr>
        <p:spPr bwMode="auto">
          <a:xfrm>
            <a:off x="304801" y="1447800"/>
            <a:ext cx="1752600" cy="646331"/>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dirty="0" err="1">
                <a:latin typeface="Arial" charset="0"/>
                <a:ea typeface="ＭＳ Ｐゴシック" charset="0"/>
              </a:rPr>
              <a:t>Baroreceptor</a:t>
            </a:r>
            <a:r>
              <a:rPr lang="en-US" dirty="0">
                <a:latin typeface="Arial" charset="0"/>
                <a:ea typeface="ＭＳ Ｐゴシック" charset="0"/>
              </a:rPr>
              <a:t> Insensitivity</a:t>
            </a:r>
          </a:p>
        </p:txBody>
      </p:sp>
      <p:sp>
        <p:nvSpPr>
          <p:cNvPr id="5" name="Text Box 9"/>
          <p:cNvSpPr txBox="1">
            <a:spLocks noChangeArrowheads="1"/>
          </p:cNvSpPr>
          <p:nvPr/>
        </p:nvSpPr>
        <p:spPr bwMode="auto">
          <a:xfrm>
            <a:off x="2286000" y="1447800"/>
            <a:ext cx="2590800" cy="923330"/>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atin typeface="Arial" charset="0"/>
                <a:ea typeface="ＭＳ Ｐゴシック" charset="0"/>
              </a:rPr>
              <a:t>Decreased Activity of Renin-Angiotensin-Aldosterone System</a:t>
            </a:r>
          </a:p>
        </p:txBody>
      </p:sp>
      <p:sp>
        <p:nvSpPr>
          <p:cNvPr id="6" name="Text Box 10"/>
          <p:cNvSpPr txBox="1">
            <a:spLocks noChangeArrowheads="1"/>
          </p:cNvSpPr>
          <p:nvPr/>
        </p:nvSpPr>
        <p:spPr bwMode="auto">
          <a:xfrm>
            <a:off x="5181600" y="1447800"/>
            <a:ext cx="2667000" cy="646331"/>
          </a:xfrm>
          <a:prstGeom prst="rect">
            <a:avLst/>
          </a:prstGeom>
          <a:noFill/>
          <a:ln w="38100">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a:latin typeface="Arial" charset="0"/>
                <a:ea typeface="ＭＳ Ｐゴシック" charset="0"/>
              </a:rPr>
              <a:t>Decreased Ability of Vasculature to Constrict</a:t>
            </a:r>
          </a:p>
        </p:txBody>
      </p:sp>
      <p:sp>
        <p:nvSpPr>
          <p:cNvPr id="7" name="Text Box 5"/>
          <p:cNvSpPr txBox="1">
            <a:spLocks noChangeArrowheads="1"/>
          </p:cNvSpPr>
          <p:nvPr/>
        </p:nvSpPr>
        <p:spPr bwMode="auto">
          <a:xfrm>
            <a:off x="838200" y="2667000"/>
            <a:ext cx="7086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buFontTx/>
              <a:buChar char="•"/>
              <a:defRPr/>
            </a:pPr>
            <a:r>
              <a:rPr lang="en-US" dirty="0">
                <a:latin typeface="Arial" charset="0"/>
                <a:ea typeface="ＭＳ Ｐゴシック" charset="0"/>
              </a:rPr>
              <a:t> Increased frequency of Orthostatic Hypotension</a:t>
            </a:r>
          </a:p>
          <a:p>
            <a:pPr>
              <a:buFontTx/>
              <a:buChar char="•"/>
              <a:defRPr/>
            </a:pPr>
            <a:r>
              <a:rPr lang="en-US" dirty="0">
                <a:latin typeface="Arial" charset="0"/>
                <a:ea typeface="ＭＳ Ｐゴシック" charset="0"/>
              </a:rPr>
              <a:t> </a:t>
            </a:r>
            <a:r>
              <a:rPr lang="en-US" b="1" dirty="0" smtClean="0">
                <a:latin typeface="Arial" charset="0"/>
                <a:ea typeface="ＭＳ Ｐゴシック" charset="0"/>
              </a:rPr>
              <a:t>Little or No </a:t>
            </a:r>
            <a:r>
              <a:rPr lang="en-US" b="1" dirty="0">
                <a:latin typeface="Arial" charset="0"/>
                <a:ea typeface="ＭＳ Ｐゴシック" charset="0"/>
              </a:rPr>
              <a:t>increased Heart Rate in response to hypotension</a:t>
            </a:r>
            <a:r>
              <a:rPr lang="en-US" sz="1600" b="1" dirty="0">
                <a:latin typeface="Arial" charset="0"/>
                <a:ea typeface="ＭＳ Ｐゴシック" charset="0"/>
              </a:rPr>
              <a:t> </a:t>
            </a:r>
          </a:p>
        </p:txBody>
      </p:sp>
      <p:cxnSp>
        <p:nvCxnSpPr>
          <p:cNvPr id="9" name="Straight Arrow Connector 8"/>
          <p:cNvCxnSpPr/>
          <p:nvPr/>
        </p:nvCxnSpPr>
        <p:spPr>
          <a:xfrm>
            <a:off x="1524000" y="2209800"/>
            <a:ext cx="228600" cy="381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5" idx="2"/>
          </p:cNvCxnSpPr>
          <p:nvPr/>
        </p:nvCxnSpPr>
        <p:spPr>
          <a:xfrm>
            <a:off x="3581400" y="2371130"/>
            <a:ext cx="0" cy="29587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5486400" y="2209800"/>
            <a:ext cx="381000" cy="4572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 Box 8"/>
          <p:cNvSpPr txBox="1">
            <a:spLocks noChangeArrowheads="1"/>
          </p:cNvSpPr>
          <p:nvPr/>
        </p:nvSpPr>
        <p:spPr bwMode="auto">
          <a:xfrm>
            <a:off x="1031305" y="3733800"/>
            <a:ext cx="642098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400" dirty="0">
                <a:solidFill>
                  <a:srgbClr val="D60093"/>
                </a:solidFill>
              </a:rPr>
              <a:t>Cardiac Output = Stroke Volume x Heart Rate</a:t>
            </a:r>
          </a:p>
        </p:txBody>
      </p:sp>
      <p:sp>
        <p:nvSpPr>
          <p:cNvPr id="15" name="Text Box 9"/>
          <p:cNvSpPr txBox="1">
            <a:spLocks noChangeArrowheads="1"/>
          </p:cNvSpPr>
          <p:nvPr/>
        </p:nvSpPr>
        <p:spPr bwMode="auto">
          <a:xfrm>
            <a:off x="457200" y="4572000"/>
            <a:ext cx="78470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400" dirty="0">
                <a:solidFill>
                  <a:srgbClr val="D60093"/>
                </a:solidFill>
              </a:rPr>
              <a:t>Decreased Heart Rate response to Stress      </a:t>
            </a:r>
          </a:p>
          <a:p>
            <a:pPr algn="ctr"/>
            <a:r>
              <a:rPr lang="en-US" sz="2400" dirty="0">
                <a:solidFill>
                  <a:srgbClr val="D60093"/>
                </a:solidFill>
              </a:rPr>
              <a:t>Cardiac Output is dependent on Stroke Volume</a:t>
            </a:r>
          </a:p>
        </p:txBody>
      </p:sp>
      <p:cxnSp>
        <p:nvCxnSpPr>
          <p:cNvPr id="17" name="Straight Arrow Connector 16"/>
          <p:cNvCxnSpPr/>
          <p:nvPr/>
        </p:nvCxnSpPr>
        <p:spPr>
          <a:xfrm>
            <a:off x="3886200" y="4191000"/>
            <a:ext cx="0" cy="3048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000" y="5867400"/>
            <a:ext cx="8573181" cy="461665"/>
          </a:xfrm>
          <a:prstGeom prst="rect">
            <a:avLst/>
          </a:prstGeom>
          <a:noFill/>
          <a:ln>
            <a:solidFill>
              <a:schemeClr val="tx1"/>
            </a:solidFill>
          </a:ln>
        </p:spPr>
        <p:txBody>
          <a:bodyPr wrap="none" rtlCol="0">
            <a:spAutoFit/>
          </a:bodyPr>
          <a:lstStyle/>
          <a:p>
            <a:r>
              <a:rPr lang="en-US" sz="2400" i="1" dirty="0" smtClean="0"/>
              <a:t>Penny never showed a </a:t>
            </a:r>
            <a:r>
              <a:rPr lang="en-US" sz="2400" i="1" dirty="0" err="1" smtClean="0"/>
              <a:t>tachycardic</a:t>
            </a:r>
            <a:r>
              <a:rPr lang="en-US" sz="2400" i="1" dirty="0" smtClean="0"/>
              <a:t> response to hypotension. </a:t>
            </a:r>
            <a:endParaRPr lang="en-US" sz="2400" i="1" dirty="0"/>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8" name="Picture 4" descr="heart clip 2"/>
          <p:cNvPicPr>
            <a:picLocks noGrp="1" noChangeAspect="1" noChangeArrowheads="1"/>
          </p:cNvPicPr>
          <p:nvPr>
            <p:ph type="title"/>
          </p:nvPr>
        </p:nvPicPr>
        <p:blipFill>
          <a:blip r:embed="rId3" cstate="print"/>
          <a:srcRect/>
          <a:stretch>
            <a:fillRect/>
          </a:stretch>
        </p:blipFill>
        <p:spPr>
          <a:xfrm>
            <a:off x="152400" y="152400"/>
            <a:ext cx="581025" cy="636588"/>
          </a:xfrm>
          <a:noFill/>
          <a:ln w="19050">
            <a:solidFill>
              <a:schemeClr val="tx1"/>
            </a:solidFill>
          </a:ln>
        </p:spPr>
      </p:pic>
      <p:sp>
        <p:nvSpPr>
          <p:cNvPr id="303109" name="Text Box 5"/>
          <p:cNvSpPr txBox="1">
            <a:spLocks noChangeArrowheads="1"/>
          </p:cNvSpPr>
          <p:nvPr/>
        </p:nvSpPr>
        <p:spPr bwMode="auto">
          <a:xfrm>
            <a:off x="1050925" y="265113"/>
            <a:ext cx="184150" cy="366712"/>
          </a:xfrm>
          <a:prstGeom prst="rect">
            <a:avLst/>
          </a:prstGeom>
          <a:noFill/>
          <a:ln w="9525">
            <a:noFill/>
            <a:miter lim="800000"/>
            <a:headEnd/>
            <a:tailEnd/>
          </a:ln>
          <a:effectLst/>
        </p:spPr>
        <p:txBody>
          <a:bodyPr wrap="none">
            <a:spAutoFit/>
          </a:bodyPr>
          <a:lstStyle/>
          <a:p>
            <a:endParaRPr lang="en-US" sz="1800"/>
          </a:p>
        </p:txBody>
      </p:sp>
      <p:sp>
        <p:nvSpPr>
          <p:cNvPr id="303110" name="Text Box 6"/>
          <p:cNvSpPr txBox="1">
            <a:spLocks noChangeArrowheads="1"/>
          </p:cNvSpPr>
          <p:nvPr/>
        </p:nvSpPr>
        <p:spPr bwMode="auto">
          <a:xfrm>
            <a:off x="990600" y="228600"/>
            <a:ext cx="3257550" cy="641350"/>
          </a:xfrm>
          <a:prstGeom prst="rect">
            <a:avLst/>
          </a:prstGeom>
          <a:noFill/>
          <a:ln w="9525">
            <a:noFill/>
            <a:miter lim="800000"/>
            <a:headEnd/>
            <a:tailEnd/>
          </a:ln>
          <a:effectLst/>
        </p:spPr>
        <p:txBody>
          <a:bodyPr wrap="none">
            <a:spAutoFit/>
          </a:bodyPr>
          <a:lstStyle/>
          <a:p>
            <a:r>
              <a:rPr lang="en-US" sz="3600" u="sng"/>
              <a:t>Cardiac Output</a:t>
            </a:r>
          </a:p>
        </p:txBody>
      </p:sp>
      <p:sp>
        <p:nvSpPr>
          <p:cNvPr id="303111" name="Rectangle 7"/>
          <p:cNvSpPr>
            <a:spLocks noChangeArrowheads="1"/>
          </p:cNvSpPr>
          <p:nvPr/>
        </p:nvSpPr>
        <p:spPr bwMode="auto">
          <a:xfrm>
            <a:off x="838200" y="1905000"/>
            <a:ext cx="6740525" cy="519113"/>
          </a:xfrm>
          <a:prstGeom prst="rect">
            <a:avLst/>
          </a:prstGeom>
          <a:noFill/>
          <a:ln w="9525">
            <a:noFill/>
            <a:miter lim="800000"/>
            <a:headEnd/>
            <a:tailEnd/>
          </a:ln>
          <a:effectLst/>
        </p:spPr>
        <p:txBody>
          <a:bodyPr wrap="none">
            <a:spAutoFit/>
          </a:bodyPr>
          <a:lstStyle/>
          <a:p>
            <a:r>
              <a:rPr lang="en-US" sz="2400" dirty="0"/>
              <a:t>Cardiac Output =</a:t>
            </a:r>
            <a:r>
              <a:rPr lang="en-US" sz="2800" dirty="0"/>
              <a:t> </a:t>
            </a:r>
            <a:r>
              <a:rPr lang="en-US" sz="2800" u="sng" dirty="0">
                <a:solidFill>
                  <a:srgbClr val="CC0000"/>
                </a:solidFill>
              </a:rPr>
              <a:t>Stroke Volume </a:t>
            </a:r>
            <a:r>
              <a:rPr lang="en-US" sz="2400" dirty="0"/>
              <a:t>x Heart Rate</a:t>
            </a:r>
          </a:p>
        </p:txBody>
      </p:sp>
      <p:sp>
        <p:nvSpPr>
          <p:cNvPr id="303116" name="Text Box 12"/>
          <p:cNvSpPr txBox="1">
            <a:spLocks noChangeArrowheads="1"/>
          </p:cNvSpPr>
          <p:nvPr/>
        </p:nvSpPr>
        <p:spPr bwMode="auto">
          <a:xfrm>
            <a:off x="990600" y="914400"/>
            <a:ext cx="1332416" cy="461665"/>
          </a:xfrm>
          <a:prstGeom prst="rect">
            <a:avLst/>
          </a:prstGeom>
          <a:noFill/>
          <a:ln w="9525">
            <a:noFill/>
            <a:miter lim="800000"/>
            <a:headEnd/>
            <a:tailEnd/>
          </a:ln>
          <a:effectLst/>
        </p:spPr>
        <p:txBody>
          <a:bodyPr wrap="none">
            <a:spAutoFit/>
          </a:bodyPr>
          <a:lstStyle/>
          <a:p>
            <a:r>
              <a:rPr lang="en-US" sz="2400" dirty="0"/>
              <a:t>Preload</a:t>
            </a:r>
            <a:r>
              <a:rPr lang="en-US" sz="2400" dirty="0" smtClean="0"/>
              <a:t>:</a:t>
            </a:r>
            <a:endParaRPr lang="en-US" sz="2400" dirty="0"/>
          </a:p>
        </p:txBody>
      </p:sp>
      <p:grpSp>
        <p:nvGrpSpPr>
          <p:cNvPr id="2" name="Group 26"/>
          <p:cNvGrpSpPr/>
          <p:nvPr/>
        </p:nvGrpSpPr>
        <p:grpSpPr>
          <a:xfrm>
            <a:off x="533400" y="2895600"/>
            <a:ext cx="7864475" cy="830997"/>
            <a:chOff x="533400" y="2895600"/>
            <a:chExt cx="7864475" cy="830997"/>
          </a:xfrm>
        </p:grpSpPr>
        <p:sp>
          <p:nvSpPr>
            <p:cNvPr id="303112" name="Text Box 8"/>
            <p:cNvSpPr txBox="1">
              <a:spLocks noChangeArrowheads="1"/>
            </p:cNvSpPr>
            <p:nvPr/>
          </p:nvSpPr>
          <p:spPr bwMode="auto">
            <a:xfrm>
              <a:off x="533400" y="2895600"/>
              <a:ext cx="2210862" cy="830997"/>
            </a:xfrm>
            <a:prstGeom prst="rect">
              <a:avLst/>
            </a:prstGeom>
            <a:noFill/>
            <a:ln w="9525">
              <a:noFill/>
              <a:miter lim="800000"/>
              <a:headEnd/>
              <a:tailEnd/>
            </a:ln>
            <a:effectLst/>
          </p:spPr>
          <p:txBody>
            <a:bodyPr wrap="none">
              <a:spAutoFit/>
            </a:bodyPr>
            <a:lstStyle/>
            <a:p>
              <a:r>
                <a:rPr lang="en-US" sz="2400" dirty="0">
                  <a:solidFill>
                    <a:srgbClr val="0070C0"/>
                  </a:solidFill>
                  <a:cs typeface="Arial" charset="0"/>
                </a:rPr>
                <a:t>↑ </a:t>
              </a:r>
              <a:r>
                <a:rPr lang="en-US" sz="2400" dirty="0">
                  <a:solidFill>
                    <a:srgbClr val="0070C0"/>
                  </a:solidFill>
                </a:rPr>
                <a:t>Preload</a:t>
              </a:r>
            </a:p>
            <a:p>
              <a:pPr>
                <a:buFontTx/>
                <a:buChar char="•"/>
              </a:pPr>
              <a:r>
                <a:rPr lang="en-US" sz="2400" dirty="0"/>
                <a:t> fluid overload</a:t>
              </a:r>
            </a:p>
          </p:txBody>
        </p:sp>
        <p:sp>
          <p:nvSpPr>
            <p:cNvPr id="303117" name="Line 13"/>
            <p:cNvSpPr>
              <a:spLocks noChangeShapeType="1"/>
            </p:cNvSpPr>
            <p:nvPr/>
          </p:nvSpPr>
          <p:spPr bwMode="auto">
            <a:xfrm>
              <a:off x="2819400" y="3276600"/>
              <a:ext cx="685800" cy="0"/>
            </a:xfrm>
            <a:prstGeom prst="line">
              <a:avLst/>
            </a:prstGeom>
            <a:noFill/>
            <a:ln w="28575">
              <a:solidFill>
                <a:schemeClr val="tx1"/>
              </a:solidFill>
              <a:round/>
              <a:headEnd/>
              <a:tailEnd type="triangle" w="med" len="med"/>
            </a:ln>
            <a:effectLst/>
          </p:spPr>
          <p:txBody>
            <a:bodyPr/>
            <a:lstStyle/>
            <a:p>
              <a:endParaRPr lang="en-US"/>
            </a:p>
          </p:txBody>
        </p:sp>
        <p:sp>
          <p:nvSpPr>
            <p:cNvPr id="303118" name="Text Box 14"/>
            <p:cNvSpPr txBox="1">
              <a:spLocks noChangeArrowheads="1"/>
            </p:cNvSpPr>
            <p:nvPr/>
          </p:nvSpPr>
          <p:spPr bwMode="auto">
            <a:xfrm>
              <a:off x="3717925" y="2906713"/>
              <a:ext cx="1616075" cy="701675"/>
            </a:xfrm>
            <a:prstGeom prst="rect">
              <a:avLst/>
            </a:prstGeom>
            <a:noFill/>
            <a:ln w="9525">
              <a:noFill/>
              <a:miter lim="800000"/>
              <a:headEnd/>
              <a:tailEnd/>
            </a:ln>
            <a:effectLst/>
          </p:spPr>
          <p:txBody>
            <a:bodyPr>
              <a:spAutoFit/>
            </a:bodyPr>
            <a:lstStyle/>
            <a:p>
              <a:pPr algn="ctr"/>
              <a:r>
                <a:rPr lang="en-US" b="1"/>
                <a:t>Temporary Increase</a:t>
              </a:r>
            </a:p>
          </p:txBody>
        </p:sp>
        <p:sp>
          <p:nvSpPr>
            <p:cNvPr id="303119" name="Line 15"/>
            <p:cNvSpPr>
              <a:spLocks noChangeShapeType="1"/>
            </p:cNvSpPr>
            <p:nvPr/>
          </p:nvSpPr>
          <p:spPr bwMode="auto">
            <a:xfrm>
              <a:off x="5486400" y="3276600"/>
              <a:ext cx="838200" cy="0"/>
            </a:xfrm>
            <a:prstGeom prst="line">
              <a:avLst/>
            </a:prstGeom>
            <a:noFill/>
            <a:ln w="28575">
              <a:solidFill>
                <a:schemeClr val="tx1"/>
              </a:solidFill>
              <a:round/>
              <a:headEnd/>
              <a:tailEnd type="triangle" w="med" len="med"/>
            </a:ln>
            <a:effectLst/>
          </p:spPr>
          <p:txBody>
            <a:bodyPr/>
            <a:lstStyle/>
            <a:p>
              <a:endParaRPr lang="en-US"/>
            </a:p>
          </p:txBody>
        </p:sp>
        <p:sp>
          <p:nvSpPr>
            <p:cNvPr id="303120" name="Text Box 16"/>
            <p:cNvSpPr txBox="1">
              <a:spLocks noChangeArrowheads="1"/>
            </p:cNvSpPr>
            <p:nvPr/>
          </p:nvSpPr>
          <p:spPr bwMode="auto">
            <a:xfrm>
              <a:off x="6553200" y="2895600"/>
              <a:ext cx="1844675" cy="701675"/>
            </a:xfrm>
            <a:prstGeom prst="rect">
              <a:avLst/>
            </a:prstGeom>
            <a:noFill/>
            <a:ln w="9525">
              <a:noFill/>
              <a:miter lim="800000"/>
              <a:headEnd/>
              <a:tailEnd/>
            </a:ln>
            <a:effectLst/>
          </p:spPr>
          <p:txBody>
            <a:bodyPr>
              <a:spAutoFit/>
            </a:bodyPr>
            <a:lstStyle/>
            <a:p>
              <a:r>
                <a:rPr lang="en-US" b="1"/>
                <a:t>Congestive Heart Failure</a:t>
              </a:r>
            </a:p>
          </p:txBody>
        </p:sp>
      </p:grpSp>
      <p:grpSp>
        <p:nvGrpSpPr>
          <p:cNvPr id="3" name="Group 27"/>
          <p:cNvGrpSpPr/>
          <p:nvPr/>
        </p:nvGrpSpPr>
        <p:grpSpPr>
          <a:xfrm>
            <a:off x="533400" y="3886200"/>
            <a:ext cx="8458200" cy="1200329"/>
            <a:chOff x="533400" y="3886200"/>
            <a:chExt cx="8458200" cy="1200329"/>
          </a:xfrm>
        </p:grpSpPr>
        <p:sp>
          <p:nvSpPr>
            <p:cNvPr id="303114" name="Text Box 10"/>
            <p:cNvSpPr txBox="1">
              <a:spLocks noChangeArrowheads="1"/>
            </p:cNvSpPr>
            <p:nvPr/>
          </p:nvSpPr>
          <p:spPr bwMode="auto">
            <a:xfrm>
              <a:off x="533400" y="3886200"/>
              <a:ext cx="2108269" cy="1200329"/>
            </a:xfrm>
            <a:prstGeom prst="rect">
              <a:avLst/>
            </a:prstGeom>
            <a:noFill/>
            <a:ln w="9525">
              <a:noFill/>
              <a:miter lim="800000"/>
              <a:headEnd/>
              <a:tailEnd/>
            </a:ln>
            <a:effectLst/>
          </p:spPr>
          <p:txBody>
            <a:bodyPr wrap="none">
              <a:spAutoFit/>
            </a:bodyPr>
            <a:lstStyle/>
            <a:p>
              <a:r>
                <a:rPr lang="en-US" sz="2400" dirty="0">
                  <a:solidFill>
                    <a:srgbClr val="0070C0"/>
                  </a:solidFill>
                  <a:cs typeface="Arial" charset="0"/>
                </a:rPr>
                <a:t>↓</a:t>
              </a:r>
              <a:r>
                <a:rPr lang="en-US" sz="2400" dirty="0">
                  <a:solidFill>
                    <a:srgbClr val="0070C0"/>
                  </a:solidFill>
                </a:rPr>
                <a:t>Preload</a:t>
              </a:r>
            </a:p>
            <a:p>
              <a:pPr>
                <a:buFontTx/>
                <a:buChar char="•"/>
              </a:pPr>
              <a:r>
                <a:rPr lang="en-US" sz="2400" dirty="0"/>
                <a:t> </a:t>
              </a:r>
              <a:r>
                <a:rPr lang="en-US" sz="2400" dirty="0" err="1"/>
                <a:t>hypovolemia</a:t>
              </a:r>
              <a:endParaRPr lang="en-US" sz="2400" dirty="0"/>
            </a:p>
            <a:p>
              <a:pPr>
                <a:buFontTx/>
                <a:buChar char="•"/>
              </a:pPr>
              <a:r>
                <a:rPr lang="en-US" sz="2400" dirty="0"/>
                <a:t> arrhythmia</a:t>
              </a:r>
            </a:p>
          </p:txBody>
        </p:sp>
        <p:sp>
          <p:nvSpPr>
            <p:cNvPr id="303121" name="Line 17"/>
            <p:cNvSpPr>
              <a:spLocks noChangeShapeType="1"/>
            </p:cNvSpPr>
            <p:nvPr/>
          </p:nvSpPr>
          <p:spPr bwMode="auto">
            <a:xfrm>
              <a:off x="2895600" y="4572000"/>
              <a:ext cx="685800" cy="0"/>
            </a:xfrm>
            <a:prstGeom prst="line">
              <a:avLst/>
            </a:prstGeom>
            <a:noFill/>
            <a:ln w="28575">
              <a:solidFill>
                <a:schemeClr val="tx1"/>
              </a:solidFill>
              <a:round/>
              <a:headEnd/>
              <a:tailEnd type="triangle" w="med" len="med"/>
            </a:ln>
            <a:effectLst/>
          </p:spPr>
          <p:txBody>
            <a:bodyPr/>
            <a:lstStyle/>
            <a:p>
              <a:endParaRPr lang="en-US"/>
            </a:p>
          </p:txBody>
        </p:sp>
        <p:sp>
          <p:nvSpPr>
            <p:cNvPr id="303123" name="Text Box 19"/>
            <p:cNvSpPr txBox="1">
              <a:spLocks noChangeArrowheads="1"/>
            </p:cNvSpPr>
            <p:nvPr/>
          </p:nvSpPr>
          <p:spPr bwMode="auto">
            <a:xfrm>
              <a:off x="3870325" y="4354513"/>
              <a:ext cx="1470025" cy="396875"/>
            </a:xfrm>
            <a:prstGeom prst="rect">
              <a:avLst/>
            </a:prstGeom>
            <a:noFill/>
            <a:ln w="9525">
              <a:noFill/>
              <a:miter lim="800000"/>
              <a:headEnd/>
              <a:tailEnd/>
            </a:ln>
            <a:effectLst/>
          </p:spPr>
          <p:txBody>
            <a:bodyPr wrap="none">
              <a:spAutoFit/>
            </a:bodyPr>
            <a:lstStyle/>
            <a:p>
              <a:r>
                <a:rPr lang="en-US" b="1"/>
                <a:t>Decreased</a:t>
              </a:r>
            </a:p>
          </p:txBody>
        </p:sp>
        <p:sp>
          <p:nvSpPr>
            <p:cNvPr id="303125" name="Line 21"/>
            <p:cNvSpPr>
              <a:spLocks noChangeShapeType="1"/>
            </p:cNvSpPr>
            <p:nvPr/>
          </p:nvSpPr>
          <p:spPr bwMode="auto">
            <a:xfrm>
              <a:off x="5638800" y="4572000"/>
              <a:ext cx="838200" cy="0"/>
            </a:xfrm>
            <a:prstGeom prst="line">
              <a:avLst/>
            </a:prstGeom>
            <a:noFill/>
            <a:ln w="28575">
              <a:solidFill>
                <a:schemeClr val="tx1"/>
              </a:solidFill>
              <a:round/>
              <a:headEnd/>
              <a:tailEnd type="triangle" w="med" len="med"/>
            </a:ln>
            <a:effectLst/>
          </p:spPr>
          <p:txBody>
            <a:bodyPr/>
            <a:lstStyle/>
            <a:p>
              <a:endParaRPr lang="en-US"/>
            </a:p>
          </p:txBody>
        </p:sp>
        <p:sp>
          <p:nvSpPr>
            <p:cNvPr id="303127" name="Text Box 23"/>
            <p:cNvSpPr txBox="1">
              <a:spLocks noChangeArrowheads="1"/>
            </p:cNvSpPr>
            <p:nvPr/>
          </p:nvSpPr>
          <p:spPr bwMode="auto">
            <a:xfrm>
              <a:off x="6629400" y="3962400"/>
              <a:ext cx="2362200" cy="1006475"/>
            </a:xfrm>
            <a:prstGeom prst="rect">
              <a:avLst/>
            </a:prstGeom>
            <a:noFill/>
            <a:ln w="9525">
              <a:noFill/>
              <a:miter lim="800000"/>
              <a:headEnd/>
              <a:tailEnd/>
            </a:ln>
            <a:effectLst/>
          </p:spPr>
          <p:txBody>
            <a:bodyPr>
              <a:spAutoFit/>
            </a:bodyPr>
            <a:lstStyle/>
            <a:p>
              <a:r>
                <a:rPr lang="en-US" b="1"/>
                <a:t>Decreased End-Organ Perfusion; heart failure</a:t>
              </a:r>
            </a:p>
          </p:txBody>
        </p:sp>
      </p:grpSp>
      <p:grpSp>
        <p:nvGrpSpPr>
          <p:cNvPr id="4" name="Group 28"/>
          <p:cNvGrpSpPr/>
          <p:nvPr/>
        </p:nvGrpSpPr>
        <p:grpSpPr>
          <a:xfrm>
            <a:off x="533400" y="5241925"/>
            <a:ext cx="8423275" cy="1616075"/>
            <a:chOff x="533400" y="5241925"/>
            <a:chExt cx="8423275" cy="1616075"/>
          </a:xfrm>
        </p:grpSpPr>
        <p:sp>
          <p:nvSpPr>
            <p:cNvPr id="303113" name="Text Box 9"/>
            <p:cNvSpPr txBox="1">
              <a:spLocks noChangeArrowheads="1"/>
            </p:cNvSpPr>
            <p:nvPr/>
          </p:nvSpPr>
          <p:spPr bwMode="auto">
            <a:xfrm>
              <a:off x="533400" y="5257800"/>
              <a:ext cx="2345514" cy="1200329"/>
            </a:xfrm>
            <a:prstGeom prst="rect">
              <a:avLst/>
            </a:prstGeom>
            <a:noFill/>
            <a:ln w="9525">
              <a:noFill/>
              <a:miter lim="800000"/>
              <a:headEnd/>
              <a:tailEnd/>
            </a:ln>
            <a:effectLst/>
          </p:spPr>
          <p:txBody>
            <a:bodyPr wrap="none">
              <a:spAutoFit/>
            </a:bodyPr>
            <a:lstStyle/>
            <a:p>
              <a:r>
                <a:rPr lang="en-US" sz="2400" dirty="0">
                  <a:solidFill>
                    <a:srgbClr val="0070C0"/>
                  </a:solidFill>
                </a:rPr>
                <a:t>↑ Afterload</a:t>
              </a:r>
            </a:p>
            <a:p>
              <a:pPr>
                <a:buFontTx/>
                <a:buChar char="•"/>
              </a:pPr>
              <a:r>
                <a:rPr lang="en-US" sz="2400" dirty="0"/>
                <a:t> systolic HTN</a:t>
              </a:r>
            </a:p>
            <a:p>
              <a:pPr>
                <a:buFontTx/>
                <a:buChar char="•"/>
              </a:pPr>
              <a:r>
                <a:rPr lang="en-US" sz="2400" dirty="0"/>
                <a:t> aortic </a:t>
              </a:r>
              <a:r>
                <a:rPr lang="en-US" sz="2400" dirty="0" err="1"/>
                <a:t>stenosis</a:t>
              </a:r>
              <a:endParaRPr lang="en-US" sz="2400" dirty="0"/>
            </a:p>
          </p:txBody>
        </p:sp>
        <p:sp>
          <p:nvSpPr>
            <p:cNvPr id="303122" name="Line 18"/>
            <p:cNvSpPr>
              <a:spLocks noChangeShapeType="1"/>
            </p:cNvSpPr>
            <p:nvPr/>
          </p:nvSpPr>
          <p:spPr bwMode="auto">
            <a:xfrm>
              <a:off x="2971800" y="5867400"/>
              <a:ext cx="685800" cy="0"/>
            </a:xfrm>
            <a:prstGeom prst="line">
              <a:avLst/>
            </a:prstGeom>
            <a:noFill/>
            <a:ln w="28575">
              <a:solidFill>
                <a:schemeClr val="tx1"/>
              </a:solidFill>
              <a:round/>
              <a:headEnd/>
              <a:tailEnd type="triangle" w="med" len="med"/>
            </a:ln>
            <a:effectLst/>
          </p:spPr>
          <p:txBody>
            <a:bodyPr/>
            <a:lstStyle/>
            <a:p>
              <a:endParaRPr lang="en-US"/>
            </a:p>
          </p:txBody>
        </p:sp>
        <p:sp>
          <p:nvSpPr>
            <p:cNvPr id="303124" name="Line 20"/>
            <p:cNvSpPr>
              <a:spLocks noChangeShapeType="1"/>
            </p:cNvSpPr>
            <p:nvPr/>
          </p:nvSpPr>
          <p:spPr bwMode="auto">
            <a:xfrm>
              <a:off x="5638800" y="5791200"/>
              <a:ext cx="838200" cy="0"/>
            </a:xfrm>
            <a:prstGeom prst="line">
              <a:avLst/>
            </a:prstGeom>
            <a:noFill/>
            <a:ln w="28575">
              <a:solidFill>
                <a:schemeClr val="tx1"/>
              </a:solidFill>
              <a:round/>
              <a:headEnd/>
              <a:tailEnd type="triangle" w="med" len="med"/>
            </a:ln>
            <a:effectLst/>
          </p:spPr>
          <p:txBody>
            <a:bodyPr/>
            <a:lstStyle/>
            <a:p>
              <a:endParaRPr lang="en-US"/>
            </a:p>
          </p:txBody>
        </p:sp>
        <p:sp>
          <p:nvSpPr>
            <p:cNvPr id="303126" name="Text Box 22"/>
            <p:cNvSpPr txBox="1">
              <a:spLocks noChangeArrowheads="1"/>
            </p:cNvSpPr>
            <p:nvPr/>
          </p:nvSpPr>
          <p:spPr bwMode="auto">
            <a:xfrm>
              <a:off x="3946525" y="5649913"/>
              <a:ext cx="1470025" cy="396875"/>
            </a:xfrm>
            <a:prstGeom prst="rect">
              <a:avLst/>
            </a:prstGeom>
            <a:noFill/>
            <a:ln w="9525">
              <a:noFill/>
              <a:miter lim="800000"/>
              <a:headEnd/>
              <a:tailEnd/>
            </a:ln>
            <a:effectLst/>
          </p:spPr>
          <p:txBody>
            <a:bodyPr wrap="none">
              <a:spAutoFit/>
            </a:bodyPr>
            <a:lstStyle/>
            <a:p>
              <a:r>
                <a:rPr lang="en-US" b="1"/>
                <a:t>Decreased</a:t>
              </a:r>
            </a:p>
          </p:txBody>
        </p:sp>
        <p:sp>
          <p:nvSpPr>
            <p:cNvPr id="303130" name="Text Box 26"/>
            <p:cNvSpPr txBox="1">
              <a:spLocks noChangeArrowheads="1"/>
            </p:cNvSpPr>
            <p:nvPr/>
          </p:nvSpPr>
          <p:spPr bwMode="auto">
            <a:xfrm>
              <a:off x="6553200" y="5241925"/>
              <a:ext cx="2403475" cy="1616075"/>
            </a:xfrm>
            <a:prstGeom prst="rect">
              <a:avLst/>
            </a:prstGeom>
            <a:noFill/>
            <a:ln w="9525">
              <a:noFill/>
              <a:miter lim="800000"/>
              <a:headEnd/>
              <a:tailEnd/>
            </a:ln>
            <a:effectLst/>
          </p:spPr>
          <p:txBody>
            <a:bodyPr>
              <a:spAutoFit/>
            </a:bodyPr>
            <a:lstStyle/>
            <a:p>
              <a:r>
                <a:rPr lang="en-US" b="1"/>
                <a:t>Decreased End-Organ Perfusion; Congestive Heart Failure</a:t>
              </a:r>
            </a:p>
            <a:p>
              <a:endParaRPr lang="en-US" b="1"/>
            </a:p>
          </p:txBody>
        </p:sp>
      </p:grpSp>
      <p:sp>
        <p:nvSpPr>
          <p:cNvPr id="24" name="Rectangle 23"/>
          <p:cNvSpPr/>
          <p:nvPr/>
        </p:nvSpPr>
        <p:spPr>
          <a:xfrm>
            <a:off x="990600" y="1371600"/>
            <a:ext cx="1502334" cy="461665"/>
          </a:xfrm>
          <a:prstGeom prst="rect">
            <a:avLst/>
          </a:prstGeom>
        </p:spPr>
        <p:txBody>
          <a:bodyPr wrap="none">
            <a:spAutoFit/>
          </a:bodyPr>
          <a:lstStyle/>
          <a:p>
            <a:r>
              <a:rPr lang="en-US" sz="2400" dirty="0" smtClean="0"/>
              <a:t>Afterload:</a:t>
            </a:r>
            <a:endParaRPr lang="en-US" sz="2400" dirty="0"/>
          </a:p>
        </p:txBody>
      </p:sp>
      <p:sp>
        <p:nvSpPr>
          <p:cNvPr id="25" name="Rectangle 24"/>
          <p:cNvSpPr/>
          <p:nvPr/>
        </p:nvSpPr>
        <p:spPr>
          <a:xfrm>
            <a:off x="2362200" y="914400"/>
            <a:ext cx="2994731" cy="461665"/>
          </a:xfrm>
          <a:prstGeom prst="rect">
            <a:avLst/>
          </a:prstGeom>
        </p:spPr>
        <p:txBody>
          <a:bodyPr wrap="none">
            <a:spAutoFit/>
          </a:bodyPr>
          <a:lstStyle/>
          <a:p>
            <a:r>
              <a:rPr lang="en-US" sz="2400" dirty="0" smtClean="0"/>
              <a:t>end-diastolic volume</a:t>
            </a:r>
            <a:endParaRPr lang="en-US" sz="2400" dirty="0"/>
          </a:p>
        </p:txBody>
      </p:sp>
      <p:sp>
        <p:nvSpPr>
          <p:cNvPr id="26" name="Rectangle 25"/>
          <p:cNvSpPr/>
          <p:nvPr/>
        </p:nvSpPr>
        <p:spPr>
          <a:xfrm>
            <a:off x="2514600" y="1371600"/>
            <a:ext cx="2222083" cy="461665"/>
          </a:xfrm>
          <a:prstGeom prst="rect">
            <a:avLst/>
          </a:prstGeom>
        </p:spPr>
        <p:txBody>
          <a:bodyPr wrap="none">
            <a:spAutoFit/>
          </a:bodyPr>
          <a:lstStyle/>
          <a:p>
            <a:r>
              <a:rPr lang="en-US" sz="2400" dirty="0" smtClean="0"/>
              <a:t>aortic pressure</a:t>
            </a:r>
            <a:endParaRPr lang="en-US" sz="2400" dirty="0"/>
          </a:p>
        </p:txBody>
      </p:sp>
      <p:sp>
        <p:nvSpPr>
          <p:cNvPr id="28" name="Oval 27"/>
          <p:cNvSpPr/>
          <p:nvPr/>
        </p:nvSpPr>
        <p:spPr>
          <a:xfrm>
            <a:off x="304800" y="3657600"/>
            <a:ext cx="8382000" cy="1676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685800" y="-152400"/>
            <a:ext cx="8229600" cy="1143000"/>
          </a:xfrm>
        </p:spPr>
        <p:txBody>
          <a:bodyPr/>
          <a:lstStyle/>
          <a:p>
            <a:pPr algn="l" eaLnBrk="1" hangingPunct="1">
              <a:defRPr/>
            </a:pPr>
            <a:r>
              <a:rPr lang="en-US" sz="2900" smtClean="0">
                <a:solidFill>
                  <a:schemeClr val="tx1"/>
                </a:solidFill>
              </a:rPr>
              <a:t>Cardiovascular System: Clinical Considerations</a:t>
            </a:r>
          </a:p>
        </p:txBody>
      </p:sp>
      <p:pic>
        <p:nvPicPr>
          <p:cNvPr id="118786" name="Picture 3" descr="heart clip 2"/>
          <p:cNvPicPr>
            <a:picLocks noChangeAspect="1" noChangeArrowheads="1"/>
          </p:cNvPicPr>
          <p:nvPr/>
        </p:nvPicPr>
        <p:blipFill>
          <a:blip r:embed="rId3"/>
          <a:srcRect/>
          <a:stretch>
            <a:fillRect/>
          </a:stretch>
        </p:blipFill>
        <p:spPr bwMode="auto">
          <a:xfrm>
            <a:off x="152400" y="228600"/>
            <a:ext cx="457200" cy="609600"/>
          </a:xfrm>
          <a:prstGeom prst="rect">
            <a:avLst/>
          </a:prstGeom>
          <a:noFill/>
          <a:ln w="19050">
            <a:solidFill>
              <a:schemeClr val="tx1"/>
            </a:solidFill>
            <a:miter lim="800000"/>
            <a:headEnd/>
            <a:tailEnd/>
          </a:ln>
        </p:spPr>
      </p:pic>
      <p:sp>
        <p:nvSpPr>
          <p:cNvPr id="122884" name="Text Box 4"/>
          <p:cNvSpPr txBox="1">
            <a:spLocks noChangeArrowheads="1"/>
          </p:cNvSpPr>
          <p:nvPr/>
        </p:nvSpPr>
        <p:spPr bwMode="auto">
          <a:xfrm>
            <a:off x="838200" y="1219200"/>
            <a:ext cx="7924800"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defRPr/>
            </a:pPr>
            <a:r>
              <a:rPr lang="en-US" sz="2200" dirty="0">
                <a:latin typeface="Arial" charset="0"/>
                <a:ea typeface="ＭＳ Ｐゴシック" charset="0"/>
              </a:rPr>
              <a:t> Do not rely on heart rate as a marker for stress or volume  </a:t>
            </a:r>
          </a:p>
          <a:p>
            <a:pPr>
              <a:defRPr/>
            </a:pPr>
            <a:r>
              <a:rPr lang="en-US" sz="2200" dirty="0">
                <a:latin typeface="Arial" charset="0"/>
                <a:ea typeface="ＭＳ Ｐゴシック" charset="0"/>
              </a:rPr>
              <a:t>  </a:t>
            </a:r>
            <a:r>
              <a:rPr lang="en-US" sz="2200" dirty="0" smtClean="0">
                <a:latin typeface="Arial" charset="0"/>
                <a:ea typeface="ＭＳ Ｐゴシック" charset="0"/>
              </a:rPr>
              <a:t>status</a:t>
            </a:r>
          </a:p>
          <a:p>
            <a:pPr>
              <a:defRPr/>
            </a:pPr>
            <a:endParaRPr lang="en-US" sz="2200" dirty="0">
              <a:latin typeface="Arial" charset="0"/>
              <a:ea typeface="ＭＳ Ｐゴシック" charset="0"/>
            </a:endParaRPr>
          </a:p>
          <a:p>
            <a:pPr>
              <a:buFontTx/>
              <a:buChar char="•"/>
              <a:defRPr/>
            </a:pPr>
            <a:r>
              <a:rPr lang="en-US" sz="2200" dirty="0">
                <a:latin typeface="Arial" charset="0"/>
                <a:ea typeface="ＭＳ Ｐゴシック" charset="0"/>
              </a:rPr>
              <a:t> Conditions that decrease preload are more likely to lead to  </a:t>
            </a:r>
          </a:p>
          <a:p>
            <a:pPr>
              <a:defRPr/>
            </a:pPr>
            <a:r>
              <a:rPr lang="en-US" sz="2200" dirty="0">
                <a:latin typeface="Arial" charset="0"/>
                <a:ea typeface="ＭＳ Ｐゴシック" charset="0"/>
              </a:rPr>
              <a:t>   heart failure in the elderly (</a:t>
            </a:r>
            <a:r>
              <a:rPr lang="en-US" sz="2200" dirty="0" err="1">
                <a:latin typeface="Arial" charset="0"/>
                <a:ea typeface="ＭＳ Ｐゴシック" charset="0"/>
              </a:rPr>
              <a:t>Atrial</a:t>
            </a:r>
            <a:r>
              <a:rPr lang="en-US" sz="2200" dirty="0">
                <a:latin typeface="Arial" charset="0"/>
                <a:ea typeface="ＭＳ Ｐゴシック" charset="0"/>
              </a:rPr>
              <a:t> Fibrillation, </a:t>
            </a:r>
            <a:r>
              <a:rPr lang="en-US" sz="2200" dirty="0" err="1">
                <a:latin typeface="Arial" charset="0"/>
                <a:ea typeface="ＭＳ Ｐゴシック" charset="0"/>
              </a:rPr>
              <a:t>hypovolemia</a:t>
            </a:r>
            <a:r>
              <a:rPr lang="en-US" sz="2200" dirty="0" smtClean="0">
                <a:latin typeface="Arial" charset="0"/>
                <a:ea typeface="ＭＳ Ｐゴシック" charset="0"/>
              </a:rPr>
              <a:t>)</a:t>
            </a:r>
          </a:p>
          <a:p>
            <a:pPr>
              <a:defRPr/>
            </a:pPr>
            <a:endParaRPr lang="en-US" sz="2200" dirty="0">
              <a:latin typeface="Arial" charset="0"/>
              <a:ea typeface="ＭＳ Ｐゴシック" charset="0"/>
            </a:endParaRPr>
          </a:p>
          <a:p>
            <a:pPr>
              <a:buFontTx/>
              <a:buChar char="•"/>
              <a:defRPr/>
            </a:pPr>
            <a:r>
              <a:rPr lang="en-US" sz="2200" dirty="0">
                <a:latin typeface="Arial" charset="0"/>
                <a:ea typeface="ＭＳ Ｐゴシック" charset="0"/>
              </a:rPr>
              <a:t> Increased preload and </a:t>
            </a:r>
            <a:r>
              <a:rPr lang="en-US" sz="2200" dirty="0" err="1">
                <a:latin typeface="Arial" charset="0"/>
                <a:ea typeface="ＭＳ Ｐゴシック" charset="0"/>
              </a:rPr>
              <a:t>afterload</a:t>
            </a:r>
            <a:r>
              <a:rPr lang="en-US" sz="2200" dirty="0">
                <a:latin typeface="Arial" charset="0"/>
                <a:ea typeface="ＭＳ Ｐゴシック" charset="0"/>
              </a:rPr>
              <a:t> (fluid overload, </a:t>
            </a:r>
          </a:p>
          <a:p>
            <a:pPr>
              <a:defRPr/>
            </a:pPr>
            <a:r>
              <a:rPr lang="en-US" sz="2200" dirty="0">
                <a:latin typeface="Arial" charset="0"/>
                <a:ea typeface="ＭＳ Ｐゴシック" charset="0"/>
              </a:rPr>
              <a:t>   </a:t>
            </a:r>
            <a:r>
              <a:rPr lang="en-US" sz="2200" dirty="0" err="1">
                <a:latin typeface="Arial" charset="0"/>
                <a:ea typeface="ＭＳ Ｐゴシック" charset="0"/>
              </a:rPr>
              <a:t>hypertension,aortic</a:t>
            </a:r>
            <a:r>
              <a:rPr lang="en-US" sz="2200" dirty="0">
                <a:latin typeface="Arial" charset="0"/>
                <a:ea typeface="ＭＳ Ｐゴシック" charset="0"/>
              </a:rPr>
              <a:t> </a:t>
            </a:r>
            <a:r>
              <a:rPr lang="en-US" sz="2200" dirty="0" err="1">
                <a:latin typeface="Arial" charset="0"/>
                <a:ea typeface="ＭＳ Ｐゴシック" charset="0"/>
              </a:rPr>
              <a:t>stenosis</a:t>
            </a:r>
            <a:r>
              <a:rPr lang="en-US" sz="2200" dirty="0">
                <a:latin typeface="Arial" charset="0"/>
                <a:ea typeface="ＭＳ Ｐゴシック" charset="0"/>
              </a:rPr>
              <a:t>) may lead to congestive heart  </a:t>
            </a:r>
          </a:p>
          <a:p>
            <a:pPr>
              <a:defRPr/>
            </a:pPr>
            <a:r>
              <a:rPr lang="en-US" sz="2200" dirty="0">
                <a:latin typeface="Arial" charset="0"/>
                <a:ea typeface="ＭＳ Ｐゴシック" charset="0"/>
              </a:rPr>
              <a:t>   </a:t>
            </a:r>
            <a:r>
              <a:rPr lang="en-US" sz="2200" dirty="0" smtClean="0">
                <a:latin typeface="Arial" charset="0"/>
                <a:ea typeface="ＭＳ Ｐゴシック" charset="0"/>
              </a:rPr>
              <a:t>failure</a:t>
            </a:r>
          </a:p>
          <a:p>
            <a:pPr>
              <a:defRPr/>
            </a:pPr>
            <a:endParaRPr lang="en-US" sz="2200" dirty="0">
              <a:latin typeface="Arial" charset="0"/>
              <a:ea typeface="ＭＳ Ｐゴシック" charset="0"/>
            </a:endParaRPr>
          </a:p>
          <a:p>
            <a:pPr>
              <a:buFontTx/>
              <a:buChar char="•"/>
              <a:defRPr/>
            </a:pPr>
            <a:r>
              <a:rPr lang="en-US" sz="2200" dirty="0">
                <a:latin typeface="Arial" charset="0"/>
                <a:ea typeface="ＭＳ Ｐゴシック" charset="0"/>
              </a:rPr>
              <a:t> Orthostatic hypotension is more common in the elderly</a:t>
            </a:r>
          </a:p>
          <a:p>
            <a:pPr>
              <a:defRPr/>
            </a:pPr>
            <a:endParaRPr lang="en-US" sz="2200" dirty="0">
              <a:latin typeface="Arial" charset="0"/>
              <a:ea typeface="ＭＳ Ｐゴシック" charset="0"/>
            </a:endParaRPr>
          </a:p>
          <a:p>
            <a:pPr>
              <a:defRPr/>
            </a:pPr>
            <a:endParaRPr lang="en-US" sz="2200"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3276600" y="381000"/>
            <a:ext cx="2251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latin typeface="Arial" charset="0"/>
                <a:ea typeface="ＭＳ Ｐゴシック" charset="0"/>
              </a:rPr>
              <a:t>Fecal Incontinence</a:t>
            </a:r>
          </a:p>
        </p:txBody>
      </p:sp>
      <p:sp>
        <p:nvSpPr>
          <p:cNvPr id="142339" name="Text Box 3"/>
          <p:cNvSpPr txBox="1">
            <a:spLocks noChangeArrowheads="1"/>
          </p:cNvSpPr>
          <p:nvPr/>
        </p:nvSpPr>
        <p:spPr bwMode="auto">
          <a:xfrm>
            <a:off x="3200400" y="1066800"/>
            <a:ext cx="22002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HPI/Symptom Diary</a:t>
            </a:r>
          </a:p>
        </p:txBody>
      </p:sp>
      <p:sp>
        <p:nvSpPr>
          <p:cNvPr id="142340" name="Text Box 4"/>
          <p:cNvSpPr txBox="1">
            <a:spLocks noChangeArrowheads="1"/>
          </p:cNvSpPr>
          <p:nvPr/>
        </p:nvSpPr>
        <p:spPr bwMode="auto">
          <a:xfrm>
            <a:off x="3505200" y="1752600"/>
            <a:ext cx="16922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Physical Exam</a:t>
            </a:r>
          </a:p>
        </p:txBody>
      </p:sp>
      <p:sp>
        <p:nvSpPr>
          <p:cNvPr id="142341" name="Text Box 5"/>
          <p:cNvSpPr txBox="1">
            <a:spLocks noChangeArrowheads="1"/>
          </p:cNvSpPr>
          <p:nvPr/>
        </p:nvSpPr>
        <p:spPr bwMode="auto">
          <a:xfrm>
            <a:off x="609600" y="2819400"/>
            <a:ext cx="15398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Disrupted AS</a:t>
            </a:r>
          </a:p>
        </p:txBody>
      </p:sp>
      <p:sp>
        <p:nvSpPr>
          <p:cNvPr id="142342" name="Text Box 6"/>
          <p:cNvSpPr txBox="1">
            <a:spLocks noChangeArrowheads="1"/>
          </p:cNvSpPr>
          <p:nvPr/>
        </p:nvSpPr>
        <p:spPr bwMode="auto">
          <a:xfrm>
            <a:off x="2514600" y="2819400"/>
            <a:ext cx="11207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Intact AS</a:t>
            </a:r>
          </a:p>
        </p:txBody>
      </p:sp>
      <p:sp>
        <p:nvSpPr>
          <p:cNvPr id="142343" name="Text Box 7"/>
          <p:cNvSpPr txBox="1">
            <a:spLocks noChangeArrowheads="1"/>
          </p:cNvSpPr>
          <p:nvPr/>
        </p:nvSpPr>
        <p:spPr bwMode="auto">
          <a:xfrm>
            <a:off x="914400" y="1676400"/>
            <a:ext cx="1857375" cy="6508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Endoanal US</a:t>
            </a:r>
          </a:p>
          <a:p>
            <a:pPr>
              <a:defRPr/>
            </a:pPr>
            <a:r>
              <a:rPr lang="en-US">
                <a:latin typeface="Arial" charset="0"/>
                <a:ea typeface="ＭＳ Ｐゴシック" charset="0"/>
              </a:rPr>
              <a:t>Anal Manometry</a:t>
            </a:r>
          </a:p>
        </p:txBody>
      </p:sp>
      <p:sp>
        <p:nvSpPr>
          <p:cNvPr id="142344" name="Line 8"/>
          <p:cNvSpPr>
            <a:spLocks noChangeShapeType="1"/>
          </p:cNvSpPr>
          <p:nvPr/>
        </p:nvSpPr>
        <p:spPr bwMode="auto">
          <a:xfrm flipH="1">
            <a:off x="2743200" y="19050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45" name="Text Box 9"/>
          <p:cNvSpPr txBox="1">
            <a:spLocks noChangeArrowheads="1"/>
          </p:cNvSpPr>
          <p:nvPr/>
        </p:nvSpPr>
        <p:spPr bwMode="auto">
          <a:xfrm>
            <a:off x="2879725" y="1865313"/>
            <a:ext cx="457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a:t>
            </a:r>
          </a:p>
        </p:txBody>
      </p:sp>
      <p:sp>
        <p:nvSpPr>
          <p:cNvPr id="142346" name="Text Box 10"/>
          <p:cNvSpPr txBox="1">
            <a:spLocks noChangeArrowheads="1"/>
          </p:cNvSpPr>
          <p:nvPr/>
        </p:nvSpPr>
        <p:spPr bwMode="auto">
          <a:xfrm>
            <a:off x="304800" y="3733800"/>
            <a:ext cx="22129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Consider AS Repair</a:t>
            </a:r>
          </a:p>
        </p:txBody>
      </p:sp>
      <p:sp>
        <p:nvSpPr>
          <p:cNvPr id="142347" name="Text Box 11"/>
          <p:cNvSpPr txBox="1">
            <a:spLocks noChangeArrowheads="1"/>
          </p:cNvSpPr>
          <p:nvPr/>
        </p:nvSpPr>
        <p:spPr bwMode="auto">
          <a:xfrm>
            <a:off x="2057400" y="6248400"/>
            <a:ext cx="31527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Consider Other AS Surgeries</a:t>
            </a:r>
          </a:p>
        </p:txBody>
      </p:sp>
      <p:sp>
        <p:nvSpPr>
          <p:cNvPr id="142348" name="Text Box 12"/>
          <p:cNvSpPr txBox="1">
            <a:spLocks noChangeArrowheads="1"/>
          </p:cNvSpPr>
          <p:nvPr/>
        </p:nvSpPr>
        <p:spPr bwMode="auto">
          <a:xfrm>
            <a:off x="6553200" y="3429000"/>
            <a:ext cx="23780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Medical Management</a:t>
            </a:r>
          </a:p>
        </p:txBody>
      </p:sp>
      <p:sp>
        <p:nvSpPr>
          <p:cNvPr id="142349" name="Text Box 13"/>
          <p:cNvSpPr txBox="1">
            <a:spLocks noChangeArrowheads="1"/>
          </p:cNvSpPr>
          <p:nvPr/>
        </p:nvSpPr>
        <p:spPr bwMode="auto">
          <a:xfrm>
            <a:off x="6781800" y="3886200"/>
            <a:ext cx="1936750"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buFontTx/>
              <a:buChar char="•"/>
              <a:defRPr/>
            </a:pPr>
            <a:r>
              <a:rPr lang="en-US">
                <a:latin typeface="Arial" charset="0"/>
                <a:ea typeface="ＭＳ Ｐゴシック" charset="0"/>
              </a:rPr>
              <a:t> Fiber</a:t>
            </a:r>
          </a:p>
          <a:p>
            <a:pPr>
              <a:buFontTx/>
              <a:buChar char="•"/>
              <a:defRPr/>
            </a:pPr>
            <a:r>
              <a:rPr lang="en-US">
                <a:latin typeface="Arial" charset="0"/>
                <a:ea typeface="ＭＳ Ｐゴシック" charset="0"/>
              </a:rPr>
              <a:t> Bowel Regimen</a:t>
            </a:r>
          </a:p>
          <a:p>
            <a:pPr>
              <a:buFontTx/>
              <a:buChar char="•"/>
              <a:defRPr/>
            </a:pPr>
            <a:r>
              <a:rPr lang="en-US">
                <a:latin typeface="Arial" charset="0"/>
                <a:ea typeface="ＭＳ Ｐゴシック" charset="0"/>
              </a:rPr>
              <a:t> Loperamide</a:t>
            </a:r>
          </a:p>
          <a:p>
            <a:pPr>
              <a:buFontTx/>
              <a:buChar char="•"/>
              <a:defRPr/>
            </a:pPr>
            <a:r>
              <a:rPr lang="en-US">
                <a:latin typeface="Arial" charset="0"/>
                <a:ea typeface="ＭＳ Ｐゴシック" charset="0"/>
              </a:rPr>
              <a:t> Hyoscyamine</a:t>
            </a:r>
          </a:p>
        </p:txBody>
      </p:sp>
      <p:sp>
        <p:nvSpPr>
          <p:cNvPr id="142350" name="Text Box 14"/>
          <p:cNvSpPr txBox="1">
            <a:spLocks noChangeArrowheads="1"/>
          </p:cNvSpPr>
          <p:nvPr/>
        </p:nvSpPr>
        <p:spPr bwMode="auto">
          <a:xfrm>
            <a:off x="4114800" y="3429000"/>
            <a:ext cx="2276475"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latin typeface="Arial" charset="0"/>
                <a:ea typeface="ＭＳ Ｐゴシック" charset="0"/>
              </a:rPr>
              <a:t>PT with Biofeedback</a:t>
            </a:r>
          </a:p>
        </p:txBody>
      </p:sp>
      <p:sp>
        <p:nvSpPr>
          <p:cNvPr id="142351" name="Line 15"/>
          <p:cNvSpPr>
            <a:spLocks noChangeShapeType="1"/>
          </p:cNvSpPr>
          <p:nvPr/>
        </p:nvSpPr>
        <p:spPr bwMode="auto">
          <a:xfrm>
            <a:off x="1371600" y="3200400"/>
            <a:ext cx="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2" name="Line 16"/>
          <p:cNvSpPr>
            <a:spLocks noChangeShapeType="1"/>
          </p:cNvSpPr>
          <p:nvPr/>
        </p:nvSpPr>
        <p:spPr bwMode="auto">
          <a:xfrm flipH="1">
            <a:off x="3429000" y="2133600"/>
            <a:ext cx="304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3" name="Line 17"/>
          <p:cNvSpPr>
            <a:spLocks noChangeShapeType="1"/>
          </p:cNvSpPr>
          <p:nvPr/>
        </p:nvSpPr>
        <p:spPr bwMode="auto">
          <a:xfrm flipH="1">
            <a:off x="1828800" y="2133600"/>
            <a:ext cx="1828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4" name="Line 18"/>
          <p:cNvSpPr>
            <a:spLocks noChangeShapeType="1"/>
          </p:cNvSpPr>
          <p:nvPr/>
        </p:nvSpPr>
        <p:spPr bwMode="auto">
          <a:xfrm>
            <a:off x="4267200" y="7620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5" name="Line 19"/>
          <p:cNvSpPr>
            <a:spLocks noChangeShapeType="1"/>
          </p:cNvSpPr>
          <p:nvPr/>
        </p:nvSpPr>
        <p:spPr bwMode="auto">
          <a:xfrm>
            <a:off x="4267200" y="14478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6" name="Line 20"/>
          <p:cNvSpPr>
            <a:spLocks noChangeShapeType="1"/>
          </p:cNvSpPr>
          <p:nvPr/>
        </p:nvSpPr>
        <p:spPr bwMode="auto">
          <a:xfrm>
            <a:off x="4572000" y="2133600"/>
            <a:ext cx="5334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7" name="Line 21"/>
          <p:cNvSpPr>
            <a:spLocks noChangeShapeType="1"/>
          </p:cNvSpPr>
          <p:nvPr/>
        </p:nvSpPr>
        <p:spPr bwMode="auto">
          <a:xfrm>
            <a:off x="4953000" y="2133600"/>
            <a:ext cx="2362200" cy="1295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8" name="Line 22"/>
          <p:cNvSpPr>
            <a:spLocks noChangeShapeType="1"/>
          </p:cNvSpPr>
          <p:nvPr/>
        </p:nvSpPr>
        <p:spPr bwMode="auto">
          <a:xfrm>
            <a:off x="3657600" y="2971800"/>
            <a:ext cx="838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59" name="Line 23"/>
          <p:cNvSpPr>
            <a:spLocks noChangeShapeType="1"/>
          </p:cNvSpPr>
          <p:nvPr/>
        </p:nvSpPr>
        <p:spPr bwMode="auto">
          <a:xfrm>
            <a:off x="3657600" y="2971800"/>
            <a:ext cx="32766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60" name="Line 24"/>
          <p:cNvSpPr>
            <a:spLocks noChangeShapeType="1"/>
          </p:cNvSpPr>
          <p:nvPr/>
        </p:nvSpPr>
        <p:spPr bwMode="auto">
          <a:xfrm>
            <a:off x="1524000" y="3200400"/>
            <a:ext cx="2590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61" name="Line 25"/>
          <p:cNvSpPr>
            <a:spLocks noChangeShapeType="1"/>
          </p:cNvSpPr>
          <p:nvPr/>
        </p:nvSpPr>
        <p:spPr bwMode="auto">
          <a:xfrm>
            <a:off x="1524000" y="4114800"/>
            <a:ext cx="1676400" cy="2133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62" name="Line 26"/>
          <p:cNvSpPr>
            <a:spLocks noChangeShapeType="1"/>
          </p:cNvSpPr>
          <p:nvPr/>
        </p:nvSpPr>
        <p:spPr bwMode="auto">
          <a:xfrm flipH="1">
            <a:off x="4495800" y="3810000"/>
            <a:ext cx="137160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63" name="Line 27"/>
          <p:cNvSpPr>
            <a:spLocks noChangeShapeType="1"/>
          </p:cNvSpPr>
          <p:nvPr/>
        </p:nvSpPr>
        <p:spPr bwMode="auto">
          <a:xfrm flipH="1">
            <a:off x="4572000" y="3810000"/>
            <a:ext cx="2057400" cy="2438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latin typeface="Arial" charset="0"/>
              <a:ea typeface="ＭＳ Ｐゴシック" charset="0"/>
            </a:endParaRPr>
          </a:p>
        </p:txBody>
      </p:sp>
      <p:sp>
        <p:nvSpPr>
          <p:cNvPr id="142364" name="Text Box 28"/>
          <p:cNvSpPr txBox="1">
            <a:spLocks noChangeArrowheads="1"/>
          </p:cNvSpPr>
          <p:nvPr/>
        </p:nvSpPr>
        <p:spPr bwMode="auto">
          <a:xfrm>
            <a:off x="1660525" y="4964113"/>
            <a:ext cx="13112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latin typeface="Arial" charset="0"/>
                <a:ea typeface="ＭＳ Ｐゴシック" charset="0"/>
              </a:rPr>
              <a:t>unsuccessful</a:t>
            </a:r>
          </a:p>
        </p:txBody>
      </p:sp>
      <p:sp>
        <p:nvSpPr>
          <p:cNvPr id="142365" name="Text Box 29"/>
          <p:cNvSpPr txBox="1">
            <a:spLocks noChangeArrowheads="1"/>
          </p:cNvSpPr>
          <p:nvPr/>
        </p:nvSpPr>
        <p:spPr bwMode="auto">
          <a:xfrm>
            <a:off x="4419600" y="5257800"/>
            <a:ext cx="1311275"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i="1">
                <a:latin typeface="Arial" charset="0"/>
                <a:ea typeface="ＭＳ Ｐゴシック" charset="0"/>
              </a:rPr>
              <a:t>unsuccessful</a:t>
            </a:r>
          </a:p>
        </p:txBody>
      </p:sp>
      <p:sp>
        <p:nvSpPr>
          <p:cNvPr id="142366" name="Text Box 30"/>
          <p:cNvSpPr txBox="1">
            <a:spLocks noChangeArrowheads="1"/>
          </p:cNvSpPr>
          <p:nvPr/>
        </p:nvSpPr>
        <p:spPr bwMode="auto">
          <a:xfrm>
            <a:off x="2743200" y="3505200"/>
            <a:ext cx="1311275" cy="136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400" i="1">
                <a:latin typeface="Arial" charset="0"/>
                <a:ea typeface="ＭＳ Ｐゴシック" charset="0"/>
              </a:rPr>
              <a:t>Combine surgical &amp; conservative therapies to maximize effects</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Line 34"/>
          <p:cNvSpPr>
            <a:spLocks noChangeShapeType="1"/>
          </p:cNvSpPr>
          <p:nvPr/>
        </p:nvSpPr>
        <p:spPr bwMode="auto">
          <a:xfrm flipH="1">
            <a:off x="1143000" y="3200400"/>
            <a:ext cx="457200" cy="2057400"/>
          </a:xfrm>
          <a:prstGeom prst="line">
            <a:avLst/>
          </a:prstGeom>
          <a:noFill/>
          <a:ln w="9525">
            <a:solidFill>
              <a:schemeClr val="tx1"/>
            </a:solidFill>
            <a:round/>
            <a:headEnd/>
            <a:tailEnd type="triangle" w="med" len="med"/>
          </a:ln>
        </p:spPr>
        <p:txBody>
          <a:bodyPr/>
          <a:lstStyle/>
          <a:p>
            <a:endParaRPr lang="en-US"/>
          </a:p>
        </p:txBody>
      </p:sp>
      <p:sp>
        <p:nvSpPr>
          <p:cNvPr id="101378" name="Text Box 4"/>
          <p:cNvSpPr txBox="1">
            <a:spLocks noChangeArrowheads="1"/>
          </p:cNvSpPr>
          <p:nvPr/>
        </p:nvSpPr>
        <p:spPr bwMode="auto">
          <a:xfrm>
            <a:off x="2971800" y="228600"/>
            <a:ext cx="3165475" cy="376238"/>
          </a:xfrm>
          <a:prstGeom prst="rect">
            <a:avLst/>
          </a:prstGeom>
          <a:noFill/>
          <a:ln w="9525">
            <a:solidFill>
              <a:schemeClr val="tx1"/>
            </a:solidFill>
            <a:miter lim="800000"/>
            <a:headEnd/>
            <a:tailEnd/>
          </a:ln>
        </p:spPr>
        <p:txBody>
          <a:bodyPr wrap="none">
            <a:spAutoFit/>
          </a:bodyPr>
          <a:lstStyle/>
          <a:p>
            <a:r>
              <a:rPr lang="en-US" b="1"/>
              <a:t>Female Sexual Dysfunction</a:t>
            </a:r>
          </a:p>
        </p:txBody>
      </p:sp>
      <p:sp>
        <p:nvSpPr>
          <p:cNvPr id="101379" name="Text Box 5"/>
          <p:cNvSpPr txBox="1">
            <a:spLocks noChangeArrowheads="1"/>
          </p:cNvSpPr>
          <p:nvPr/>
        </p:nvSpPr>
        <p:spPr bwMode="auto">
          <a:xfrm>
            <a:off x="517525" y="1103313"/>
            <a:ext cx="184150" cy="366712"/>
          </a:xfrm>
          <a:prstGeom prst="rect">
            <a:avLst/>
          </a:prstGeom>
          <a:noFill/>
          <a:ln w="9525">
            <a:noFill/>
            <a:miter lim="800000"/>
            <a:headEnd/>
            <a:tailEnd/>
          </a:ln>
        </p:spPr>
        <p:txBody>
          <a:bodyPr wrap="none">
            <a:spAutoFit/>
          </a:bodyPr>
          <a:lstStyle/>
          <a:p>
            <a:endParaRPr lang="en-US"/>
          </a:p>
        </p:txBody>
      </p:sp>
      <p:sp>
        <p:nvSpPr>
          <p:cNvPr id="101380" name="Text Box 6"/>
          <p:cNvSpPr txBox="1">
            <a:spLocks noChangeArrowheads="1"/>
          </p:cNvSpPr>
          <p:nvPr/>
        </p:nvSpPr>
        <p:spPr bwMode="auto">
          <a:xfrm>
            <a:off x="228600" y="1676400"/>
            <a:ext cx="2136775" cy="314325"/>
          </a:xfrm>
          <a:prstGeom prst="rect">
            <a:avLst/>
          </a:prstGeom>
          <a:noFill/>
          <a:ln w="9525">
            <a:solidFill>
              <a:schemeClr val="tx1"/>
            </a:solidFill>
            <a:miter lim="800000"/>
            <a:headEnd/>
            <a:tailEnd/>
          </a:ln>
        </p:spPr>
        <p:txBody>
          <a:bodyPr wrap="none">
            <a:spAutoFit/>
          </a:bodyPr>
          <a:lstStyle/>
          <a:p>
            <a:r>
              <a:rPr lang="en-US" sz="1400" b="1">
                <a:solidFill>
                  <a:schemeClr val="accent2"/>
                </a:solidFill>
              </a:rPr>
              <a:t>Sexual Desire Disorder</a:t>
            </a:r>
          </a:p>
        </p:txBody>
      </p:sp>
      <p:sp>
        <p:nvSpPr>
          <p:cNvPr id="101381" name="Text Box 7"/>
          <p:cNvSpPr txBox="1">
            <a:spLocks noChangeArrowheads="1"/>
          </p:cNvSpPr>
          <p:nvPr/>
        </p:nvSpPr>
        <p:spPr bwMode="auto">
          <a:xfrm>
            <a:off x="228600" y="2743200"/>
            <a:ext cx="914400" cy="739775"/>
          </a:xfrm>
          <a:prstGeom prst="rect">
            <a:avLst/>
          </a:prstGeom>
          <a:noFill/>
          <a:ln w="9525">
            <a:solidFill>
              <a:schemeClr val="tx1"/>
            </a:solidFill>
            <a:miter lim="800000"/>
            <a:headEnd/>
            <a:tailEnd/>
          </a:ln>
        </p:spPr>
        <p:txBody>
          <a:bodyPr>
            <a:spAutoFit/>
          </a:bodyPr>
          <a:lstStyle/>
          <a:p>
            <a:r>
              <a:rPr lang="en-US" sz="1400">
                <a:solidFill>
                  <a:srgbClr val="0066FF"/>
                </a:solidFill>
              </a:rPr>
              <a:t>Sexual Aversion Disorder</a:t>
            </a:r>
          </a:p>
        </p:txBody>
      </p:sp>
      <p:sp>
        <p:nvSpPr>
          <p:cNvPr id="101382" name="Text Box 8"/>
          <p:cNvSpPr txBox="1">
            <a:spLocks noChangeArrowheads="1"/>
          </p:cNvSpPr>
          <p:nvPr/>
        </p:nvSpPr>
        <p:spPr bwMode="auto">
          <a:xfrm>
            <a:off x="1524000" y="2895600"/>
            <a:ext cx="698500" cy="314325"/>
          </a:xfrm>
          <a:prstGeom prst="rect">
            <a:avLst/>
          </a:prstGeom>
          <a:noFill/>
          <a:ln w="9525">
            <a:solidFill>
              <a:schemeClr val="tx1"/>
            </a:solidFill>
            <a:miter lim="800000"/>
            <a:headEnd/>
            <a:tailEnd/>
          </a:ln>
        </p:spPr>
        <p:txBody>
          <a:bodyPr wrap="none">
            <a:spAutoFit/>
          </a:bodyPr>
          <a:lstStyle/>
          <a:p>
            <a:r>
              <a:rPr lang="en-US" sz="1400">
                <a:solidFill>
                  <a:srgbClr val="0066FF"/>
                </a:solidFill>
              </a:rPr>
              <a:t>HSDD</a:t>
            </a:r>
          </a:p>
        </p:txBody>
      </p:sp>
      <p:sp>
        <p:nvSpPr>
          <p:cNvPr id="101383" name="Text Box 9"/>
          <p:cNvSpPr txBox="1">
            <a:spLocks noChangeArrowheads="1"/>
          </p:cNvSpPr>
          <p:nvPr/>
        </p:nvSpPr>
        <p:spPr bwMode="auto">
          <a:xfrm>
            <a:off x="2514600" y="1676400"/>
            <a:ext cx="2254250" cy="314325"/>
          </a:xfrm>
          <a:prstGeom prst="rect">
            <a:avLst/>
          </a:prstGeom>
          <a:noFill/>
          <a:ln w="9525">
            <a:solidFill>
              <a:schemeClr val="tx1"/>
            </a:solidFill>
            <a:miter lim="800000"/>
            <a:headEnd/>
            <a:tailEnd/>
          </a:ln>
        </p:spPr>
        <p:txBody>
          <a:bodyPr wrap="none">
            <a:spAutoFit/>
          </a:bodyPr>
          <a:lstStyle/>
          <a:p>
            <a:r>
              <a:rPr lang="en-US" sz="1400" b="1">
                <a:solidFill>
                  <a:schemeClr val="accent2"/>
                </a:solidFill>
              </a:rPr>
              <a:t>Sexual Arousal Disorder</a:t>
            </a:r>
          </a:p>
        </p:txBody>
      </p:sp>
      <p:sp>
        <p:nvSpPr>
          <p:cNvPr id="101384" name="Text Box 10"/>
          <p:cNvSpPr txBox="1">
            <a:spLocks noChangeArrowheads="1"/>
          </p:cNvSpPr>
          <p:nvPr/>
        </p:nvSpPr>
        <p:spPr bwMode="auto">
          <a:xfrm>
            <a:off x="4953000" y="1676400"/>
            <a:ext cx="1792288" cy="314325"/>
          </a:xfrm>
          <a:prstGeom prst="rect">
            <a:avLst/>
          </a:prstGeom>
          <a:noFill/>
          <a:ln w="9525">
            <a:solidFill>
              <a:schemeClr val="tx1"/>
            </a:solidFill>
            <a:miter lim="800000"/>
            <a:headEnd/>
            <a:tailEnd/>
          </a:ln>
        </p:spPr>
        <p:txBody>
          <a:bodyPr wrap="none">
            <a:spAutoFit/>
          </a:bodyPr>
          <a:lstStyle/>
          <a:p>
            <a:r>
              <a:rPr lang="en-US" sz="1400" b="1">
                <a:solidFill>
                  <a:schemeClr val="accent2"/>
                </a:solidFill>
              </a:rPr>
              <a:t>Orgasmic Disorder</a:t>
            </a:r>
          </a:p>
        </p:txBody>
      </p:sp>
      <p:sp>
        <p:nvSpPr>
          <p:cNvPr id="101385" name="Text Box 11"/>
          <p:cNvSpPr txBox="1">
            <a:spLocks noChangeArrowheads="1"/>
          </p:cNvSpPr>
          <p:nvPr/>
        </p:nvSpPr>
        <p:spPr bwMode="auto">
          <a:xfrm>
            <a:off x="6934200" y="1676400"/>
            <a:ext cx="1968500" cy="314325"/>
          </a:xfrm>
          <a:prstGeom prst="rect">
            <a:avLst/>
          </a:prstGeom>
          <a:noFill/>
          <a:ln w="9525">
            <a:solidFill>
              <a:schemeClr val="tx1"/>
            </a:solidFill>
            <a:miter lim="800000"/>
            <a:headEnd/>
            <a:tailEnd/>
          </a:ln>
        </p:spPr>
        <p:txBody>
          <a:bodyPr wrap="none">
            <a:spAutoFit/>
          </a:bodyPr>
          <a:lstStyle/>
          <a:p>
            <a:r>
              <a:rPr lang="en-US" sz="1400" b="1">
                <a:solidFill>
                  <a:schemeClr val="accent2"/>
                </a:solidFill>
              </a:rPr>
              <a:t>Sexual Pain Disorder</a:t>
            </a:r>
          </a:p>
        </p:txBody>
      </p:sp>
      <p:sp>
        <p:nvSpPr>
          <p:cNvPr id="101386" name="Text Box 12"/>
          <p:cNvSpPr txBox="1">
            <a:spLocks noChangeArrowheads="1"/>
          </p:cNvSpPr>
          <p:nvPr/>
        </p:nvSpPr>
        <p:spPr bwMode="auto">
          <a:xfrm>
            <a:off x="6934200" y="2819400"/>
            <a:ext cx="1189038" cy="314325"/>
          </a:xfrm>
          <a:prstGeom prst="rect">
            <a:avLst/>
          </a:prstGeom>
          <a:noFill/>
          <a:ln w="9525">
            <a:solidFill>
              <a:schemeClr val="tx1"/>
            </a:solidFill>
            <a:miter lim="800000"/>
            <a:headEnd/>
            <a:tailEnd/>
          </a:ln>
        </p:spPr>
        <p:txBody>
          <a:bodyPr wrap="none">
            <a:spAutoFit/>
          </a:bodyPr>
          <a:lstStyle/>
          <a:p>
            <a:r>
              <a:rPr lang="en-US" sz="1400">
                <a:solidFill>
                  <a:srgbClr val="0066FF"/>
                </a:solidFill>
              </a:rPr>
              <a:t>Dyspareunia</a:t>
            </a:r>
          </a:p>
        </p:txBody>
      </p:sp>
      <p:sp>
        <p:nvSpPr>
          <p:cNvPr id="101387" name="Text Box 13"/>
          <p:cNvSpPr txBox="1">
            <a:spLocks noChangeArrowheads="1"/>
          </p:cNvSpPr>
          <p:nvPr/>
        </p:nvSpPr>
        <p:spPr bwMode="auto">
          <a:xfrm>
            <a:off x="7772400" y="3429000"/>
            <a:ext cx="1111250" cy="314325"/>
          </a:xfrm>
          <a:prstGeom prst="rect">
            <a:avLst/>
          </a:prstGeom>
          <a:noFill/>
          <a:ln w="9525">
            <a:solidFill>
              <a:schemeClr val="tx1"/>
            </a:solidFill>
            <a:miter lim="800000"/>
            <a:headEnd/>
            <a:tailEnd/>
          </a:ln>
        </p:spPr>
        <p:txBody>
          <a:bodyPr wrap="none">
            <a:spAutoFit/>
          </a:bodyPr>
          <a:lstStyle/>
          <a:p>
            <a:r>
              <a:rPr lang="en-US" sz="1400">
                <a:solidFill>
                  <a:srgbClr val="0066FF"/>
                </a:solidFill>
              </a:rPr>
              <a:t>Vaginismus</a:t>
            </a:r>
          </a:p>
        </p:txBody>
      </p:sp>
      <p:sp>
        <p:nvSpPr>
          <p:cNvPr id="101388" name="Text Box 14"/>
          <p:cNvSpPr txBox="1">
            <a:spLocks noChangeArrowheads="1"/>
          </p:cNvSpPr>
          <p:nvPr/>
        </p:nvSpPr>
        <p:spPr bwMode="auto">
          <a:xfrm>
            <a:off x="152400" y="5257800"/>
            <a:ext cx="1346200" cy="314325"/>
          </a:xfrm>
          <a:prstGeom prst="rect">
            <a:avLst/>
          </a:prstGeom>
          <a:noFill/>
          <a:ln w="9525">
            <a:solidFill>
              <a:schemeClr val="tx1"/>
            </a:solidFill>
            <a:miter lim="800000"/>
            <a:headEnd/>
            <a:tailEnd/>
          </a:ln>
        </p:spPr>
        <p:txBody>
          <a:bodyPr wrap="none">
            <a:spAutoFit/>
          </a:bodyPr>
          <a:lstStyle/>
          <a:p>
            <a:r>
              <a:rPr lang="en-US" sz="1400"/>
              <a:t>psychotherapy</a:t>
            </a:r>
          </a:p>
        </p:txBody>
      </p:sp>
      <p:sp>
        <p:nvSpPr>
          <p:cNvPr id="101389" name="Text Box 15"/>
          <p:cNvSpPr txBox="1">
            <a:spLocks noChangeArrowheads="1"/>
          </p:cNvSpPr>
          <p:nvPr/>
        </p:nvSpPr>
        <p:spPr bwMode="auto">
          <a:xfrm>
            <a:off x="1660525" y="3541713"/>
            <a:ext cx="184150" cy="366712"/>
          </a:xfrm>
          <a:prstGeom prst="rect">
            <a:avLst/>
          </a:prstGeom>
          <a:noFill/>
          <a:ln w="9525">
            <a:noFill/>
            <a:miter lim="800000"/>
            <a:headEnd/>
            <a:tailEnd/>
          </a:ln>
        </p:spPr>
        <p:txBody>
          <a:bodyPr wrap="none">
            <a:spAutoFit/>
          </a:bodyPr>
          <a:lstStyle/>
          <a:p>
            <a:endParaRPr lang="en-US"/>
          </a:p>
        </p:txBody>
      </p:sp>
      <p:sp>
        <p:nvSpPr>
          <p:cNvPr id="101390" name="Text Box 17"/>
          <p:cNvSpPr txBox="1">
            <a:spLocks noChangeArrowheads="1"/>
          </p:cNvSpPr>
          <p:nvPr/>
        </p:nvSpPr>
        <p:spPr bwMode="auto">
          <a:xfrm>
            <a:off x="2743200" y="3886200"/>
            <a:ext cx="1947863" cy="1165225"/>
          </a:xfrm>
          <a:prstGeom prst="rect">
            <a:avLst/>
          </a:prstGeom>
          <a:noFill/>
          <a:ln w="9525">
            <a:solidFill>
              <a:schemeClr val="tx1"/>
            </a:solidFill>
            <a:miter lim="800000"/>
            <a:headEnd/>
            <a:tailEnd/>
          </a:ln>
        </p:spPr>
        <p:txBody>
          <a:bodyPr wrap="none">
            <a:spAutoFit/>
          </a:bodyPr>
          <a:lstStyle/>
          <a:p>
            <a:r>
              <a:rPr lang="en-US" sz="1400"/>
              <a:t>L-arginine</a:t>
            </a:r>
          </a:p>
          <a:p>
            <a:r>
              <a:rPr lang="en-US" sz="1400"/>
              <a:t>Massage oils</a:t>
            </a:r>
          </a:p>
          <a:p>
            <a:r>
              <a:rPr lang="en-US" sz="1400"/>
              <a:t>Lubricants</a:t>
            </a:r>
          </a:p>
          <a:p>
            <a:r>
              <a:rPr lang="en-US" sz="1400"/>
              <a:t>Clitoral therapy device</a:t>
            </a:r>
          </a:p>
          <a:p>
            <a:r>
              <a:rPr lang="en-US" sz="1400"/>
              <a:t>Sildenafil</a:t>
            </a:r>
          </a:p>
        </p:txBody>
      </p:sp>
      <p:sp>
        <p:nvSpPr>
          <p:cNvPr id="101391" name="Text Box 18"/>
          <p:cNvSpPr txBox="1">
            <a:spLocks noChangeArrowheads="1"/>
          </p:cNvSpPr>
          <p:nvPr/>
        </p:nvSpPr>
        <p:spPr bwMode="auto">
          <a:xfrm>
            <a:off x="5105400" y="3276600"/>
            <a:ext cx="1387475" cy="739775"/>
          </a:xfrm>
          <a:prstGeom prst="rect">
            <a:avLst/>
          </a:prstGeom>
          <a:noFill/>
          <a:ln w="9525">
            <a:solidFill>
              <a:schemeClr val="tx1"/>
            </a:solidFill>
            <a:miter lim="800000"/>
            <a:headEnd/>
            <a:tailEnd/>
          </a:ln>
        </p:spPr>
        <p:txBody>
          <a:bodyPr wrap="none">
            <a:spAutoFit/>
          </a:bodyPr>
          <a:lstStyle/>
          <a:p>
            <a:r>
              <a:rPr lang="en-US" sz="1400"/>
              <a:t>Manage SSRIs</a:t>
            </a:r>
          </a:p>
          <a:p>
            <a:r>
              <a:rPr lang="en-US" sz="1400"/>
              <a:t>Buproprion</a:t>
            </a:r>
          </a:p>
          <a:p>
            <a:r>
              <a:rPr lang="en-US" sz="1400"/>
              <a:t>Sildenafil</a:t>
            </a:r>
          </a:p>
        </p:txBody>
      </p:sp>
      <p:sp>
        <p:nvSpPr>
          <p:cNvPr id="101392" name="Text Box 19"/>
          <p:cNvSpPr txBox="1">
            <a:spLocks noChangeArrowheads="1"/>
          </p:cNvSpPr>
          <p:nvPr/>
        </p:nvSpPr>
        <p:spPr bwMode="auto">
          <a:xfrm>
            <a:off x="7391400" y="5029200"/>
            <a:ext cx="1484313" cy="527050"/>
          </a:xfrm>
          <a:prstGeom prst="rect">
            <a:avLst/>
          </a:prstGeom>
          <a:noFill/>
          <a:ln w="9525">
            <a:solidFill>
              <a:schemeClr val="tx1"/>
            </a:solidFill>
            <a:miter lim="800000"/>
            <a:headEnd/>
            <a:tailEnd/>
          </a:ln>
        </p:spPr>
        <p:txBody>
          <a:bodyPr wrap="none">
            <a:spAutoFit/>
          </a:bodyPr>
          <a:lstStyle/>
          <a:p>
            <a:r>
              <a:rPr lang="en-US" sz="1400"/>
              <a:t>Relaxation</a:t>
            </a:r>
          </a:p>
          <a:p>
            <a:r>
              <a:rPr lang="en-US" sz="1400"/>
              <a:t>Vaginal Trainers</a:t>
            </a:r>
          </a:p>
        </p:txBody>
      </p:sp>
      <p:sp>
        <p:nvSpPr>
          <p:cNvPr id="101393" name="Text Box 20"/>
          <p:cNvSpPr txBox="1">
            <a:spLocks noChangeArrowheads="1"/>
          </p:cNvSpPr>
          <p:nvPr/>
        </p:nvSpPr>
        <p:spPr bwMode="auto">
          <a:xfrm>
            <a:off x="6781800" y="4343400"/>
            <a:ext cx="1995488" cy="314325"/>
          </a:xfrm>
          <a:prstGeom prst="rect">
            <a:avLst/>
          </a:prstGeom>
          <a:noFill/>
          <a:ln w="9525">
            <a:solidFill>
              <a:schemeClr val="tx1"/>
            </a:solidFill>
            <a:miter lim="800000"/>
            <a:headEnd/>
            <a:tailEnd/>
          </a:ln>
        </p:spPr>
        <p:txBody>
          <a:bodyPr wrap="none">
            <a:spAutoFit/>
          </a:bodyPr>
          <a:lstStyle/>
          <a:p>
            <a:r>
              <a:rPr lang="en-US" sz="1400"/>
              <a:t>Treat underlying cause</a:t>
            </a:r>
          </a:p>
        </p:txBody>
      </p:sp>
      <p:sp>
        <p:nvSpPr>
          <p:cNvPr id="101394" name="Line 22"/>
          <p:cNvSpPr>
            <a:spLocks noChangeShapeType="1"/>
          </p:cNvSpPr>
          <p:nvPr/>
        </p:nvSpPr>
        <p:spPr bwMode="auto">
          <a:xfrm flipH="1">
            <a:off x="609600" y="1981200"/>
            <a:ext cx="228600" cy="762000"/>
          </a:xfrm>
          <a:prstGeom prst="line">
            <a:avLst/>
          </a:prstGeom>
          <a:noFill/>
          <a:ln w="9525">
            <a:solidFill>
              <a:schemeClr val="tx1"/>
            </a:solidFill>
            <a:round/>
            <a:headEnd/>
            <a:tailEnd type="triangle" w="med" len="med"/>
          </a:ln>
        </p:spPr>
        <p:txBody>
          <a:bodyPr/>
          <a:lstStyle/>
          <a:p>
            <a:endParaRPr lang="en-US"/>
          </a:p>
        </p:txBody>
      </p:sp>
      <p:sp>
        <p:nvSpPr>
          <p:cNvPr id="101395" name="Line 23"/>
          <p:cNvSpPr>
            <a:spLocks noChangeShapeType="1"/>
          </p:cNvSpPr>
          <p:nvPr/>
        </p:nvSpPr>
        <p:spPr bwMode="auto">
          <a:xfrm>
            <a:off x="1676400" y="1981200"/>
            <a:ext cx="152400" cy="914400"/>
          </a:xfrm>
          <a:prstGeom prst="line">
            <a:avLst/>
          </a:prstGeom>
          <a:noFill/>
          <a:ln w="9525">
            <a:solidFill>
              <a:schemeClr val="tx1"/>
            </a:solidFill>
            <a:round/>
            <a:headEnd/>
            <a:tailEnd type="triangle" w="med" len="med"/>
          </a:ln>
        </p:spPr>
        <p:txBody>
          <a:bodyPr/>
          <a:lstStyle/>
          <a:p>
            <a:endParaRPr lang="en-US"/>
          </a:p>
        </p:txBody>
      </p:sp>
      <p:sp>
        <p:nvSpPr>
          <p:cNvPr id="101396" name="Line 24"/>
          <p:cNvSpPr>
            <a:spLocks noChangeShapeType="1"/>
          </p:cNvSpPr>
          <p:nvPr/>
        </p:nvSpPr>
        <p:spPr bwMode="auto">
          <a:xfrm>
            <a:off x="609600" y="3505200"/>
            <a:ext cx="0" cy="1752600"/>
          </a:xfrm>
          <a:prstGeom prst="line">
            <a:avLst/>
          </a:prstGeom>
          <a:noFill/>
          <a:ln w="9525">
            <a:solidFill>
              <a:schemeClr val="tx1"/>
            </a:solidFill>
            <a:round/>
            <a:headEnd/>
            <a:tailEnd type="triangle" w="med" len="med"/>
          </a:ln>
        </p:spPr>
        <p:txBody>
          <a:bodyPr/>
          <a:lstStyle/>
          <a:p>
            <a:endParaRPr lang="en-US"/>
          </a:p>
        </p:txBody>
      </p:sp>
      <p:sp>
        <p:nvSpPr>
          <p:cNvPr id="101397" name="Line 25"/>
          <p:cNvSpPr>
            <a:spLocks noChangeShapeType="1"/>
          </p:cNvSpPr>
          <p:nvPr/>
        </p:nvSpPr>
        <p:spPr bwMode="auto">
          <a:xfrm>
            <a:off x="1905000" y="3200400"/>
            <a:ext cx="0" cy="609600"/>
          </a:xfrm>
          <a:prstGeom prst="line">
            <a:avLst/>
          </a:prstGeom>
          <a:noFill/>
          <a:ln w="9525">
            <a:solidFill>
              <a:schemeClr val="tx1"/>
            </a:solidFill>
            <a:round/>
            <a:headEnd/>
            <a:tailEnd type="triangle" w="med" len="med"/>
          </a:ln>
        </p:spPr>
        <p:txBody>
          <a:bodyPr/>
          <a:lstStyle/>
          <a:p>
            <a:endParaRPr lang="en-US"/>
          </a:p>
        </p:txBody>
      </p:sp>
      <p:sp>
        <p:nvSpPr>
          <p:cNvPr id="101398" name="Line 26"/>
          <p:cNvSpPr>
            <a:spLocks noChangeShapeType="1"/>
          </p:cNvSpPr>
          <p:nvPr/>
        </p:nvSpPr>
        <p:spPr bwMode="auto">
          <a:xfrm>
            <a:off x="3581400" y="1981200"/>
            <a:ext cx="0" cy="1905000"/>
          </a:xfrm>
          <a:prstGeom prst="line">
            <a:avLst/>
          </a:prstGeom>
          <a:noFill/>
          <a:ln w="9525">
            <a:solidFill>
              <a:schemeClr val="tx1"/>
            </a:solidFill>
            <a:round/>
            <a:headEnd/>
            <a:tailEnd type="triangle" w="med" len="med"/>
          </a:ln>
        </p:spPr>
        <p:txBody>
          <a:bodyPr/>
          <a:lstStyle/>
          <a:p>
            <a:endParaRPr lang="en-US"/>
          </a:p>
        </p:txBody>
      </p:sp>
      <p:sp>
        <p:nvSpPr>
          <p:cNvPr id="101399" name="Line 27"/>
          <p:cNvSpPr>
            <a:spLocks noChangeShapeType="1"/>
          </p:cNvSpPr>
          <p:nvPr/>
        </p:nvSpPr>
        <p:spPr bwMode="auto">
          <a:xfrm>
            <a:off x="5715000" y="1981200"/>
            <a:ext cx="0" cy="1295400"/>
          </a:xfrm>
          <a:prstGeom prst="line">
            <a:avLst/>
          </a:prstGeom>
          <a:noFill/>
          <a:ln w="9525">
            <a:solidFill>
              <a:schemeClr val="tx1"/>
            </a:solidFill>
            <a:round/>
            <a:headEnd/>
            <a:tailEnd type="triangle" w="med" len="med"/>
          </a:ln>
        </p:spPr>
        <p:txBody>
          <a:bodyPr/>
          <a:lstStyle/>
          <a:p>
            <a:endParaRPr lang="en-US"/>
          </a:p>
        </p:txBody>
      </p:sp>
      <p:sp>
        <p:nvSpPr>
          <p:cNvPr id="101400" name="Line 28"/>
          <p:cNvSpPr>
            <a:spLocks noChangeShapeType="1"/>
          </p:cNvSpPr>
          <p:nvPr/>
        </p:nvSpPr>
        <p:spPr bwMode="auto">
          <a:xfrm flipH="1">
            <a:off x="7467600" y="1981200"/>
            <a:ext cx="76200" cy="838200"/>
          </a:xfrm>
          <a:prstGeom prst="line">
            <a:avLst/>
          </a:prstGeom>
          <a:noFill/>
          <a:ln w="9525">
            <a:solidFill>
              <a:schemeClr val="tx1"/>
            </a:solidFill>
            <a:round/>
            <a:headEnd/>
            <a:tailEnd type="triangle" w="med" len="med"/>
          </a:ln>
        </p:spPr>
        <p:txBody>
          <a:bodyPr/>
          <a:lstStyle/>
          <a:p>
            <a:endParaRPr lang="en-US"/>
          </a:p>
        </p:txBody>
      </p:sp>
      <p:sp>
        <p:nvSpPr>
          <p:cNvPr id="101401" name="Line 29"/>
          <p:cNvSpPr>
            <a:spLocks noChangeShapeType="1"/>
          </p:cNvSpPr>
          <p:nvPr/>
        </p:nvSpPr>
        <p:spPr bwMode="auto">
          <a:xfrm>
            <a:off x="8153400" y="1981200"/>
            <a:ext cx="304800" cy="1447800"/>
          </a:xfrm>
          <a:prstGeom prst="line">
            <a:avLst/>
          </a:prstGeom>
          <a:noFill/>
          <a:ln w="9525">
            <a:solidFill>
              <a:schemeClr val="tx1"/>
            </a:solidFill>
            <a:round/>
            <a:headEnd/>
            <a:tailEnd type="triangle" w="med" len="med"/>
          </a:ln>
        </p:spPr>
        <p:txBody>
          <a:bodyPr/>
          <a:lstStyle/>
          <a:p>
            <a:endParaRPr lang="en-US"/>
          </a:p>
        </p:txBody>
      </p:sp>
      <p:sp>
        <p:nvSpPr>
          <p:cNvPr id="101402" name="Line 30"/>
          <p:cNvSpPr>
            <a:spLocks noChangeShapeType="1"/>
          </p:cNvSpPr>
          <p:nvPr/>
        </p:nvSpPr>
        <p:spPr bwMode="auto">
          <a:xfrm>
            <a:off x="7239000" y="3124200"/>
            <a:ext cx="0" cy="1219200"/>
          </a:xfrm>
          <a:prstGeom prst="line">
            <a:avLst/>
          </a:prstGeom>
          <a:noFill/>
          <a:ln w="9525">
            <a:solidFill>
              <a:schemeClr val="tx1"/>
            </a:solidFill>
            <a:round/>
            <a:headEnd/>
            <a:tailEnd type="triangle" w="med" len="med"/>
          </a:ln>
        </p:spPr>
        <p:txBody>
          <a:bodyPr/>
          <a:lstStyle/>
          <a:p>
            <a:endParaRPr lang="en-US"/>
          </a:p>
        </p:txBody>
      </p:sp>
      <p:sp>
        <p:nvSpPr>
          <p:cNvPr id="101403" name="Line 31"/>
          <p:cNvSpPr>
            <a:spLocks noChangeShapeType="1"/>
          </p:cNvSpPr>
          <p:nvPr/>
        </p:nvSpPr>
        <p:spPr bwMode="auto">
          <a:xfrm flipH="1">
            <a:off x="8153400" y="3733800"/>
            <a:ext cx="76200" cy="609600"/>
          </a:xfrm>
          <a:prstGeom prst="line">
            <a:avLst/>
          </a:prstGeom>
          <a:noFill/>
          <a:ln w="9525">
            <a:solidFill>
              <a:schemeClr val="tx1"/>
            </a:solidFill>
            <a:round/>
            <a:headEnd/>
            <a:tailEnd type="triangle" w="med" len="med"/>
          </a:ln>
        </p:spPr>
        <p:txBody>
          <a:bodyPr/>
          <a:lstStyle/>
          <a:p>
            <a:endParaRPr lang="en-US"/>
          </a:p>
        </p:txBody>
      </p:sp>
      <p:sp>
        <p:nvSpPr>
          <p:cNvPr id="101404" name="Line 32"/>
          <p:cNvSpPr>
            <a:spLocks noChangeShapeType="1"/>
          </p:cNvSpPr>
          <p:nvPr/>
        </p:nvSpPr>
        <p:spPr bwMode="auto">
          <a:xfrm flipH="1">
            <a:off x="8382000" y="4648200"/>
            <a:ext cx="0" cy="381000"/>
          </a:xfrm>
          <a:prstGeom prst="line">
            <a:avLst/>
          </a:prstGeom>
          <a:noFill/>
          <a:ln w="9525">
            <a:solidFill>
              <a:schemeClr val="tx1"/>
            </a:solidFill>
            <a:round/>
            <a:headEnd/>
            <a:tailEnd type="triangle" w="med" len="med"/>
          </a:ln>
        </p:spPr>
        <p:txBody>
          <a:bodyPr/>
          <a:lstStyle/>
          <a:p>
            <a:endParaRPr lang="en-US"/>
          </a:p>
        </p:txBody>
      </p:sp>
      <p:sp>
        <p:nvSpPr>
          <p:cNvPr id="101405" name="Line 33"/>
          <p:cNvSpPr>
            <a:spLocks noChangeShapeType="1"/>
          </p:cNvSpPr>
          <p:nvPr/>
        </p:nvSpPr>
        <p:spPr bwMode="auto">
          <a:xfrm flipV="1">
            <a:off x="8382000" y="3733800"/>
            <a:ext cx="0" cy="609600"/>
          </a:xfrm>
          <a:prstGeom prst="line">
            <a:avLst/>
          </a:prstGeom>
          <a:noFill/>
          <a:ln w="9525">
            <a:solidFill>
              <a:schemeClr val="tx1"/>
            </a:solidFill>
            <a:round/>
            <a:headEnd/>
            <a:tailEnd/>
          </a:ln>
        </p:spPr>
        <p:txBody>
          <a:bodyPr/>
          <a:lstStyle/>
          <a:p>
            <a:endParaRPr lang="en-US"/>
          </a:p>
        </p:txBody>
      </p:sp>
      <p:sp>
        <p:nvSpPr>
          <p:cNvPr id="101406" name="Text Box 16"/>
          <p:cNvSpPr txBox="1">
            <a:spLocks noChangeArrowheads="1"/>
          </p:cNvSpPr>
          <p:nvPr/>
        </p:nvSpPr>
        <p:spPr bwMode="auto">
          <a:xfrm>
            <a:off x="1371600" y="3810000"/>
            <a:ext cx="1227138" cy="739775"/>
          </a:xfrm>
          <a:prstGeom prst="rect">
            <a:avLst/>
          </a:prstGeom>
          <a:solidFill>
            <a:schemeClr val="bg1"/>
          </a:solidFill>
          <a:ln w="9525">
            <a:solidFill>
              <a:schemeClr val="tx1"/>
            </a:solidFill>
            <a:miter lim="800000"/>
            <a:headEnd/>
            <a:tailEnd/>
          </a:ln>
        </p:spPr>
        <p:txBody>
          <a:bodyPr wrap="none">
            <a:spAutoFit/>
          </a:bodyPr>
          <a:lstStyle/>
          <a:p>
            <a:r>
              <a:rPr lang="en-US" sz="1400"/>
              <a:t>Estrogen</a:t>
            </a:r>
          </a:p>
          <a:p>
            <a:r>
              <a:rPr lang="en-US" sz="1400"/>
              <a:t>Testosterone</a:t>
            </a:r>
          </a:p>
          <a:p>
            <a:r>
              <a:rPr lang="en-US" sz="1400"/>
              <a:t>Buproprion</a:t>
            </a:r>
          </a:p>
        </p:txBody>
      </p:sp>
      <p:sp>
        <p:nvSpPr>
          <p:cNvPr id="101407" name="Text Box 35"/>
          <p:cNvSpPr txBox="1">
            <a:spLocks noChangeArrowheads="1"/>
          </p:cNvSpPr>
          <p:nvPr/>
        </p:nvSpPr>
        <p:spPr bwMode="auto">
          <a:xfrm>
            <a:off x="365125" y="950913"/>
            <a:ext cx="184150" cy="366712"/>
          </a:xfrm>
          <a:prstGeom prst="rect">
            <a:avLst/>
          </a:prstGeom>
          <a:noFill/>
          <a:ln w="9525">
            <a:noFill/>
            <a:miter lim="800000"/>
            <a:headEnd/>
            <a:tailEnd/>
          </a:ln>
        </p:spPr>
        <p:txBody>
          <a:bodyPr wrap="none">
            <a:spAutoFit/>
          </a:bodyPr>
          <a:lstStyle/>
          <a:p>
            <a:endParaRPr lang="en-US"/>
          </a:p>
        </p:txBody>
      </p:sp>
      <p:sp>
        <p:nvSpPr>
          <p:cNvPr id="101408" name="Line 36"/>
          <p:cNvSpPr>
            <a:spLocks noChangeShapeType="1"/>
          </p:cNvSpPr>
          <p:nvPr/>
        </p:nvSpPr>
        <p:spPr bwMode="auto">
          <a:xfrm>
            <a:off x="4419600" y="609600"/>
            <a:ext cx="0" cy="228600"/>
          </a:xfrm>
          <a:prstGeom prst="line">
            <a:avLst/>
          </a:prstGeom>
          <a:noFill/>
          <a:ln w="9525">
            <a:solidFill>
              <a:schemeClr val="tx1"/>
            </a:solidFill>
            <a:round/>
            <a:headEnd/>
            <a:tailEnd/>
          </a:ln>
        </p:spPr>
        <p:txBody>
          <a:bodyPr/>
          <a:lstStyle/>
          <a:p>
            <a:endParaRPr lang="en-US"/>
          </a:p>
        </p:txBody>
      </p:sp>
      <p:sp>
        <p:nvSpPr>
          <p:cNvPr id="101409" name="Line 37"/>
          <p:cNvSpPr>
            <a:spLocks noChangeShapeType="1"/>
          </p:cNvSpPr>
          <p:nvPr/>
        </p:nvSpPr>
        <p:spPr bwMode="auto">
          <a:xfrm flipH="1">
            <a:off x="1295400" y="838200"/>
            <a:ext cx="3124200" cy="838200"/>
          </a:xfrm>
          <a:prstGeom prst="line">
            <a:avLst/>
          </a:prstGeom>
          <a:noFill/>
          <a:ln w="9525">
            <a:solidFill>
              <a:schemeClr val="tx1"/>
            </a:solidFill>
            <a:round/>
            <a:headEnd/>
            <a:tailEnd type="triangle" w="med" len="med"/>
          </a:ln>
        </p:spPr>
        <p:txBody>
          <a:bodyPr/>
          <a:lstStyle/>
          <a:p>
            <a:endParaRPr lang="en-US"/>
          </a:p>
        </p:txBody>
      </p:sp>
      <p:sp>
        <p:nvSpPr>
          <p:cNvPr id="101410" name="Line 38"/>
          <p:cNvSpPr>
            <a:spLocks noChangeShapeType="1"/>
          </p:cNvSpPr>
          <p:nvPr/>
        </p:nvSpPr>
        <p:spPr bwMode="auto">
          <a:xfrm>
            <a:off x="4419600" y="838200"/>
            <a:ext cx="3352800" cy="838200"/>
          </a:xfrm>
          <a:prstGeom prst="line">
            <a:avLst/>
          </a:prstGeom>
          <a:noFill/>
          <a:ln w="9525">
            <a:solidFill>
              <a:schemeClr val="tx1"/>
            </a:solidFill>
            <a:round/>
            <a:headEnd/>
            <a:tailEnd type="triangle" w="med" len="med"/>
          </a:ln>
        </p:spPr>
        <p:txBody>
          <a:bodyPr/>
          <a:lstStyle/>
          <a:p>
            <a:endParaRPr lang="en-US"/>
          </a:p>
        </p:txBody>
      </p:sp>
      <p:sp>
        <p:nvSpPr>
          <p:cNvPr id="101411" name="Line 39"/>
          <p:cNvSpPr>
            <a:spLocks noChangeShapeType="1"/>
          </p:cNvSpPr>
          <p:nvPr/>
        </p:nvSpPr>
        <p:spPr bwMode="auto">
          <a:xfrm flipH="1">
            <a:off x="4038600" y="838200"/>
            <a:ext cx="381000" cy="838200"/>
          </a:xfrm>
          <a:prstGeom prst="line">
            <a:avLst/>
          </a:prstGeom>
          <a:noFill/>
          <a:ln w="9525">
            <a:solidFill>
              <a:schemeClr val="tx1"/>
            </a:solidFill>
            <a:round/>
            <a:headEnd/>
            <a:tailEnd type="triangle" w="med" len="med"/>
          </a:ln>
        </p:spPr>
        <p:txBody>
          <a:bodyPr/>
          <a:lstStyle/>
          <a:p>
            <a:endParaRPr lang="en-US"/>
          </a:p>
        </p:txBody>
      </p:sp>
      <p:sp>
        <p:nvSpPr>
          <p:cNvPr id="101412" name="Line 40"/>
          <p:cNvSpPr>
            <a:spLocks noChangeShapeType="1"/>
          </p:cNvSpPr>
          <p:nvPr/>
        </p:nvSpPr>
        <p:spPr bwMode="auto">
          <a:xfrm>
            <a:off x="4419600" y="838200"/>
            <a:ext cx="990600" cy="838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11265" name="Object 2"/>
          <p:cNvGraphicFramePr>
            <a:graphicFrameLocks noChangeAspect="1"/>
          </p:cNvGraphicFramePr>
          <p:nvPr/>
        </p:nvGraphicFramePr>
        <p:xfrm>
          <a:off x="304800" y="304800"/>
          <a:ext cx="4038600" cy="2362200"/>
        </p:xfrm>
        <a:graphic>
          <a:graphicData uri="http://schemas.openxmlformats.org/presentationml/2006/ole">
            <mc:AlternateContent xmlns:mc="http://schemas.openxmlformats.org/markup-compatibility/2006">
              <mc:Choice xmlns:v="urn:schemas-microsoft-com:vml" Requires="v">
                <p:oleObj spid="_x0000_s11272" name="Worksheet" r:id="rId4" imgW="4333680" imgH="3273120" progId="Excel.Sheet.8">
                  <p:embed/>
                </p:oleObj>
              </mc:Choice>
              <mc:Fallback>
                <p:oleObj name="Worksheet" r:id="rId4" imgW="4333680" imgH="327312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
                        <a:ext cx="4038600" cy="2362200"/>
                      </a:xfrm>
                      <a:prstGeom prst="rect">
                        <a:avLst/>
                      </a:prstGeom>
                      <a:solidFill>
                        <a:srgbClr val="FFFFFF"/>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6147" name="Text Box 3"/>
          <p:cNvSpPr txBox="1">
            <a:spLocks noChangeArrowheads="1"/>
          </p:cNvSpPr>
          <p:nvPr/>
        </p:nvSpPr>
        <p:spPr bwMode="auto">
          <a:xfrm>
            <a:off x="304800" y="2971800"/>
            <a:ext cx="4403725" cy="400050"/>
          </a:xfrm>
          <a:prstGeom prst="rect">
            <a:avLst/>
          </a:prstGeom>
          <a:noFill/>
          <a:ln w="9525">
            <a:noFill/>
            <a:miter lim="800000"/>
            <a:headEnd/>
            <a:tailEnd/>
          </a:ln>
        </p:spPr>
        <p:txBody>
          <a:bodyPr wrap="none">
            <a:spAutoFit/>
          </a:bodyPr>
          <a:lstStyle/>
          <a:p>
            <a:r>
              <a:rPr lang="en-US" sz="2000"/>
              <a:t>1. List 5 risk factors for this condition.</a:t>
            </a:r>
          </a:p>
        </p:txBody>
      </p:sp>
      <p:sp>
        <p:nvSpPr>
          <p:cNvPr id="6148" name="Text Box 4"/>
          <p:cNvSpPr txBox="1">
            <a:spLocks noChangeArrowheads="1"/>
          </p:cNvSpPr>
          <p:nvPr/>
        </p:nvSpPr>
        <p:spPr bwMode="auto">
          <a:xfrm>
            <a:off x="381000" y="4114800"/>
            <a:ext cx="7826375" cy="400050"/>
          </a:xfrm>
          <a:prstGeom prst="rect">
            <a:avLst/>
          </a:prstGeom>
          <a:noFill/>
          <a:ln w="9525">
            <a:noFill/>
            <a:miter lim="800000"/>
            <a:headEnd/>
            <a:tailEnd/>
          </a:ln>
        </p:spPr>
        <p:txBody>
          <a:bodyPr>
            <a:spAutoFit/>
          </a:bodyPr>
          <a:lstStyle/>
          <a:p>
            <a:pPr>
              <a:spcBef>
                <a:spcPct val="50000"/>
              </a:spcBef>
            </a:pPr>
            <a:r>
              <a:rPr lang="en-US" sz="2000"/>
              <a:t>2. Name 3 non-surgical treatment options.</a:t>
            </a:r>
          </a:p>
        </p:txBody>
      </p:sp>
      <p:sp>
        <p:nvSpPr>
          <p:cNvPr id="6149" name="Text Box 5"/>
          <p:cNvSpPr txBox="1">
            <a:spLocks noChangeArrowheads="1"/>
          </p:cNvSpPr>
          <p:nvPr/>
        </p:nvSpPr>
        <p:spPr bwMode="auto">
          <a:xfrm>
            <a:off x="441325" y="5153025"/>
            <a:ext cx="5203825" cy="400050"/>
          </a:xfrm>
          <a:prstGeom prst="rect">
            <a:avLst/>
          </a:prstGeom>
          <a:noFill/>
          <a:ln w="9525">
            <a:noFill/>
            <a:miter lim="800000"/>
            <a:headEnd/>
            <a:tailEnd/>
          </a:ln>
        </p:spPr>
        <p:txBody>
          <a:bodyPr wrap="none">
            <a:spAutoFit/>
          </a:bodyPr>
          <a:lstStyle/>
          <a:p>
            <a:r>
              <a:rPr lang="en-US" sz="2000"/>
              <a:t>3. List 3 potential surgical treatment options.</a:t>
            </a:r>
          </a:p>
        </p:txBody>
      </p:sp>
      <p:sp>
        <p:nvSpPr>
          <p:cNvPr id="2" name="TextBox 1"/>
          <p:cNvSpPr txBox="1">
            <a:spLocks noChangeArrowheads="1"/>
          </p:cNvSpPr>
          <p:nvPr/>
        </p:nvSpPr>
        <p:spPr bwMode="auto">
          <a:xfrm>
            <a:off x="4876800" y="1219200"/>
            <a:ext cx="3200400" cy="2308225"/>
          </a:xfrm>
          <a:prstGeom prst="rect">
            <a:avLst/>
          </a:prstGeom>
          <a:solidFill>
            <a:schemeClr val="bg1"/>
          </a:solidFill>
          <a:ln w="9525">
            <a:solidFill>
              <a:schemeClr val="tx1"/>
            </a:solidFill>
            <a:miter lim="800000"/>
            <a:headEnd/>
            <a:tailEnd/>
          </a:ln>
        </p:spPr>
        <p:txBody>
          <a:bodyPr wrap="none">
            <a:spAutoFit/>
          </a:bodyPr>
          <a:lstStyle/>
          <a:p>
            <a:r>
              <a:rPr lang="en-US"/>
              <a:t>Age</a:t>
            </a:r>
          </a:p>
          <a:p>
            <a:r>
              <a:rPr lang="en-US"/>
              <a:t>Childbirth</a:t>
            </a:r>
          </a:p>
          <a:p>
            <a:r>
              <a:rPr lang="en-US"/>
              <a:t>Family History</a:t>
            </a:r>
          </a:p>
          <a:p>
            <a:r>
              <a:rPr lang="en-US"/>
              <a:t>Chronic cough/Pulmonary Dz</a:t>
            </a:r>
          </a:p>
          <a:p>
            <a:r>
              <a:rPr lang="en-US"/>
              <a:t>Smoking</a:t>
            </a:r>
          </a:p>
          <a:p>
            <a:r>
              <a:rPr lang="en-US"/>
              <a:t>Obesity</a:t>
            </a:r>
          </a:p>
          <a:p>
            <a:r>
              <a:rPr lang="en-US"/>
              <a:t>Collagen Disorders</a:t>
            </a:r>
          </a:p>
          <a:p>
            <a:endParaRPr lang="en-US"/>
          </a:p>
        </p:txBody>
      </p:sp>
      <p:sp>
        <p:nvSpPr>
          <p:cNvPr id="3" name="TextBox 2"/>
          <p:cNvSpPr txBox="1">
            <a:spLocks noChangeArrowheads="1"/>
          </p:cNvSpPr>
          <p:nvPr/>
        </p:nvSpPr>
        <p:spPr bwMode="auto">
          <a:xfrm>
            <a:off x="5486400" y="3886200"/>
            <a:ext cx="2687638" cy="923925"/>
          </a:xfrm>
          <a:prstGeom prst="rect">
            <a:avLst/>
          </a:prstGeom>
          <a:solidFill>
            <a:schemeClr val="bg1"/>
          </a:solidFill>
          <a:ln w="9525">
            <a:solidFill>
              <a:srgbClr val="000000"/>
            </a:solidFill>
            <a:miter lim="800000"/>
            <a:headEnd/>
            <a:tailEnd/>
          </a:ln>
        </p:spPr>
        <p:txBody>
          <a:bodyPr wrap="none">
            <a:spAutoFit/>
          </a:bodyPr>
          <a:lstStyle/>
          <a:p>
            <a:r>
              <a:rPr lang="en-US"/>
              <a:t>Behavioral Management</a:t>
            </a:r>
          </a:p>
          <a:p>
            <a:r>
              <a:rPr lang="en-US"/>
              <a:t>Pelvic Floor PT</a:t>
            </a:r>
          </a:p>
          <a:p>
            <a:r>
              <a:rPr lang="en-US"/>
              <a:t>Pessary</a:t>
            </a:r>
          </a:p>
        </p:txBody>
      </p:sp>
      <p:sp>
        <p:nvSpPr>
          <p:cNvPr id="4" name="TextBox 3"/>
          <p:cNvSpPr txBox="1">
            <a:spLocks noChangeArrowheads="1"/>
          </p:cNvSpPr>
          <p:nvPr/>
        </p:nvSpPr>
        <p:spPr bwMode="auto">
          <a:xfrm>
            <a:off x="5715000" y="5181600"/>
            <a:ext cx="2520950" cy="923925"/>
          </a:xfrm>
          <a:prstGeom prst="rect">
            <a:avLst/>
          </a:prstGeom>
          <a:solidFill>
            <a:schemeClr val="bg1"/>
          </a:solidFill>
          <a:ln w="9525">
            <a:solidFill>
              <a:srgbClr val="000000"/>
            </a:solidFill>
            <a:miter lim="800000"/>
            <a:headEnd/>
            <a:tailEnd/>
          </a:ln>
        </p:spPr>
        <p:txBody>
          <a:bodyPr wrap="none">
            <a:spAutoFit/>
          </a:bodyPr>
          <a:lstStyle/>
          <a:p>
            <a:r>
              <a:rPr lang="en-US" dirty="0"/>
              <a:t>Bulking Agent Injection</a:t>
            </a:r>
          </a:p>
          <a:p>
            <a:r>
              <a:rPr lang="en-US" dirty="0"/>
              <a:t>Burch </a:t>
            </a:r>
            <a:r>
              <a:rPr lang="en-US" dirty="0" err="1"/>
              <a:t>Urethropexy</a:t>
            </a:r>
            <a:endParaRPr lang="en-US" dirty="0"/>
          </a:p>
          <a:p>
            <a:r>
              <a:rPr lang="en-US" dirty="0" err="1"/>
              <a:t>Midurethral</a:t>
            </a:r>
            <a:r>
              <a:rPr lang="en-US" dirty="0"/>
              <a:t> Sling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p:bldP spid="6148" grpId="0"/>
      <p:bldP spid="6149" grpId="0"/>
      <p:bldP spid="2" grpId="0" animBg="1"/>
      <p:bldP spid="3" grpId="0" animBg="1"/>
      <p:bldP spid="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5"/>
          <p:cNvSpPr txBox="1">
            <a:spLocks noChangeArrowheads="1"/>
          </p:cNvSpPr>
          <p:nvPr/>
        </p:nvSpPr>
        <p:spPr bwMode="auto">
          <a:xfrm>
            <a:off x="2819400" y="304800"/>
            <a:ext cx="2392363" cy="376238"/>
          </a:xfrm>
          <a:prstGeom prst="rect">
            <a:avLst/>
          </a:prstGeom>
          <a:noFill/>
          <a:ln w="9525">
            <a:solidFill>
              <a:schemeClr val="tx1"/>
            </a:solidFill>
            <a:miter lim="800000"/>
            <a:headEnd/>
            <a:tailEnd/>
          </a:ln>
          <a:effectLst/>
        </p:spPr>
        <p:txBody>
          <a:bodyPr wrap="none">
            <a:spAutoFit/>
          </a:bodyPr>
          <a:lstStyle/>
          <a:p>
            <a:r>
              <a:rPr lang="en-US"/>
              <a:t>Complaint of Nocturia</a:t>
            </a:r>
          </a:p>
        </p:txBody>
      </p:sp>
      <p:sp>
        <p:nvSpPr>
          <p:cNvPr id="17414" name="Text Box 6"/>
          <p:cNvSpPr txBox="1">
            <a:spLocks noChangeArrowheads="1"/>
          </p:cNvSpPr>
          <p:nvPr/>
        </p:nvSpPr>
        <p:spPr bwMode="auto">
          <a:xfrm>
            <a:off x="3200400" y="1066800"/>
            <a:ext cx="1552575" cy="376238"/>
          </a:xfrm>
          <a:prstGeom prst="rect">
            <a:avLst/>
          </a:prstGeom>
          <a:noFill/>
          <a:ln w="9525">
            <a:solidFill>
              <a:schemeClr val="tx1"/>
            </a:solidFill>
            <a:miter lim="800000"/>
            <a:headEnd/>
            <a:tailEnd/>
          </a:ln>
          <a:effectLst/>
        </p:spPr>
        <p:txBody>
          <a:bodyPr wrap="none">
            <a:spAutoFit/>
          </a:bodyPr>
          <a:lstStyle/>
          <a:p>
            <a:r>
              <a:rPr lang="en-US"/>
              <a:t>Voiding Diary</a:t>
            </a:r>
          </a:p>
        </p:txBody>
      </p:sp>
      <p:sp>
        <p:nvSpPr>
          <p:cNvPr id="17415" name="Text Box 7"/>
          <p:cNvSpPr txBox="1">
            <a:spLocks noChangeArrowheads="1"/>
          </p:cNvSpPr>
          <p:nvPr/>
        </p:nvSpPr>
        <p:spPr bwMode="auto">
          <a:xfrm>
            <a:off x="304800" y="2057400"/>
            <a:ext cx="2513013" cy="376238"/>
          </a:xfrm>
          <a:prstGeom prst="rect">
            <a:avLst/>
          </a:prstGeom>
          <a:noFill/>
          <a:ln w="9525">
            <a:solidFill>
              <a:schemeClr val="tx1"/>
            </a:solidFill>
            <a:miter lim="800000"/>
            <a:headEnd/>
            <a:tailEnd/>
          </a:ln>
          <a:effectLst/>
        </p:spPr>
        <p:txBody>
          <a:bodyPr wrap="none">
            <a:spAutoFit/>
          </a:bodyPr>
          <a:lstStyle/>
          <a:p>
            <a:r>
              <a:rPr lang="en-US"/>
              <a:t>UOP &gt; 40 ml/kg/24 hrs</a:t>
            </a:r>
          </a:p>
        </p:txBody>
      </p:sp>
      <p:sp>
        <p:nvSpPr>
          <p:cNvPr id="17416" name="Text Box 8"/>
          <p:cNvSpPr txBox="1">
            <a:spLocks noChangeArrowheads="1"/>
          </p:cNvSpPr>
          <p:nvPr/>
        </p:nvSpPr>
        <p:spPr bwMode="auto">
          <a:xfrm>
            <a:off x="609600" y="3581400"/>
            <a:ext cx="1870075" cy="376238"/>
          </a:xfrm>
          <a:prstGeom prst="rect">
            <a:avLst/>
          </a:prstGeom>
          <a:noFill/>
          <a:ln w="9525">
            <a:solidFill>
              <a:schemeClr val="tx1"/>
            </a:solidFill>
            <a:miter lim="800000"/>
            <a:headEnd/>
            <a:tailEnd/>
          </a:ln>
          <a:effectLst/>
        </p:spPr>
        <p:txBody>
          <a:bodyPr wrap="none">
            <a:spAutoFit/>
          </a:bodyPr>
          <a:lstStyle/>
          <a:p>
            <a:r>
              <a:rPr lang="en-US" b="1"/>
              <a:t>Global Polyuria</a:t>
            </a:r>
          </a:p>
        </p:txBody>
      </p:sp>
      <p:sp>
        <p:nvSpPr>
          <p:cNvPr id="17417" name="Text Box 9"/>
          <p:cNvSpPr txBox="1">
            <a:spLocks noChangeArrowheads="1"/>
          </p:cNvSpPr>
          <p:nvPr/>
        </p:nvSpPr>
        <p:spPr bwMode="auto">
          <a:xfrm>
            <a:off x="3200400" y="2057400"/>
            <a:ext cx="1927225" cy="650875"/>
          </a:xfrm>
          <a:prstGeom prst="rect">
            <a:avLst/>
          </a:prstGeom>
          <a:noFill/>
          <a:ln w="9525">
            <a:solidFill>
              <a:schemeClr val="tx1"/>
            </a:solidFill>
            <a:miter lim="800000"/>
            <a:headEnd/>
            <a:tailEnd/>
          </a:ln>
          <a:effectLst/>
        </p:spPr>
        <p:txBody>
          <a:bodyPr wrap="none">
            <a:spAutoFit/>
          </a:bodyPr>
          <a:lstStyle/>
          <a:p>
            <a:r>
              <a:rPr lang="en-US"/>
              <a:t>Nocturnal UOP &gt;</a:t>
            </a:r>
          </a:p>
          <a:p>
            <a:r>
              <a:rPr lang="en-US"/>
              <a:t> 33% total UOP</a:t>
            </a:r>
          </a:p>
        </p:txBody>
      </p:sp>
      <p:sp>
        <p:nvSpPr>
          <p:cNvPr id="17418" name="Text Box 10"/>
          <p:cNvSpPr txBox="1">
            <a:spLocks noChangeArrowheads="1"/>
          </p:cNvSpPr>
          <p:nvPr/>
        </p:nvSpPr>
        <p:spPr bwMode="auto">
          <a:xfrm>
            <a:off x="5851525" y="2474913"/>
            <a:ext cx="184150" cy="366712"/>
          </a:xfrm>
          <a:prstGeom prst="rect">
            <a:avLst/>
          </a:prstGeom>
          <a:noFill/>
          <a:ln w="9525">
            <a:noFill/>
            <a:miter lim="800000"/>
            <a:headEnd/>
            <a:tailEnd/>
          </a:ln>
          <a:effectLst/>
        </p:spPr>
        <p:txBody>
          <a:bodyPr wrap="none">
            <a:spAutoFit/>
          </a:bodyPr>
          <a:lstStyle/>
          <a:p>
            <a:endParaRPr lang="en-US"/>
          </a:p>
        </p:txBody>
      </p:sp>
      <p:sp>
        <p:nvSpPr>
          <p:cNvPr id="17419" name="Text Box 11"/>
          <p:cNvSpPr txBox="1">
            <a:spLocks noChangeArrowheads="1"/>
          </p:cNvSpPr>
          <p:nvPr/>
        </p:nvSpPr>
        <p:spPr bwMode="auto">
          <a:xfrm>
            <a:off x="6629400" y="2057400"/>
            <a:ext cx="1844675" cy="376238"/>
          </a:xfrm>
          <a:prstGeom prst="rect">
            <a:avLst/>
          </a:prstGeom>
          <a:noFill/>
          <a:ln w="9525">
            <a:solidFill>
              <a:schemeClr val="tx1"/>
            </a:solidFill>
            <a:miter lim="800000"/>
            <a:headEnd/>
            <a:tailEnd/>
          </a:ln>
          <a:effectLst/>
        </p:spPr>
        <p:txBody>
          <a:bodyPr wrap="none">
            <a:spAutoFit/>
          </a:bodyPr>
          <a:lstStyle/>
          <a:p>
            <a:r>
              <a:rPr lang="en-US"/>
              <a:t>Decreased NBC</a:t>
            </a:r>
          </a:p>
        </p:txBody>
      </p:sp>
      <p:sp>
        <p:nvSpPr>
          <p:cNvPr id="17420" name="Text Box 12"/>
          <p:cNvSpPr txBox="1">
            <a:spLocks noChangeArrowheads="1"/>
          </p:cNvSpPr>
          <p:nvPr/>
        </p:nvSpPr>
        <p:spPr bwMode="auto">
          <a:xfrm>
            <a:off x="3200400" y="3581400"/>
            <a:ext cx="2225675" cy="376238"/>
          </a:xfrm>
          <a:prstGeom prst="rect">
            <a:avLst/>
          </a:prstGeom>
          <a:noFill/>
          <a:ln w="9525">
            <a:solidFill>
              <a:schemeClr val="tx1"/>
            </a:solidFill>
            <a:miter lim="800000"/>
            <a:headEnd/>
            <a:tailEnd/>
          </a:ln>
          <a:effectLst/>
        </p:spPr>
        <p:txBody>
          <a:bodyPr wrap="none">
            <a:spAutoFit/>
          </a:bodyPr>
          <a:lstStyle/>
          <a:p>
            <a:r>
              <a:rPr lang="en-US" b="1"/>
              <a:t>Nocturnal Polyuria</a:t>
            </a:r>
          </a:p>
        </p:txBody>
      </p:sp>
      <p:sp>
        <p:nvSpPr>
          <p:cNvPr id="17426" name="Text Box 18"/>
          <p:cNvSpPr txBox="1">
            <a:spLocks noChangeArrowheads="1"/>
          </p:cNvSpPr>
          <p:nvPr/>
        </p:nvSpPr>
        <p:spPr bwMode="auto">
          <a:xfrm>
            <a:off x="7086600" y="3581400"/>
            <a:ext cx="866775" cy="376238"/>
          </a:xfrm>
          <a:prstGeom prst="rect">
            <a:avLst/>
          </a:prstGeom>
          <a:noFill/>
          <a:ln w="9525">
            <a:solidFill>
              <a:schemeClr val="tx1"/>
            </a:solidFill>
            <a:miter lim="800000"/>
            <a:headEnd/>
            <a:tailEnd/>
          </a:ln>
          <a:effectLst/>
        </p:spPr>
        <p:txBody>
          <a:bodyPr wrap="none">
            <a:spAutoFit/>
          </a:bodyPr>
          <a:lstStyle/>
          <a:p>
            <a:r>
              <a:rPr lang="en-US" b="1">
                <a:cs typeface="Arial" pitchFamily="34" charset="0"/>
              </a:rPr>
              <a:t>↓ NBC</a:t>
            </a:r>
          </a:p>
        </p:txBody>
      </p:sp>
      <p:sp>
        <p:nvSpPr>
          <p:cNvPr id="17427" name="Text Box 19"/>
          <p:cNvSpPr txBox="1">
            <a:spLocks noChangeArrowheads="1"/>
          </p:cNvSpPr>
          <p:nvPr/>
        </p:nvSpPr>
        <p:spPr bwMode="auto">
          <a:xfrm>
            <a:off x="5715000" y="3581400"/>
            <a:ext cx="841375" cy="376238"/>
          </a:xfrm>
          <a:prstGeom prst="rect">
            <a:avLst/>
          </a:prstGeom>
          <a:noFill/>
          <a:ln w="9525">
            <a:solidFill>
              <a:schemeClr val="tx1"/>
            </a:solidFill>
            <a:miter lim="800000"/>
            <a:headEnd/>
            <a:tailEnd/>
          </a:ln>
          <a:effectLst/>
        </p:spPr>
        <p:txBody>
          <a:bodyPr wrap="none">
            <a:spAutoFit/>
          </a:bodyPr>
          <a:lstStyle/>
          <a:p>
            <a:r>
              <a:rPr lang="en-US" b="1"/>
              <a:t>Mixed</a:t>
            </a:r>
          </a:p>
        </p:txBody>
      </p:sp>
      <p:sp>
        <p:nvSpPr>
          <p:cNvPr id="17428" name="Text Box 20"/>
          <p:cNvSpPr txBox="1">
            <a:spLocks noChangeArrowheads="1"/>
          </p:cNvSpPr>
          <p:nvPr/>
        </p:nvSpPr>
        <p:spPr bwMode="auto">
          <a:xfrm>
            <a:off x="5715000" y="2133600"/>
            <a:ext cx="327025" cy="376238"/>
          </a:xfrm>
          <a:prstGeom prst="rect">
            <a:avLst/>
          </a:prstGeom>
          <a:noFill/>
          <a:ln w="9525">
            <a:solidFill>
              <a:schemeClr val="tx1"/>
            </a:solidFill>
            <a:miter lim="800000"/>
            <a:headEnd/>
            <a:tailEnd/>
          </a:ln>
          <a:effectLst/>
        </p:spPr>
        <p:txBody>
          <a:bodyPr wrap="none">
            <a:spAutoFit/>
          </a:bodyPr>
          <a:lstStyle/>
          <a:p>
            <a:r>
              <a:rPr lang="en-US"/>
              <a:t>+</a:t>
            </a:r>
          </a:p>
        </p:txBody>
      </p:sp>
      <p:sp>
        <p:nvSpPr>
          <p:cNvPr id="17429" name="Text Box 21"/>
          <p:cNvSpPr txBox="1">
            <a:spLocks noChangeArrowheads="1"/>
          </p:cNvSpPr>
          <p:nvPr/>
        </p:nvSpPr>
        <p:spPr bwMode="auto">
          <a:xfrm>
            <a:off x="304800" y="4572000"/>
            <a:ext cx="2506663" cy="925513"/>
          </a:xfrm>
          <a:prstGeom prst="rect">
            <a:avLst/>
          </a:prstGeom>
          <a:noFill/>
          <a:ln w="9525">
            <a:solidFill>
              <a:schemeClr val="tx1"/>
            </a:solidFill>
            <a:miter lim="800000"/>
            <a:headEnd/>
            <a:tailEnd/>
          </a:ln>
          <a:effectLst/>
        </p:spPr>
        <p:txBody>
          <a:bodyPr wrap="none">
            <a:spAutoFit/>
          </a:bodyPr>
          <a:lstStyle/>
          <a:p>
            <a:r>
              <a:rPr lang="en-US"/>
              <a:t>H</a:t>
            </a:r>
            <a:r>
              <a:rPr lang="en-US" baseline="-25000"/>
              <a:t>2</a:t>
            </a:r>
            <a:r>
              <a:rPr lang="en-US"/>
              <a:t>O deprivation test</a:t>
            </a:r>
          </a:p>
          <a:p>
            <a:r>
              <a:rPr lang="en-US"/>
              <a:t>Rx Review (? Li)</a:t>
            </a:r>
          </a:p>
          <a:p>
            <a:r>
              <a:rPr lang="en-US"/>
              <a:t>Fluid Intake Evaluation</a:t>
            </a:r>
          </a:p>
        </p:txBody>
      </p:sp>
      <p:sp>
        <p:nvSpPr>
          <p:cNvPr id="17430" name="Text Box 22"/>
          <p:cNvSpPr txBox="1">
            <a:spLocks noChangeArrowheads="1"/>
          </p:cNvSpPr>
          <p:nvPr/>
        </p:nvSpPr>
        <p:spPr bwMode="auto">
          <a:xfrm>
            <a:off x="3124200" y="4572000"/>
            <a:ext cx="2378075" cy="925513"/>
          </a:xfrm>
          <a:prstGeom prst="rect">
            <a:avLst/>
          </a:prstGeom>
          <a:noFill/>
          <a:ln w="9525">
            <a:solidFill>
              <a:schemeClr val="tx1"/>
            </a:solidFill>
            <a:miter lim="800000"/>
            <a:headEnd/>
            <a:tailEnd/>
          </a:ln>
          <a:effectLst/>
        </p:spPr>
        <p:txBody>
          <a:bodyPr>
            <a:spAutoFit/>
          </a:bodyPr>
          <a:lstStyle/>
          <a:p>
            <a:r>
              <a:rPr lang="en-US"/>
              <a:t>Sleep study</a:t>
            </a:r>
          </a:p>
          <a:p>
            <a:r>
              <a:rPr lang="en-US"/>
              <a:t>? Medical Conditions</a:t>
            </a:r>
          </a:p>
          <a:p>
            <a:r>
              <a:rPr lang="en-US"/>
              <a:t>? Peripheral Edema</a:t>
            </a:r>
          </a:p>
        </p:txBody>
      </p:sp>
      <p:sp>
        <p:nvSpPr>
          <p:cNvPr id="17431" name="Text Box 23"/>
          <p:cNvSpPr txBox="1">
            <a:spLocks noChangeArrowheads="1"/>
          </p:cNvSpPr>
          <p:nvPr/>
        </p:nvSpPr>
        <p:spPr bwMode="auto">
          <a:xfrm>
            <a:off x="6019800" y="4572000"/>
            <a:ext cx="2517775" cy="650875"/>
          </a:xfrm>
          <a:prstGeom prst="rect">
            <a:avLst/>
          </a:prstGeom>
          <a:noFill/>
          <a:ln w="9525">
            <a:solidFill>
              <a:schemeClr val="tx1"/>
            </a:solidFill>
            <a:miter lim="800000"/>
            <a:headEnd/>
            <a:tailEnd/>
          </a:ln>
          <a:effectLst/>
        </p:spPr>
        <p:txBody>
          <a:bodyPr wrap="none">
            <a:spAutoFit/>
          </a:bodyPr>
          <a:lstStyle/>
          <a:p>
            <a:r>
              <a:rPr lang="en-US"/>
              <a:t>? Detrusor Overactivity</a:t>
            </a:r>
          </a:p>
          <a:p>
            <a:r>
              <a:rPr lang="en-US"/>
              <a:t>Cystoscopy</a:t>
            </a:r>
          </a:p>
        </p:txBody>
      </p:sp>
      <p:sp>
        <p:nvSpPr>
          <p:cNvPr id="17432" name="Line 24"/>
          <p:cNvSpPr>
            <a:spLocks noChangeShapeType="1"/>
          </p:cNvSpPr>
          <p:nvPr/>
        </p:nvSpPr>
        <p:spPr bwMode="auto">
          <a:xfrm>
            <a:off x="3962400" y="685800"/>
            <a:ext cx="0" cy="381000"/>
          </a:xfrm>
          <a:prstGeom prst="line">
            <a:avLst/>
          </a:prstGeom>
          <a:noFill/>
          <a:ln w="9525">
            <a:solidFill>
              <a:schemeClr val="tx1"/>
            </a:solidFill>
            <a:round/>
            <a:headEnd/>
            <a:tailEnd type="triangle" w="med" len="med"/>
          </a:ln>
          <a:effectLst/>
        </p:spPr>
        <p:txBody>
          <a:bodyPr/>
          <a:lstStyle/>
          <a:p>
            <a:endParaRPr lang="en-US"/>
          </a:p>
        </p:txBody>
      </p:sp>
      <p:sp>
        <p:nvSpPr>
          <p:cNvPr id="17433" name="Line 25"/>
          <p:cNvSpPr>
            <a:spLocks noChangeShapeType="1"/>
          </p:cNvSpPr>
          <p:nvPr/>
        </p:nvSpPr>
        <p:spPr bwMode="auto">
          <a:xfrm>
            <a:off x="3962400" y="1447800"/>
            <a:ext cx="0" cy="609600"/>
          </a:xfrm>
          <a:prstGeom prst="line">
            <a:avLst/>
          </a:prstGeom>
          <a:noFill/>
          <a:ln w="9525">
            <a:solidFill>
              <a:schemeClr val="tx1"/>
            </a:solidFill>
            <a:round/>
            <a:headEnd/>
            <a:tailEnd type="triangle" w="med" len="med"/>
          </a:ln>
          <a:effectLst/>
        </p:spPr>
        <p:txBody>
          <a:bodyPr/>
          <a:lstStyle/>
          <a:p>
            <a:endParaRPr lang="en-US"/>
          </a:p>
        </p:txBody>
      </p:sp>
      <p:sp>
        <p:nvSpPr>
          <p:cNvPr id="17434" name="Line 26"/>
          <p:cNvSpPr>
            <a:spLocks noChangeShapeType="1"/>
          </p:cNvSpPr>
          <p:nvPr/>
        </p:nvSpPr>
        <p:spPr bwMode="auto">
          <a:xfrm flipH="1">
            <a:off x="1600200" y="1447800"/>
            <a:ext cx="1676400" cy="533400"/>
          </a:xfrm>
          <a:prstGeom prst="line">
            <a:avLst/>
          </a:prstGeom>
          <a:noFill/>
          <a:ln w="9525">
            <a:solidFill>
              <a:schemeClr val="tx1"/>
            </a:solidFill>
            <a:round/>
            <a:headEnd/>
            <a:tailEnd type="triangle" w="med" len="med"/>
          </a:ln>
          <a:effectLst/>
        </p:spPr>
        <p:txBody>
          <a:bodyPr/>
          <a:lstStyle/>
          <a:p>
            <a:endParaRPr lang="en-US"/>
          </a:p>
        </p:txBody>
      </p:sp>
      <p:sp>
        <p:nvSpPr>
          <p:cNvPr id="17435" name="Line 27"/>
          <p:cNvSpPr>
            <a:spLocks noChangeShapeType="1"/>
          </p:cNvSpPr>
          <p:nvPr/>
        </p:nvSpPr>
        <p:spPr bwMode="auto">
          <a:xfrm>
            <a:off x="4572000" y="1447800"/>
            <a:ext cx="2667000" cy="533400"/>
          </a:xfrm>
          <a:prstGeom prst="line">
            <a:avLst/>
          </a:prstGeom>
          <a:noFill/>
          <a:ln w="9525">
            <a:solidFill>
              <a:schemeClr val="tx1"/>
            </a:solidFill>
            <a:round/>
            <a:headEnd/>
            <a:tailEnd type="triangle" w="med" len="med"/>
          </a:ln>
          <a:effectLst/>
        </p:spPr>
        <p:txBody>
          <a:bodyPr/>
          <a:lstStyle/>
          <a:p>
            <a:endParaRPr lang="en-US"/>
          </a:p>
        </p:txBody>
      </p:sp>
      <p:sp>
        <p:nvSpPr>
          <p:cNvPr id="17436" name="Line 28"/>
          <p:cNvSpPr>
            <a:spLocks noChangeShapeType="1"/>
          </p:cNvSpPr>
          <p:nvPr/>
        </p:nvSpPr>
        <p:spPr bwMode="auto">
          <a:xfrm>
            <a:off x="1447800" y="2438400"/>
            <a:ext cx="0" cy="1143000"/>
          </a:xfrm>
          <a:prstGeom prst="line">
            <a:avLst/>
          </a:prstGeom>
          <a:noFill/>
          <a:ln w="9525">
            <a:solidFill>
              <a:schemeClr val="tx1"/>
            </a:solidFill>
            <a:round/>
            <a:headEnd/>
            <a:tailEnd type="triangle" w="med" len="med"/>
          </a:ln>
          <a:effectLst/>
        </p:spPr>
        <p:txBody>
          <a:bodyPr/>
          <a:lstStyle/>
          <a:p>
            <a:endParaRPr lang="en-US"/>
          </a:p>
        </p:txBody>
      </p:sp>
      <p:sp>
        <p:nvSpPr>
          <p:cNvPr id="17437" name="Line 29"/>
          <p:cNvSpPr>
            <a:spLocks noChangeShapeType="1"/>
          </p:cNvSpPr>
          <p:nvPr/>
        </p:nvSpPr>
        <p:spPr bwMode="auto">
          <a:xfrm>
            <a:off x="4114800" y="2743200"/>
            <a:ext cx="0" cy="762000"/>
          </a:xfrm>
          <a:prstGeom prst="line">
            <a:avLst/>
          </a:prstGeom>
          <a:noFill/>
          <a:ln w="9525">
            <a:solidFill>
              <a:schemeClr val="tx1"/>
            </a:solidFill>
            <a:round/>
            <a:headEnd/>
            <a:tailEnd type="triangle" w="med" len="med"/>
          </a:ln>
          <a:effectLst/>
        </p:spPr>
        <p:txBody>
          <a:bodyPr/>
          <a:lstStyle/>
          <a:p>
            <a:endParaRPr lang="en-US"/>
          </a:p>
        </p:txBody>
      </p:sp>
      <p:sp>
        <p:nvSpPr>
          <p:cNvPr id="17438" name="Line 30"/>
          <p:cNvSpPr>
            <a:spLocks noChangeShapeType="1"/>
          </p:cNvSpPr>
          <p:nvPr/>
        </p:nvSpPr>
        <p:spPr bwMode="auto">
          <a:xfrm>
            <a:off x="1447800" y="3962400"/>
            <a:ext cx="0" cy="609600"/>
          </a:xfrm>
          <a:prstGeom prst="line">
            <a:avLst/>
          </a:prstGeom>
          <a:noFill/>
          <a:ln w="9525">
            <a:solidFill>
              <a:schemeClr val="tx1"/>
            </a:solidFill>
            <a:round/>
            <a:headEnd/>
            <a:tailEnd type="triangle" w="med" len="med"/>
          </a:ln>
          <a:effectLst/>
        </p:spPr>
        <p:txBody>
          <a:bodyPr/>
          <a:lstStyle/>
          <a:p>
            <a:endParaRPr lang="en-US"/>
          </a:p>
        </p:txBody>
      </p:sp>
      <p:sp>
        <p:nvSpPr>
          <p:cNvPr id="17439" name="Line 31"/>
          <p:cNvSpPr>
            <a:spLocks noChangeShapeType="1"/>
          </p:cNvSpPr>
          <p:nvPr/>
        </p:nvSpPr>
        <p:spPr bwMode="auto">
          <a:xfrm>
            <a:off x="4114800" y="3962400"/>
            <a:ext cx="0" cy="609600"/>
          </a:xfrm>
          <a:prstGeom prst="line">
            <a:avLst/>
          </a:prstGeom>
          <a:noFill/>
          <a:ln w="9525">
            <a:solidFill>
              <a:schemeClr val="tx1"/>
            </a:solidFill>
            <a:round/>
            <a:headEnd/>
            <a:tailEnd type="triangle" w="med" len="med"/>
          </a:ln>
          <a:effectLst/>
        </p:spPr>
        <p:txBody>
          <a:bodyPr/>
          <a:lstStyle/>
          <a:p>
            <a:endParaRPr lang="en-US"/>
          </a:p>
        </p:txBody>
      </p:sp>
      <p:sp>
        <p:nvSpPr>
          <p:cNvPr id="17440" name="Line 32"/>
          <p:cNvSpPr>
            <a:spLocks noChangeShapeType="1"/>
          </p:cNvSpPr>
          <p:nvPr/>
        </p:nvSpPr>
        <p:spPr bwMode="auto">
          <a:xfrm>
            <a:off x="7467600" y="2438400"/>
            <a:ext cx="0" cy="1143000"/>
          </a:xfrm>
          <a:prstGeom prst="line">
            <a:avLst/>
          </a:prstGeom>
          <a:noFill/>
          <a:ln w="9525">
            <a:solidFill>
              <a:schemeClr val="tx1"/>
            </a:solidFill>
            <a:round/>
            <a:headEnd/>
            <a:tailEnd type="triangle" w="med" len="med"/>
          </a:ln>
          <a:effectLst/>
        </p:spPr>
        <p:txBody>
          <a:bodyPr/>
          <a:lstStyle/>
          <a:p>
            <a:endParaRPr lang="en-US"/>
          </a:p>
        </p:txBody>
      </p:sp>
      <p:sp>
        <p:nvSpPr>
          <p:cNvPr id="17441" name="Line 33"/>
          <p:cNvSpPr>
            <a:spLocks noChangeShapeType="1"/>
          </p:cNvSpPr>
          <p:nvPr/>
        </p:nvSpPr>
        <p:spPr bwMode="auto">
          <a:xfrm>
            <a:off x="7467600" y="3962400"/>
            <a:ext cx="0" cy="609600"/>
          </a:xfrm>
          <a:prstGeom prst="line">
            <a:avLst/>
          </a:prstGeom>
          <a:noFill/>
          <a:ln w="9525">
            <a:solidFill>
              <a:schemeClr val="tx1"/>
            </a:solidFill>
            <a:round/>
            <a:headEnd/>
            <a:tailEnd type="triangle" w="med" len="med"/>
          </a:ln>
          <a:effectLst/>
        </p:spPr>
        <p:txBody>
          <a:bodyPr/>
          <a:lstStyle/>
          <a:p>
            <a:endParaRPr lang="en-US"/>
          </a:p>
        </p:txBody>
      </p:sp>
      <p:sp>
        <p:nvSpPr>
          <p:cNvPr id="17442" name="Line 34"/>
          <p:cNvSpPr>
            <a:spLocks noChangeShapeType="1"/>
          </p:cNvSpPr>
          <p:nvPr/>
        </p:nvSpPr>
        <p:spPr bwMode="auto">
          <a:xfrm>
            <a:off x="6096000" y="3962400"/>
            <a:ext cx="381000" cy="609600"/>
          </a:xfrm>
          <a:prstGeom prst="line">
            <a:avLst/>
          </a:prstGeom>
          <a:noFill/>
          <a:ln w="9525">
            <a:solidFill>
              <a:schemeClr val="tx1"/>
            </a:solidFill>
            <a:round/>
            <a:headEnd/>
            <a:tailEnd type="triangle" w="med" len="med"/>
          </a:ln>
          <a:effectLst/>
        </p:spPr>
        <p:txBody>
          <a:bodyPr/>
          <a:lstStyle/>
          <a:p>
            <a:endParaRPr lang="en-US"/>
          </a:p>
        </p:txBody>
      </p:sp>
      <p:sp>
        <p:nvSpPr>
          <p:cNvPr id="17443" name="Line 35"/>
          <p:cNvSpPr>
            <a:spLocks noChangeShapeType="1"/>
          </p:cNvSpPr>
          <p:nvPr/>
        </p:nvSpPr>
        <p:spPr bwMode="auto">
          <a:xfrm flipH="1">
            <a:off x="5257800" y="3962400"/>
            <a:ext cx="685800" cy="609600"/>
          </a:xfrm>
          <a:prstGeom prst="line">
            <a:avLst/>
          </a:prstGeom>
          <a:noFill/>
          <a:ln w="9525">
            <a:solidFill>
              <a:schemeClr val="tx1"/>
            </a:solidFill>
            <a:round/>
            <a:headEnd/>
            <a:tailEnd type="triangle" w="med" len="med"/>
          </a:ln>
          <a:effectLst/>
        </p:spPr>
        <p:txBody>
          <a:bodyPr/>
          <a:lstStyle/>
          <a:p>
            <a:endParaRPr lang="en-US"/>
          </a:p>
        </p:txBody>
      </p:sp>
      <p:sp>
        <p:nvSpPr>
          <p:cNvPr id="17444" name="Line 36"/>
          <p:cNvSpPr>
            <a:spLocks noChangeShapeType="1"/>
          </p:cNvSpPr>
          <p:nvPr/>
        </p:nvSpPr>
        <p:spPr bwMode="auto">
          <a:xfrm>
            <a:off x="5867400" y="2514600"/>
            <a:ext cx="152400" cy="1066800"/>
          </a:xfrm>
          <a:prstGeom prst="line">
            <a:avLst/>
          </a:prstGeom>
          <a:noFill/>
          <a:ln w="9525">
            <a:solidFill>
              <a:schemeClr val="tx1"/>
            </a:solidFill>
            <a:round/>
            <a:headEnd/>
            <a:tailEnd type="triangle" w="med" len="med"/>
          </a:ln>
          <a:effectLst/>
        </p:spPr>
        <p:txBody>
          <a:bodyPr/>
          <a:lstStyle/>
          <a:p>
            <a:endParaRPr lang="en-US"/>
          </a:p>
        </p:txBody>
      </p:sp>
      <p:sp>
        <p:nvSpPr>
          <p:cNvPr id="17445" name="Line 37"/>
          <p:cNvSpPr>
            <a:spLocks noChangeShapeType="1"/>
          </p:cNvSpPr>
          <p:nvPr/>
        </p:nvSpPr>
        <p:spPr bwMode="auto">
          <a:xfrm>
            <a:off x="5105400" y="2362200"/>
            <a:ext cx="609600" cy="0"/>
          </a:xfrm>
          <a:prstGeom prst="line">
            <a:avLst/>
          </a:prstGeom>
          <a:noFill/>
          <a:ln w="9525">
            <a:solidFill>
              <a:schemeClr val="tx1"/>
            </a:solidFill>
            <a:round/>
            <a:headEnd/>
            <a:tailEnd type="triangle" w="med" len="med"/>
          </a:ln>
          <a:effectLst/>
        </p:spPr>
        <p:txBody>
          <a:bodyPr/>
          <a:lstStyle/>
          <a:p>
            <a:endParaRPr lang="en-US"/>
          </a:p>
        </p:txBody>
      </p:sp>
      <p:sp>
        <p:nvSpPr>
          <p:cNvPr id="17446" name="Line 38"/>
          <p:cNvSpPr>
            <a:spLocks noChangeShapeType="1"/>
          </p:cNvSpPr>
          <p:nvPr/>
        </p:nvSpPr>
        <p:spPr bwMode="auto">
          <a:xfrm flipH="1">
            <a:off x="6019800" y="2286000"/>
            <a:ext cx="609600" cy="0"/>
          </a:xfrm>
          <a:prstGeom prst="line">
            <a:avLst/>
          </a:prstGeom>
          <a:noFill/>
          <a:ln w="9525">
            <a:solidFill>
              <a:schemeClr val="tx1"/>
            </a:solidFill>
            <a:round/>
            <a:headEnd/>
            <a:tailEnd type="triangle" w="med" len="med"/>
          </a:ln>
          <a:effectLst/>
        </p:spPr>
        <p:txBody>
          <a:bodyPr/>
          <a:lstStyle/>
          <a:p>
            <a:endParaRPr lang="en-US"/>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2" name="TextBox 15"/>
          <p:cNvSpPr txBox="1">
            <a:spLocks noChangeArrowheads="1"/>
          </p:cNvSpPr>
          <p:nvPr/>
        </p:nvSpPr>
        <p:spPr bwMode="auto">
          <a:xfrm>
            <a:off x="1219200" y="3657600"/>
            <a:ext cx="2070100" cy="369888"/>
          </a:xfrm>
          <a:prstGeom prst="rect">
            <a:avLst/>
          </a:prstGeom>
          <a:noFill/>
          <a:ln w="9525">
            <a:solidFill>
              <a:schemeClr val="tx1"/>
            </a:solidFill>
            <a:miter lim="800000"/>
            <a:headEnd/>
            <a:tailEnd/>
          </a:ln>
        </p:spPr>
        <p:txBody>
          <a:bodyPr wrap="none">
            <a:spAutoFit/>
          </a:bodyPr>
          <a:lstStyle/>
          <a:p>
            <a:pPr algn="ctr"/>
            <a:r>
              <a:rPr lang="en-US"/>
              <a:t>Release from care</a:t>
            </a:r>
          </a:p>
        </p:txBody>
      </p:sp>
      <p:grpSp>
        <p:nvGrpSpPr>
          <p:cNvPr id="2" name="Group 27"/>
          <p:cNvGrpSpPr/>
          <p:nvPr/>
        </p:nvGrpSpPr>
        <p:grpSpPr>
          <a:xfrm>
            <a:off x="762000" y="990600"/>
            <a:ext cx="7239000" cy="5038725"/>
            <a:chOff x="228600" y="381000"/>
            <a:chExt cx="7239000" cy="5038725"/>
          </a:xfrm>
        </p:grpSpPr>
        <p:sp>
          <p:nvSpPr>
            <p:cNvPr id="31746" name="TextBox 5"/>
            <p:cNvSpPr txBox="1">
              <a:spLocks noChangeArrowheads="1"/>
            </p:cNvSpPr>
            <p:nvPr/>
          </p:nvSpPr>
          <p:spPr bwMode="auto">
            <a:xfrm>
              <a:off x="2286000" y="381000"/>
              <a:ext cx="4000500" cy="646113"/>
            </a:xfrm>
            <a:prstGeom prst="rect">
              <a:avLst/>
            </a:prstGeom>
            <a:noFill/>
            <a:ln w="9525">
              <a:solidFill>
                <a:schemeClr val="tx1"/>
              </a:solidFill>
              <a:miter lim="800000"/>
              <a:headEnd/>
              <a:tailEnd/>
            </a:ln>
          </p:spPr>
          <p:txBody>
            <a:bodyPr wrap="none">
              <a:spAutoFit/>
            </a:bodyPr>
            <a:lstStyle/>
            <a:p>
              <a:pPr algn="ctr"/>
              <a:r>
                <a:rPr lang="en-US"/>
                <a:t>+ AMH</a:t>
              </a:r>
            </a:p>
            <a:p>
              <a:pPr algn="ctr"/>
              <a:r>
                <a:rPr lang="en-US"/>
                <a:t>(&gt; 3 RBC/hpf on UA with microscopy)</a:t>
              </a:r>
            </a:p>
          </p:txBody>
        </p:sp>
        <p:sp>
          <p:nvSpPr>
            <p:cNvPr id="31747" name="TextBox 6"/>
            <p:cNvSpPr txBox="1">
              <a:spLocks noChangeArrowheads="1"/>
            </p:cNvSpPr>
            <p:nvPr/>
          </p:nvSpPr>
          <p:spPr bwMode="auto">
            <a:xfrm>
              <a:off x="4114800" y="1524000"/>
              <a:ext cx="3352800" cy="1200150"/>
            </a:xfrm>
            <a:prstGeom prst="rect">
              <a:avLst/>
            </a:prstGeom>
            <a:noFill/>
            <a:ln w="9525">
              <a:solidFill>
                <a:schemeClr val="tx1"/>
              </a:solidFill>
              <a:miter lim="800000"/>
              <a:headEnd/>
              <a:tailEnd/>
            </a:ln>
          </p:spPr>
          <p:txBody>
            <a:bodyPr>
              <a:spAutoFit/>
            </a:bodyPr>
            <a:lstStyle/>
            <a:p>
              <a:pPr algn="ctr"/>
              <a:r>
                <a:rPr lang="en-US"/>
                <a:t>History &amp; Physical to assess for other causes (infection, menstruation, recent urologic procedure, etc.)</a:t>
              </a:r>
            </a:p>
          </p:txBody>
        </p:sp>
        <p:sp>
          <p:nvSpPr>
            <p:cNvPr id="31748" name="TextBox 7"/>
            <p:cNvSpPr txBox="1">
              <a:spLocks noChangeArrowheads="1"/>
            </p:cNvSpPr>
            <p:nvPr/>
          </p:nvSpPr>
          <p:spPr bwMode="auto">
            <a:xfrm>
              <a:off x="838200" y="1600200"/>
              <a:ext cx="1828800" cy="923925"/>
            </a:xfrm>
            <a:prstGeom prst="rect">
              <a:avLst/>
            </a:prstGeom>
            <a:noFill/>
            <a:ln w="9525">
              <a:solidFill>
                <a:schemeClr val="tx1"/>
              </a:solidFill>
              <a:miter lim="800000"/>
              <a:headEnd/>
              <a:tailEnd/>
            </a:ln>
          </p:spPr>
          <p:txBody>
            <a:bodyPr>
              <a:spAutoFit/>
            </a:bodyPr>
            <a:lstStyle/>
            <a:p>
              <a:pPr algn="ctr"/>
              <a:r>
                <a:rPr lang="en-US"/>
                <a:t>Repeat UA after treatment of other cause(s)</a:t>
              </a:r>
            </a:p>
          </p:txBody>
        </p:sp>
        <p:cxnSp>
          <p:nvCxnSpPr>
            <p:cNvPr id="10" name="Straight Arrow Connector 9"/>
            <p:cNvCxnSpPr/>
            <p:nvPr/>
          </p:nvCxnSpPr>
          <p:spPr>
            <a:xfrm>
              <a:off x="5105400" y="1066800"/>
              <a:ext cx="0" cy="457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743200" y="1905000"/>
              <a:ext cx="1371600" cy="762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14"/>
            <p:cNvGrpSpPr>
              <a:grpSpLocks/>
            </p:cNvGrpSpPr>
            <p:nvPr/>
          </p:nvGrpSpPr>
          <p:grpSpPr bwMode="auto">
            <a:xfrm>
              <a:off x="3505200" y="1447800"/>
              <a:ext cx="381000" cy="477838"/>
              <a:chOff x="3505200" y="1524000"/>
              <a:chExt cx="381000" cy="477054"/>
            </a:xfrm>
          </p:grpSpPr>
          <p:sp>
            <p:nvSpPr>
              <p:cNvPr id="31769" name="TextBox 12"/>
              <p:cNvSpPr txBox="1">
                <a:spLocks noChangeArrowheads="1"/>
              </p:cNvSpPr>
              <p:nvPr/>
            </p:nvSpPr>
            <p:spPr bwMode="auto">
              <a:xfrm>
                <a:off x="3505200" y="1524000"/>
                <a:ext cx="304800" cy="477054"/>
              </a:xfrm>
              <a:prstGeom prst="rect">
                <a:avLst/>
              </a:prstGeom>
              <a:noFill/>
              <a:ln w="9525">
                <a:noFill/>
                <a:miter lim="800000"/>
                <a:headEnd/>
                <a:tailEnd/>
              </a:ln>
            </p:spPr>
            <p:txBody>
              <a:bodyPr>
                <a:spAutoFit/>
              </a:bodyPr>
              <a:lstStyle/>
              <a:p>
                <a:r>
                  <a:rPr lang="en-US" sz="2500"/>
                  <a:t>+</a:t>
                </a:r>
              </a:p>
            </p:txBody>
          </p:sp>
          <p:sp>
            <p:nvSpPr>
              <p:cNvPr id="14" name="Oval 13"/>
              <p:cNvSpPr/>
              <p:nvPr/>
            </p:nvSpPr>
            <p:spPr>
              <a:xfrm>
                <a:off x="3505200" y="1600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18" name="Straight Arrow Connector 17"/>
            <p:cNvCxnSpPr/>
            <p:nvPr/>
          </p:nvCxnSpPr>
          <p:spPr>
            <a:xfrm>
              <a:off x="1524000" y="2514600"/>
              <a:ext cx="0" cy="533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20"/>
            <p:cNvGrpSpPr>
              <a:grpSpLocks/>
            </p:cNvGrpSpPr>
            <p:nvPr/>
          </p:nvGrpSpPr>
          <p:grpSpPr bwMode="auto">
            <a:xfrm>
              <a:off x="1600200" y="2514600"/>
              <a:ext cx="381000" cy="477838"/>
              <a:chOff x="3505200" y="2286000"/>
              <a:chExt cx="381000" cy="477054"/>
            </a:xfrm>
          </p:grpSpPr>
          <p:sp>
            <p:nvSpPr>
              <p:cNvPr id="19" name="Oval 18"/>
              <p:cNvSpPr/>
              <p:nvPr/>
            </p:nvSpPr>
            <p:spPr>
              <a:xfrm>
                <a:off x="3505200" y="2362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68" name="TextBox 19"/>
              <p:cNvSpPr txBox="1">
                <a:spLocks noChangeArrowheads="1"/>
              </p:cNvSpPr>
              <p:nvPr/>
            </p:nvSpPr>
            <p:spPr bwMode="auto">
              <a:xfrm>
                <a:off x="3581400" y="2286000"/>
                <a:ext cx="292068" cy="477054"/>
              </a:xfrm>
              <a:prstGeom prst="rect">
                <a:avLst/>
              </a:prstGeom>
              <a:noFill/>
              <a:ln w="9525">
                <a:noFill/>
                <a:miter lim="800000"/>
                <a:headEnd/>
                <a:tailEnd/>
              </a:ln>
            </p:spPr>
            <p:txBody>
              <a:bodyPr wrap="none">
                <a:spAutoFit/>
              </a:bodyPr>
              <a:lstStyle/>
              <a:p>
                <a:r>
                  <a:rPr lang="en-US" sz="2500"/>
                  <a:t>-</a:t>
                </a:r>
              </a:p>
            </p:txBody>
          </p:sp>
        </p:grpSp>
        <p:sp>
          <p:nvSpPr>
            <p:cNvPr id="31755" name="TextBox 21"/>
            <p:cNvSpPr txBox="1">
              <a:spLocks noChangeArrowheads="1"/>
            </p:cNvSpPr>
            <p:nvPr/>
          </p:nvSpPr>
          <p:spPr bwMode="auto">
            <a:xfrm>
              <a:off x="2819400" y="4495800"/>
              <a:ext cx="2668588" cy="923925"/>
            </a:xfrm>
            <a:prstGeom prst="rect">
              <a:avLst/>
            </a:prstGeom>
            <a:noFill/>
            <a:ln w="9525">
              <a:solidFill>
                <a:schemeClr val="tx1"/>
              </a:solidFill>
              <a:miter lim="800000"/>
              <a:headEnd/>
              <a:tailEnd/>
            </a:ln>
          </p:spPr>
          <p:txBody>
            <a:bodyPr wrap="none">
              <a:spAutoFit/>
            </a:bodyPr>
            <a:lstStyle/>
            <a:p>
              <a:pPr algn="ctr"/>
              <a:r>
                <a:rPr lang="en-US"/>
                <a:t>Renal Function Testing</a:t>
              </a:r>
            </a:p>
            <a:p>
              <a:pPr algn="ctr"/>
              <a:r>
                <a:rPr lang="en-US"/>
                <a:t>Cystoscopy</a:t>
              </a:r>
            </a:p>
            <a:p>
              <a:pPr algn="ctr"/>
              <a:r>
                <a:rPr lang="en-US"/>
                <a:t>Imaging (CT Urography)</a:t>
              </a:r>
            </a:p>
          </p:txBody>
        </p:sp>
        <p:cxnSp>
          <p:nvCxnSpPr>
            <p:cNvPr id="24" name="Straight Arrow Connector 23"/>
            <p:cNvCxnSpPr/>
            <p:nvPr/>
          </p:nvCxnSpPr>
          <p:spPr>
            <a:xfrm>
              <a:off x="4572000" y="2743200"/>
              <a:ext cx="0" cy="1752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5" name="Group 24"/>
            <p:cNvGrpSpPr>
              <a:grpSpLocks/>
            </p:cNvGrpSpPr>
            <p:nvPr/>
          </p:nvGrpSpPr>
          <p:grpSpPr bwMode="auto">
            <a:xfrm>
              <a:off x="4648200" y="2895600"/>
              <a:ext cx="381000" cy="477838"/>
              <a:chOff x="3505200" y="2286000"/>
              <a:chExt cx="381000" cy="477054"/>
            </a:xfrm>
          </p:grpSpPr>
          <p:sp>
            <p:nvSpPr>
              <p:cNvPr id="26" name="Oval 25"/>
              <p:cNvSpPr/>
              <p:nvPr/>
            </p:nvSpPr>
            <p:spPr>
              <a:xfrm>
                <a:off x="3505200" y="2362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66" name="TextBox 26"/>
              <p:cNvSpPr txBox="1">
                <a:spLocks noChangeArrowheads="1"/>
              </p:cNvSpPr>
              <p:nvPr/>
            </p:nvSpPr>
            <p:spPr bwMode="auto">
              <a:xfrm>
                <a:off x="3581400" y="2286000"/>
                <a:ext cx="292068" cy="477054"/>
              </a:xfrm>
              <a:prstGeom prst="rect">
                <a:avLst/>
              </a:prstGeom>
              <a:noFill/>
              <a:ln w="9525">
                <a:noFill/>
                <a:miter lim="800000"/>
                <a:headEnd/>
                <a:tailEnd/>
              </a:ln>
            </p:spPr>
            <p:txBody>
              <a:bodyPr wrap="none">
                <a:spAutoFit/>
              </a:bodyPr>
              <a:lstStyle/>
              <a:p>
                <a:r>
                  <a:rPr lang="en-US" sz="2500"/>
                  <a:t>-</a:t>
                </a:r>
              </a:p>
            </p:txBody>
          </p:sp>
        </p:grpSp>
        <p:cxnSp>
          <p:nvCxnSpPr>
            <p:cNvPr id="29" name="Straight Connector 28"/>
            <p:cNvCxnSpPr>
              <a:endCxn id="31748" idx="1"/>
            </p:cNvCxnSpPr>
            <p:nvPr/>
          </p:nvCxnSpPr>
          <p:spPr>
            <a:xfrm>
              <a:off x="381000" y="2057400"/>
              <a:ext cx="457200" cy="4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81000" y="2057400"/>
              <a:ext cx="0" cy="2895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31755" idx="1"/>
            </p:cNvCxnSpPr>
            <p:nvPr/>
          </p:nvCxnSpPr>
          <p:spPr>
            <a:xfrm>
              <a:off x="381000" y="4953000"/>
              <a:ext cx="2438400"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33"/>
            <p:cNvGrpSpPr>
              <a:grpSpLocks/>
            </p:cNvGrpSpPr>
            <p:nvPr/>
          </p:nvGrpSpPr>
          <p:grpSpPr bwMode="auto">
            <a:xfrm>
              <a:off x="228600" y="1600200"/>
              <a:ext cx="381000" cy="477838"/>
              <a:chOff x="3505200" y="1524000"/>
              <a:chExt cx="381000" cy="477054"/>
            </a:xfrm>
          </p:grpSpPr>
          <p:sp>
            <p:nvSpPr>
              <p:cNvPr id="31763" name="TextBox 34"/>
              <p:cNvSpPr txBox="1">
                <a:spLocks noChangeArrowheads="1"/>
              </p:cNvSpPr>
              <p:nvPr/>
            </p:nvSpPr>
            <p:spPr bwMode="auto">
              <a:xfrm>
                <a:off x="3505200" y="1524000"/>
                <a:ext cx="304800" cy="477054"/>
              </a:xfrm>
              <a:prstGeom prst="rect">
                <a:avLst/>
              </a:prstGeom>
              <a:noFill/>
              <a:ln w="9525">
                <a:noFill/>
                <a:miter lim="800000"/>
                <a:headEnd/>
                <a:tailEnd/>
              </a:ln>
            </p:spPr>
            <p:txBody>
              <a:bodyPr>
                <a:spAutoFit/>
              </a:bodyPr>
              <a:lstStyle/>
              <a:p>
                <a:r>
                  <a:rPr lang="en-US" sz="2500"/>
                  <a:t>+</a:t>
                </a:r>
              </a:p>
            </p:txBody>
          </p:sp>
          <p:sp>
            <p:nvSpPr>
              <p:cNvPr id="36" name="Oval 35"/>
              <p:cNvSpPr/>
              <p:nvPr/>
            </p:nvSpPr>
            <p:spPr>
              <a:xfrm>
                <a:off x="3505200" y="1600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sp>
        <p:nvSpPr>
          <p:cNvPr id="31762" name="TextBox 38"/>
          <p:cNvSpPr txBox="1">
            <a:spLocks noChangeArrowheads="1"/>
          </p:cNvSpPr>
          <p:nvPr/>
        </p:nvSpPr>
        <p:spPr bwMode="auto">
          <a:xfrm>
            <a:off x="3048000" y="6248400"/>
            <a:ext cx="2441575" cy="369888"/>
          </a:xfrm>
          <a:prstGeom prst="rect">
            <a:avLst/>
          </a:prstGeom>
          <a:noFill/>
          <a:ln w="9525">
            <a:noFill/>
            <a:miter lim="800000"/>
            <a:headEnd/>
            <a:tailEnd/>
          </a:ln>
        </p:spPr>
        <p:txBody>
          <a:bodyPr wrap="none">
            <a:spAutoFit/>
          </a:bodyPr>
          <a:lstStyle/>
          <a:p>
            <a:pPr algn="ctr"/>
            <a:r>
              <a:rPr lang="en-US" i="1"/>
              <a:t>Continue to next page</a:t>
            </a:r>
          </a:p>
        </p:txBody>
      </p:sp>
      <p:sp>
        <p:nvSpPr>
          <p:cNvPr id="27" name="Text Box 4"/>
          <p:cNvSpPr txBox="1">
            <a:spLocks noChangeArrowheads="1"/>
          </p:cNvSpPr>
          <p:nvPr/>
        </p:nvSpPr>
        <p:spPr bwMode="auto">
          <a:xfrm>
            <a:off x="228600" y="304800"/>
            <a:ext cx="4922838" cy="466725"/>
          </a:xfrm>
          <a:prstGeom prst="rect">
            <a:avLst/>
          </a:prstGeom>
          <a:noFill/>
          <a:ln w="9525">
            <a:solidFill>
              <a:schemeClr val="tx1"/>
            </a:solidFill>
            <a:miter lim="800000"/>
            <a:headEnd/>
            <a:tailEnd/>
          </a:ln>
        </p:spPr>
        <p:txBody>
          <a:bodyPr wrap="none">
            <a:spAutoFit/>
          </a:bodyPr>
          <a:lstStyle/>
          <a:p>
            <a:r>
              <a:rPr lang="en-US" sz="2400"/>
              <a:t>Evaluation of Hematuria: Summary</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4"/>
          <p:cNvSpPr txBox="1">
            <a:spLocks noChangeArrowheads="1"/>
          </p:cNvSpPr>
          <p:nvPr/>
        </p:nvSpPr>
        <p:spPr bwMode="auto">
          <a:xfrm>
            <a:off x="2819400" y="381000"/>
            <a:ext cx="2668588" cy="923925"/>
          </a:xfrm>
          <a:prstGeom prst="rect">
            <a:avLst/>
          </a:prstGeom>
          <a:noFill/>
          <a:ln w="9525">
            <a:solidFill>
              <a:schemeClr val="tx1"/>
            </a:solidFill>
            <a:miter lim="800000"/>
            <a:headEnd/>
            <a:tailEnd/>
          </a:ln>
        </p:spPr>
        <p:txBody>
          <a:bodyPr wrap="none">
            <a:spAutoFit/>
          </a:bodyPr>
          <a:lstStyle/>
          <a:p>
            <a:pPr algn="ctr"/>
            <a:r>
              <a:rPr lang="en-US"/>
              <a:t>Renal Function Testing</a:t>
            </a:r>
          </a:p>
          <a:p>
            <a:pPr algn="ctr"/>
            <a:r>
              <a:rPr lang="en-US"/>
              <a:t>Cystoscopy</a:t>
            </a:r>
          </a:p>
          <a:p>
            <a:pPr algn="ctr"/>
            <a:r>
              <a:rPr lang="en-US"/>
              <a:t>Imaging (CT Urography)</a:t>
            </a:r>
          </a:p>
        </p:txBody>
      </p:sp>
      <p:sp>
        <p:nvSpPr>
          <p:cNvPr id="32771" name="TextBox 5"/>
          <p:cNvSpPr txBox="1">
            <a:spLocks noChangeArrowheads="1"/>
          </p:cNvSpPr>
          <p:nvPr/>
        </p:nvSpPr>
        <p:spPr bwMode="auto">
          <a:xfrm>
            <a:off x="228600" y="228600"/>
            <a:ext cx="2209800" cy="1169988"/>
          </a:xfrm>
          <a:prstGeom prst="rect">
            <a:avLst/>
          </a:prstGeom>
          <a:noFill/>
          <a:ln w="9525">
            <a:solidFill>
              <a:schemeClr val="tx1"/>
            </a:solidFill>
            <a:miter lim="800000"/>
            <a:headEnd/>
            <a:tailEnd/>
          </a:ln>
        </p:spPr>
        <p:txBody>
          <a:bodyPr>
            <a:spAutoFit/>
          </a:bodyPr>
          <a:lstStyle/>
          <a:p>
            <a:r>
              <a:rPr lang="en-US" sz="1400" i="1"/>
              <a:t>Concurrent nephrologic work-up if proteinuria, RBC morphology, or other signs of nephrologic causes</a:t>
            </a:r>
          </a:p>
        </p:txBody>
      </p:sp>
      <p:cxnSp>
        <p:nvCxnSpPr>
          <p:cNvPr id="8" name="Straight Arrow Connector 7"/>
          <p:cNvCxnSpPr/>
          <p:nvPr/>
        </p:nvCxnSpPr>
        <p:spPr>
          <a:xfrm flipH="1">
            <a:off x="2438400" y="685800"/>
            <a:ext cx="3810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3" name="TextBox 8"/>
          <p:cNvSpPr txBox="1">
            <a:spLocks noChangeArrowheads="1"/>
          </p:cNvSpPr>
          <p:nvPr/>
        </p:nvSpPr>
        <p:spPr bwMode="auto">
          <a:xfrm>
            <a:off x="6019800" y="228600"/>
            <a:ext cx="2971800" cy="1169988"/>
          </a:xfrm>
          <a:prstGeom prst="rect">
            <a:avLst/>
          </a:prstGeom>
          <a:noFill/>
          <a:ln w="9525">
            <a:solidFill>
              <a:schemeClr val="tx1"/>
            </a:solidFill>
            <a:miter lim="800000"/>
            <a:headEnd/>
            <a:tailEnd/>
          </a:ln>
        </p:spPr>
        <p:txBody>
          <a:bodyPr>
            <a:spAutoFit/>
          </a:bodyPr>
          <a:lstStyle/>
          <a:p>
            <a:r>
              <a:rPr lang="en-US" sz="1400" i="1"/>
              <a:t>If unable to undergo CT Urography, less optimal options are:</a:t>
            </a:r>
          </a:p>
          <a:p>
            <a:r>
              <a:rPr lang="en-US" sz="1400" i="1"/>
              <a:t>-MR Urography</a:t>
            </a:r>
          </a:p>
          <a:p>
            <a:r>
              <a:rPr lang="en-US" sz="1400" i="1"/>
              <a:t>-Retrograde pyelogram with non-contrast CT, MRI, or renal US</a:t>
            </a:r>
          </a:p>
        </p:txBody>
      </p:sp>
      <p:cxnSp>
        <p:nvCxnSpPr>
          <p:cNvPr id="11" name="Straight Arrow Connector 10"/>
          <p:cNvCxnSpPr/>
          <p:nvPr/>
        </p:nvCxnSpPr>
        <p:spPr>
          <a:xfrm flipV="1">
            <a:off x="5486400" y="685800"/>
            <a:ext cx="531813"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775" name="TextBox 11"/>
          <p:cNvSpPr txBox="1">
            <a:spLocks noChangeArrowheads="1"/>
          </p:cNvSpPr>
          <p:nvPr/>
        </p:nvSpPr>
        <p:spPr bwMode="auto">
          <a:xfrm>
            <a:off x="838200" y="2514600"/>
            <a:ext cx="1227138" cy="369888"/>
          </a:xfrm>
          <a:prstGeom prst="rect">
            <a:avLst/>
          </a:prstGeom>
          <a:noFill/>
          <a:ln w="9525">
            <a:solidFill>
              <a:schemeClr val="tx1"/>
            </a:solidFill>
            <a:miter lim="800000"/>
            <a:headEnd/>
            <a:tailEnd/>
          </a:ln>
        </p:spPr>
        <p:txBody>
          <a:bodyPr wrap="none">
            <a:spAutoFit/>
          </a:bodyPr>
          <a:lstStyle/>
          <a:p>
            <a:pPr algn="ctr"/>
            <a:r>
              <a:rPr lang="en-US"/>
              <a:t>Treatment</a:t>
            </a:r>
          </a:p>
        </p:txBody>
      </p:sp>
      <p:sp>
        <p:nvSpPr>
          <p:cNvPr id="32776" name="TextBox 12"/>
          <p:cNvSpPr txBox="1">
            <a:spLocks noChangeArrowheads="1"/>
          </p:cNvSpPr>
          <p:nvPr/>
        </p:nvSpPr>
        <p:spPr bwMode="auto">
          <a:xfrm>
            <a:off x="152400" y="3352800"/>
            <a:ext cx="2286000" cy="954088"/>
          </a:xfrm>
          <a:prstGeom prst="rect">
            <a:avLst/>
          </a:prstGeom>
          <a:noFill/>
          <a:ln w="9525">
            <a:solidFill>
              <a:schemeClr val="tx1"/>
            </a:solidFill>
            <a:miter lim="800000"/>
            <a:headEnd/>
            <a:tailEnd/>
          </a:ln>
        </p:spPr>
        <p:txBody>
          <a:bodyPr>
            <a:spAutoFit/>
          </a:bodyPr>
          <a:lstStyle/>
          <a:p>
            <a:r>
              <a:rPr lang="en-US" sz="1400"/>
              <a:t>Follow-up as indicated by diagnosis. Re-evaluate for AMH after resolution of identified condition. </a:t>
            </a:r>
          </a:p>
        </p:txBody>
      </p:sp>
      <p:sp>
        <p:nvSpPr>
          <p:cNvPr id="32777" name="TextBox 13"/>
          <p:cNvSpPr txBox="1">
            <a:spLocks noChangeArrowheads="1"/>
          </p:cNvSpPr>
          <p:nvPr/>
        </p:nvSpPr>
        <p:spPr bwMode="auto">
          <a:xfrm>
            <a:off x="2743200" y="2743200"/>
            <a:ext cx="2743200" cy="923925"/>
          </a:xfrm>
          <a:prstGeom prst="rect">
            <a:avLst/>
          </a:prstGeom>
          <a:noFill/>
          <a:ln w="9525">
            <a:solidFill>
              <a:schemeClr val="tx1"/>
            </a:solidFill>
            <a:miter lim="800000"/>
            <a:headEnd/>
            <a:tailEnd/>
          </a:ln>
        </p:spPr>
        <p:txBody>
          <a:bodyPr>
            <a:spAutoFit/>
          </a:bodyPr>
          <a:lstStyle/>
          <a:p>
            <a:pPr algn="ctr"/>
            <a:r>
              <a:rPr lang="en-US"/>
              <a:t>Follow-up with at least 1 UA/micro yearly for at least 2 years</a:t>
            </a:r>
          </a:p>
        </p:txBody>
      </p:sp>
      <p:sp>
        <p:nvSpPr>
          <p:cNvPr id="32778" name="TextBox 14"/>
          <p:cNvSpPr txBox="1">
            <a:spLocks noChangeArrowheads="1"/>
          </p:cNvSpPr>
          <p:nvPr/>
        </p:nvSpPr>
        <p:spPr bwMode="auto">
          <a:xfrm>
            <a:off x="3124200" y="5105400"/>
            <a:ext cx="2070100" cy="369888"/>
          </a:xfrm>
          <a:prstGeom prst="rect">
            <a:avLst/>
          </a:prstGeom>
          <a:noFill/>
          <a:ln w="9525">
            <a:solidFill>
              <a:schemeClr val="tx1"/>
            </a:solidFill>
            <a:miter lim="800000"/>
            <a:headEnd/>
            <a:tailEnd/>
          </a:ln>
        </p:spPr>
        <p:txBody>
          <a:bodyPr wrap="none">
            <a:spAutoFit/>
          </a:bodyPr>
          <a:lstStyle/>
          <a:p>
            <a:r>
              <a:rPr lang="en-US"/>
              <a:t>Release from care</a:t>
            </a:r>
          </a:p>
        </p:txBody>
      </p:sp>
      <p:sp>
        <p:nvSpPr>
          <p:cNvPr id="32779" name="TextBox 15"/>
          <p:cNvSpPr txBox="1">
            <a:spLocks noChangeArrowheads="1"/>
          </p:cNvSpPr>
          <p:nvPr/>
        </p:nvSpPr>
        <p:spPr bwMode="auto">
          <a:xfrm>
            <a:off x="6019800" y="2819400"/>
            <a:ext cx="2936875" cy="2032000"/>
          </a:xfrm>
          <a:prstGeom prst="rect">
            <a:avLst/>
          </a:prstGeom>
          <a:noFill/>
          <a:ln w="9525">
            <a:solidFill>
              <a:schemeClr val="tx1"/>
            </a:solidFill>
            <a:miter lim="800000"/>
            <a:headEnd/>
            <a:tailEnd/>
          </a:ln>
        </p:spPr>
        <p:txBody>
          <a:bodyPr>
            <a:spAutoFit/>
          </a:bodyPr>
          <a:lstStyle/>
          <a:p>
            <a:r>
              <a:rPr lang="en-US"/>
              <a:t>Follow persistent AMH with annual UA. Consider nephrologic evaluation. Repeat anatomic evaluation within 3-5 years or sooner if clinically indicated. </a:t>
            </a:r>
          </a:p>
        </p:txBody>
      </p:sp>
      <p:cxnSp>
        <p:nvCxnSpPr>
          <p:cNvPr id="18" name="Straight Arrow Connector 17"/>
          <p:cNvCxnSpPr/>
          <p:nvPr/>
        </p:nvCxnSpPr>
        <p:spPr>
          <a:xfrm>
            <a:off x="3962400" y="1295400"/>
            <a:ext cx="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86200" y="3657600"/>
            <a:ext cx="0" cy="1447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2057400" y="1295400"/>
            <a:ext cx="838200" cy="12954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32775" idx="2"/>
          </p:cNvCxnSpPr>
          <p:nvPr/>
        </p:nvCxnSpPr>
        <p:spPr>
          <a:xfrm flipH="1">
            <a:off x="1447800" y="2884488"/>
            <a:ext cx="4763" cy="4683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2777" idx="3"/>
          </p:cNvCxnSpPr>
          <p:nvPr/>
        </p:nvCxnSpPr>
        <p:spPr>
          <a:xfrm flipV="1">
            <a:off x="5486400" y="3200400"/>
            <a:ext cx="533400" cy="47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oup 26"/>
          <p:cNvGrpSpPr>
            <a:grpSpLocks/>
          </p:cNvGrpSpPr>
          <p:nvPr/>
        </p:nvGrpSpPr>
        <p:grpSpPr bwMode="auto">
          <a:xfrm>
            <a:off x="2743200" y="1447800"/>
            <a:ext cx="381000" cy="477838"/>
            <a:chOff x="3505200" y="1524000"/>
            <a:chExt cx="381000" cy="477054"/>
          </a:xfrm>
        </p:grpSpPr>
        <p:sp>
          <p:nvSpPr>
            <p:cNvPr id="32795" name="TextBox 27"/>
            <p:cNvSpPr txBox="1">
              <a:spLocks noChangeArrowheads="1"/>
            </p:cNvSpPr>
            <p:nvPr/>
          </p:nvSpPr>
          <p:spPr bwMode="auto">
            <a:xfrm>
              <a:off x="3505200" y="1524000"/>
              <a:ext cx="304800" cy="477054"/>
            </a:xfrm>
            <a:prstGeom prst="rect">
              <a:avLst/>
            </a:prstGeom>
            <a:noFill/>
            <a:ln w="9525">
              <a:noFill/>
              <a:miter lim="800000"/>
              <a:headEnd/>
              <a:tailEnd/>
            </a:ln>
          </p:spPr>
          <p:txBody>
            <a:bodyPr>
              <a:spAutoFit/>
            </a:bodyPr>
            <a:lstStyle/>
            <a:p>
              <a:r>
                <a:rPr lang="en-US" sz="2500"/>
                <a:t>+</a:t>
              </a:r>
            </a:p>
          </p:txBody>
        </p:sp>
        <p:sp>
          <p:nvSpPr>
            <p:cNvPr id="29" name="Oval 28"/>
            <p:cNvSpPr/>
            <p:nvPr/>
          </p:nvSpPr>
          <p:spPr>
            <a:xfrm>
              <a:off x="3505200" y="1600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 name="Group 29"/>
          <p:cNvGrpSpPr>
            <a:grpSpLocks/>
          </p:cNvGrpSpPr>
          <p:nvPr/>
        </p:nvGrpSpPr>
        <p:grpSpPr bwMode="auto">
          <a:xfrm>
            <a:off x="5562600" y="3200400"/>
            <a:ext cx="381000" cy="477838"/>
            <a:chOff x="3505200" y="1524000"/>
            <a:chExt cx="381000" cy="477054"/>
          </a:xfrm>
        </p:grpSpPr>
        <p:sp>
          <p:nvSpPr>
            <p:cNvPr id="32793" name="TextBox 30"/>
            <p:cNvSpPr txBox="1">
              <a:spLocks noChangeArrowheads="1"/>
            </p:cNvSpPr>
            <p:nvPr/>
          </p:nvSpPr>
          <p:spPr bwMode="auto">
            <a:xfrm>
              <a:off x="3505200" y="1524000"/>
              <a:ext cx="304800" cy="477054"/>
            </a:xfrm>
            <a:prstGeom prst="rect">
              <a:avLst/>
            </a:prstGeom>
            <a:noFill/>
            <a:ln w="9525">
              <a:noFill/>
              <a:miter lim="800000"/>
              <a:headEnd/>
              <a:tailEnd/>
            </a:ln>
          </p:spPr>
          <p:txBody>
            <a:bodyPr>
              <a:spAutoFit/>
            </a:bodyPr>
            <a:lstStyle/>
            <a:p>
              <a:r>
                <a:rPr lang="en-US" sz="2500"/>
                <a:t>+</a:t>
              </a:r>
            </a:p>
          </p:txBody>
        </p:sp>
        <p:sp>
          <p:nvSpPr>
            <p:cNvPr id="32" name="Oval 31"/>
            <p:cNvSpPr/>
            <p:nvPr/>
          </p:nvSpPr>
          <p:spPr>
            <a:xfrm>
              <a:off x="3505200" y="1600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oup 33"/>
          <p:cNvGrpSpPr>
            <a:grpSpLocks/>
          </p:cNvGrpSpPr>
          <p:nvPr/>
        </p:nvGrpSpPr>
        <p:grpSpPr bwMode="auto">
          <a:xfrm>
            <a:off x="4038600" y="1524000"/>
            <a:ext cx="381000" cy="477838"/>
            <a:chOff x="3505200" y="2286000"/>
            <a:chExt cx="381000" cy="477054"/>
          </a:xfrm>
        </p:grpSpPr>
        <p:sp>
          <p:nvSpPr>
            <p:cNvPr id="35" name="Oval 34"/>
            <p:cNvSpPr/>
            <p:nvPr/>
          </p:nvSpPr>
          <p:spPr>
            <a:xfrm>
              <a:off x="3505200" y="2362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92" name="TextBox 35"/>
            <p:cNvSpPr txBox="1">
              <a:spLocks noChangeArrowheads="1"/>
            </p:cNvSpPr>
            <p:nvPr/>
          </p:nvSpPr>
          <p:spPr bwMode="auto">
            <a:xfrm>
              <a:off x="3581400" y="2286000"/>
              <a:ext cx="292068" cy="477054"/>
            </a:xfrm>
            <a:prstGeom prst="rect">
              <a:avLst/>
            </a:prstGeom>
            <a:noFill/>
            <a:ln w="9525">
              <a:noFill/>
              <a:miter lim="800000"/>
              <a:headEnd/>
              <a:tailEnd/>
            </a:ln>
          </p:spPr>
          <p:txBody>
            <a:bodyPr wrap="none">
              <a:spAutoFit/>
            </a:bodyPr>
            <a:lstStyle/>
            <a:p>
              <a:r>
                <a:rPr lang="en-US" sz="2500"/>
                <a:t>-</a:t>
              </a:r>
            </a:p>
          </p:txBody>
        </p:sp>
      </p:grpSp>
      <p:grpSp>
        <p:nvGrpSpPr>
          <p:cNvPr id="5" name="Group 36"/>
          <p:cNvGrpSpPr>
            <a:grpSpLocks/>
          </p:cNvGrpSpPr>
          <p:nvPr/>
        </p:nvGrpSpPr>
        <p:grpSpPr bwMode="auto">
          <a:xfrm>
            <a:off x="4038600" y="3810000"/>
            <a:ext cx="381000" cy="477838"/>
            <a:chOff x="3505200" y="2286000"/>
            <a:chExt cx="381000" cy="477054"/>
          </a:xfrm>
        </p:grpSpPr>
        <p:sp>
          <p:nvSpPr>
            <p:cNvPr id="38" name="Oval 37"/>
            <p:cNvSpPr/>
            <p:nvPr/>
          </p:nvSpPr>
          <p:spPr>
            <a:xfrm>
              <a:off x="3505200" y="2362075"/>
              <a:ext cx="381000" cy="38037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90" name="TextBox 38"/>
            <p:cNvSpPr txBox="1">
              <a:spLocks noChangeArrowheads="1"/>
            </p:cNvSpPr>
            <p:nvPr/>
          </p:nvSpPr>
          <p:spPr bwMode="auto">
            <a:xfrm>
              <a:off x="3581400" y="2286000"/>
              <a:ext cx="292068" cy="477054"/>
            </a:xfrm>
            <a:prstGeom prst="rect">
              <a:avLst/>
            </a:prstGeom>
            <a:noFill/>
            <a:ln w="9525">
              <a:noFill/>
              <a:miter lim="800000"/>
              <a:headEnd/>
              <a:tailEnd/>
            </a:ln>
          </p:spPr>
          <p:txBody>
            <a:bodyPr wrap="none">
              <a:spAutoFit/>
            </a:bodyPr>
            <a:lstStyle/>
            <a:p>
              <a:r>
                <a:rPr lang="en-US" sz="2500"/>
                <a:t>-</a:t>
              </a:r>
            </a:p>
          </p:txBody>
        </p:sp>
      </p:gr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topicsinmedicine.org/Image10.jpg"/>
          <p:cNvPicPr>
            <a:picLocks noChangeAspect="1" noChangeArrowheads="1"/>
          </p:cNvPicPr>
          <p:nvPr/>
        </p:nvPicPr>
        <p:blipFill>
          <a:blip r:embed="rId2" cstate="print"/>
          <a:srcRect/>
          <a:stretch>
            <a:fillRect/>
          </a:stretch>
        </p:blipFill>
        <p:spPr bwMode="auto">
          <a:xfrm>
            <a:off x="1447800" y="609600"/>
            <a:ext cx="6502396" cy="4876800"/>
          </a:xfrm>
          <a:prstGeom prst="rect">
            <a:avLst/>
          </a:prstGeom>
          <a:noFill/>
        </p:spPr>
      </p:pic>
      <p:sp>
        <p:nvSpPr>
          <p:cNvPr id="6" name="Smiley Face 5"/>
          <p:cNvSpPr/>
          <p:nvPr/>
        </p:nvSpPr>
        <p:spPr>
          <a:xfrm rot="1405657">
            <a:off x="3352439" y="2821138"/>
            <a:ext cx="1592515" cy="1520593"/>
          </a:xfrm>
          <a:prstGeom prst="smileyFac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14337" name="Picture 3" descr="Bladder-Cancer-Cystoscopy"/>
          <p:cNvPicPr>
            <a:picLocks noChangeAspect="1" noChangeArrowheads="1"/>
          </p:cNvPicPr>
          <p:nvPr/>
        </p:nvPicPr>
        <p:blipFill>
          <a:blip r:embed="rId2"/>
          <a:srcRect/>
          <a:stretch>
            <a:fillRect/>
          </a:stretch>
        </p:blipFill>
        <p:spPr bwMode="auto">
          <a:xfrm>
            <a:off x="457200" y="381000"/>
            <a:ext cx="5000625" cy="4786313"/>
          </a:xfrm>
          <a:prstGeom prst="rect">
            <a:avLst/>
          </a:prstGeom>
          <a:noFill/>
          <a:ln w="9525">
            <a:noFill/>
            <a:miter lim="800000"/>
            <a:headEnd/>
            <a:tailEnd/>
          </a:ln>
        </p:spPr>
      </p:pic>
      <p:sp>
        <p:nvSpPr>
          <p:cNvPr id="54276" name="Text Box 4"/>
          <p:cNvSpPr txBox="1">
            <a:spLocks noChangeArrowheads="1"/>
          </p:cNvSpPr>
          <p:nvPr/>
        </p:nvSpPr>
        <p:spPr bwMode="auto">
          <a:xfrm>
            <a:off x="5622925" y="493713"/>
            <a:ext cx="3140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latin typeface="Arial" charset="0"/>
                <a:ea typeface="ＭＳ Ｐゴシック" charset="0"/>
              </a:rPr>
              <a:t>Most likely diagnosis:</a:t>
            </a:r>
          </a:p>
        </p:txBody>
      </p:sp>
      <p:sp>
        <p:nvSpPr>
          <p:cNvPr id="54277" name="Text Box 5"/>
          <p:cNvSpPr txBox="1">
            <a:spLocks noChangeArrowheads="1"/>
          </p:cNvSpPr>
          <p:nvPr/>
        </p:nvSpPr>
        <p:spPr bwMode="auto">
          <a:xfrm>
            <a:off x="5562600" y="1219200"/>
            <a:ext cx="2825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a. Interstitial cystitis</a:t>
            </a:r>
          </a:p>
        </p:txBody>
      </p:sp>
      <p:sp>
        <p:nvSpPr>
          <p:cNvPr id="54278" name="Text Box 6"/>
          <p:cNvSpPr txBox="1">
            <a:spLocks noChangeArrowheads="1"/>
          </p:cNvSpPr>
          <p:nvPr/>
        </p:nvSpPr>
        <p:spPr bwMode="auto">
          <a:xfrm>
            <a:off x="5562600" y="1752600"/>
            <a:ext cx="25749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 Bladder cancer</a:t>
            </a:r>
          </a:p>
        </p:txBody>
      </p:sp>
      <p:sp>
        <p:nvSpPr>
          <p:cNvPr id="54279" name="Text Box 7"/>
          <p:cNvSpPr txBox="1">
            <a:spLocks noChangeArrowheads="1"/>
          </p:cNvSpPr>
          <p:nvPr/>
        </p:nvSpPr>
        <p:spPr bwMode="auto">
          <a:xfrm>
            <a:off x="5546725" y="2325688"/>
            <a:ext cx="2352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a:t>c. Chronic UTI</a:t>
            </a:r>
            <a:r>
              <a:rPr lang="ja-JP" altLang="en-US" sz="2400"/>
              <a:t>’</a:t>
            </a:r>
            <a:r>
              <a:rPr lang="en-US" altLang="ja-JP" sz="2400"/>
              <a:t>s</a:t>
            </a:r>
            <a:endParaRPr lang="en-US" sz="2400"/>
          </a:p>
        </p:txBody>
      </p:sp>
      <p:sp>
        <p:nvSpPr>
          <p:cNvPr id="54280" name="Text Box 8"/>
          <p:cNvSpPr txBox="1">
            <a:spLocks noChangeArrowheads="1"/>
          </p:cNvSpPr>
          <p:nvPr/>
        </p:nvSpPr>
        <p:spPr bwMode="auto">
          <a:xfrm>
            <a:off x="5546725" y="3008313"/>
            <a:ext cx="32924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latin typeface="Arial" charset="0"/>
                <a:ea typeface="ＭＳ Ｐゴシック" charset="0"/>
              </a:rPr>
              <a:t>d. Foreign body reaction to mesh erosion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4278"/>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ttp://www.smithinstituteforurology.com/images/patient_pelvic_hydrodistention_img_1.jpg"/>
          <p:cNvPicPr>
            <a:picLocks noChangeAspect="1" noChangeArrowheads="1"/>
          </p:cNvPicPr>
          <p:nvPr/>
        </p:nvPicPr>
        <p:blipFill>
          <a:blip r:embed="rId2"/>
          <a:srcRect/>
          <a:stretch>
            <a:fillRect/>
          </a:stretch>
        </p:blipFill>
        <p:spPr bwMode="auto">
          <a:xfrm>
            <a:off x="151754" y="457200"/>
            <a:ext cx="4667896" cy="2324101"/>
          </a:xfrm>
          <a:prstGeom prst="rect">
            <a:avLst/>
          </a:prstGeom>
          <a:noFill/>
          <a:ln>
            <a:solidFill>
              <a:schemeClr val="tx1"/>
            </a:solidFill>
          </a:ln>
        </p:spPr>
      </p:pic>
      <p:pic>
        <p:nvPicPr>
          <p:cNvPr id="206852" name="Picture 4" descr="http://www.smithinstituteforurology.com/images/patient_pelvic_lesions_img_1.jpg"/>
          <p:cNvPicPr>
            <a:picLocks noChangeAspect="1" noChangeArrowheads="1"/>
          </p:cNvPicPr>
          <p:nvPr/>
        </p:nvPicPr>
        <p:blipFill>
          <a:blip r:embed="rId3"/>
          <a:srcRect/>
          <a:stretch>
            <a:fillRect/>
          </a:stretch>
        </p:blipFill>
        <p:spPr bwMode="auto">
          <a:xfrm>
            <a:off x="228600" y="2971800"/>
            <a:ext cx="4676775" cy="3114676"/>
          </a:xfrm>
          <a:prstGeom prst="rect">
            <a:avLst/>
          </a:prstGeom>
          <a:noFill/>
          <a:ln>
            <a:solidFill>
              <a:schemeClr val="tx1"/>
            </a:solidFill>
          </a:ln>
        </p:spPr>
      </p:pic>
      <p:pic>
        <p:nvPicPr>
          <p:cNvPr id="206858" name="Picture 10" descr="http://4.bp.blogspot.com/_geOAIVe_rH8/S2v2p0lbaXI/AAAAAAAAABE/WJqC6Cez9II/S660/IC+post+distension+Low+res.jpg"/>
          <p:cNvPicPr>
            <a:picLocks noChangeAspect="1" noChangeArrowheads="1"/>
          </p:cNvPicPr>
          <p:nvPr/>
        </p:nvPicPr>
        <p:blipFill>
          <a:blip r:embed="rId4"/>
          <a:srcRect/>
          <a:stretch>
            <a:fillRect/>
          </a:stretch>
        </p:blipFill>
        <p:spPr bwMode="auto">
          <a:xfrm>
            <a:off x="4800600" y="1295400"/>
            <a:ext cx="4165600" cy="3124200"/>
          </a:xfrm>
          <a:prstGeom prst="rect">
            <a:avLst/>
          </a:prstGeom>
          <a:noFill/>
          <a:ln>
            <a:solidFill>
              <a:schemeClr val="tx1"/>
            </a:solidFill>
          </a:ln>
        </p:spPr>
      </p:pic>
      <p:sp>
        <p:nvSpPr>
          <p:cNvPr id="7" name="TextBox 6"/>
          <p:cNvSpPr txBox="1"/>
          <p:nvPr/>
        </p:nvSpPr>
        <p:spPr>
          <a:xfrm>
            <a:off x="5334000" y="457200"/>
            <a:ext cx="2980303" cy="523220"/>
          </a:xfrm>
          <a:prstGeom prst="rect">
            <a:avLst/>
          </a:prstGeom>
          <a:noFill/>
          <a:ln>
            <a:solidFill>
              <a:schemeClr val="tx1"/>
            </a:solidFill>
          </a:ln>
        </p:spPr>
        <p:txBody>
          <a:bodyPr wrap="none" rtlCol="0">
            <a:spAutoFit/>
          </a:bodyPr>
          <a:lstStyle/>
          <a:p>
            <a:r>
              <a:rPr lang="en-US" sz="2800" dirty="0" smtClean="0"/>
              <a:t>Interstitial Cystitis</a:t>
            </a:r>
            <a:endParaRPr lang="en-US" sz="2800" dirty="0"/>
          </a:p>
        </p:txBody>
      </p:sp>
      <p:sp>
        <p:nvSpPr>
          <p:cNvPr id="8" name="TextBox 7"/>
          <p:cNvSpPr txBox="1"/>
          <p:nvPr/>
        </p:nvSpPr>
        <p:spPr>
          <a:xfrm>
            <a:off x="5486400" y="4495800"/>
            <a:ext cx="3276600" cy="646331"/>
          </a:xfrm>
          <a:prstGeom prst="rect">
            <a:avLst/>
          </a:prstGeom>
          <a:noFill/>
        </p:spPr>
        <p:txBody>
          <a:bodyPr wrap="square" rtlCol="0">
            <a:spAutoFit/>
          </a:bodyPr>
          <a:lstStyle/>
          <a:p>
            <a:pPr algn="ctr"/>
            <a:r>
              <a:rPr lang="en-US" dirty="0" err="1" smtClean="0"/>
              <a:t>Glomerulations</a:t>
            </a:r>
            <a:r>
              <a:rPr lang="en-US" dirty="0" smtClean="0"/>
              <a:t> &amp; bleeding after </a:t>
            </a:r>
            <a:r>
              <a:rPr lang="en-US" dirty="0" err="1" smtClean="0"/>
              <a:t>hydrodistension</a:t>
            </a:r>
            <a:endParaRPr lang="en-US" dirty="0"/>
          </a:p>
        </p:txBody>
      </p:sp>
      <p:sp>
        <p:nvSpPr>
          <p:cNvPr id="9" name="TextBox 8"/>
          <p:cNvSpPr txBox="1"/>
          <p:nvPr/>
        </p:nvSpPr>
        <p:spPr>
          <a:xfrm>
            <a:off x="2286000" y="5410200"/>
            <a:ext cx="2393604" cy="307777"/>
          </a:xfrm>
          <a:prstGeom prst="rect">
            <a:avLst/>
          </a:prstGeom>
          <a:solidFill>
            <a:schemeClr val="bg1"/>
          </a:solidFill>
          <a:ln>
            <a:solidFill>
              <a:schemeClr val="tx1"/>
            </a:solidFill>
          </a:ln>
        </p:spPr>
        <p:txBody>
          <a:bodyPr wrap="none" rtlCol="0">
            <a:spAutoFit/>
          </a:bodyPr>
          <a:lstStyle/>
          <a:p>
            <a:r>
              <a:rPr lang="en-US" sz="1400" i="1" dirty="0" smtClean="0"/>
              <a:t>Found in 5-10% of IC cases</a:t>
            </a:r>
            <a:endParaRPr lang="en-US" sz="1400" i="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2" name="Picture 4" descr="http://ars.els-cdn.com/content/image/1-s2.0-S0022534711060307-gr1.jpg"/>
          <p:cNvPicPr>
            <a:picLocks noChangeAspect="1" noChangeArrowheads="1"/>
          </p:cNvPicPr>
          <p:nvPr/>
        </p:nvPicPr>
        <p:blipFill>
          <a:blip r:embed="rId2"/>
          <a:srcRect/>
          <a:stretch>
            <a:fillRect/>
          </a:stretch>
        </p:blipFill>
        <p:spPr bwMode="auto">
          <a:xfrm>
            <a:off x="1981200" y="990600"/>
            <a:ext cx="6355896" cy="3295650"/>
          </a:xfrm>
          <a:prstGeom prst="rect">
            <a:avLst/>
          </a:prstGeom>
          <a:noFill/>
        </p:spPr>
      </p:pic>
      <p:pic>
        <p:nvPicPr>
          <p:cNvPr id="211978" name="Picture 10" descr="http://t2.gstatic.com/images?q=tbn:ANd9GcTuaPZG31YfvlHp5uoFvFU-hRDfc9VwnGby7qiw8C67X276R74V"/>
          <p:cNvPicPr>
            <a:picLocks noChangeAspect="1" noChangeArrowheads="1"/>
          </p:cNvPicPr>
          <p:nvPr/>
        </p:nvPicPr>
        <p:blipFill>
          <a:blip r:embed="rId3"/>
          <a:srcRect/>
          <a:stretch>
            <a:fillRect/>
          </a:stretch>
        </p:blipFill>
        <p:spPr bwMode="auto">
          <a:xfrm>
            <a:off x="609600" y="4724400"/>
            <a:ext cx="2520460" cy="1905000"/>
          </a:xfrm>
          <a:prstGeom prst="rect">
            <a:avLst/>
          </a:prstGeom>
          <a:noFill/>
        </p:spPr>
      </p:pic>
      <p:pic>
        <p:nvPicPr>
          <p:cNvPr id="211982" name="Picture 14" descr="http://t0.gstatic.com/images?q=tbn:ANd9GcRN4WzLA-KGEQmoC5gfcV-KA8MK7X4Otp9PSWa7NE7p9u8ntYjB"/>
          <p:cNvPicPr>
            <a:picLocks noChangeAspect="1" noChangeArrowheads="1"/>
          </p:cNvPicPr>
          <p:nvPr/>
        </p:nvPicPr>
        <p:blipFill>
          <a:blip r:embed="rId4"/>
          <a:srcRect/>
          <a:stretch>
            <a:fillRect/>
          </a:stretch>
        </p:blipFill>
        <p:spPr bwMode="auto">
          <a:xfrm>
            <a:off x="5486400" y="4724400"/>
            <a:ext cx="2362200" cy="1933576"/>
          </a:xfrm>
          <a:prstGeom prst="rect">
            <a:avLst/>
          </a:prstGeom>
          <a:noFill/>
        </p:spPr>
      </p:pic>
      <p:pic>
        <p:nvPicPr>
          <p:cNvPr id="211970" name="Picture 2" descr="http://ars.els-cdn.com/content/image/1-s2.0-S0090429509024315-gr1.jpg"/>
          <p:cNvPicPr>
            <a:picLocks noChangeAspect="1" noChangeArrowheads="1"/>
          </p:cNvPicPr>
          <p:nvPr/>
        </p:nvPicPr>
        <p:blipFill>
          <a:blip r:embed="rId5"/>
          <a:srcRect/>
          <a:stretch>
            <a:fillRect/>
          </a:stretch>
        </p:blipFill>
        <p:spPr bwMode="auto">
          <a:xfrm>
            <a:off x="609600" y="990600"/>
            <a:ext cx="4389642" cy="3276600"/>
          </a:xfrm>
          <a:prstGeom prst="rect">
            <a:avLst/>
          </a:prstGeom>
          <a:noFill/>
        </p:spPr>
      </p:pic>
      <p:sp>
        <p:nvSpPr>
          <p:cNvPr id="9" name="TextBox 8"/>
          <p:cNvSpPr txBox="1"/>
          <p:nvPr/>
        </p:nvSpPr>
        <p:spPr>
          <a:xfrm>
            <a:off x="457200" y="304800"/>
            <a:ext cx="3345788" cy="523220"/>
          </a:xfrm>
          <a:prstGeom prst="rect">
            <a:avLst/>
          </a:prstGeom>
          <a:noFill/>
          <a:ln>
            <a:solidFill>
              <a:schemeClr val="tx1"/>
            </a:solidFill>
          </a:ln>
        </p:spPr>
        <p:txBody>
          <a:bodyPr wrap="none" rtlCol="0">
            <a:spAutoFit/>
          </a:bodyPr>
          <a:lstStyle/>
          <a:p>
            <a:r>
              <a:rPr lang="en-US" sz="2800" dirty="0" smtClean="0"/>
              <a:t>Mesh in the bladder</a:t>
            </a:r>
            <a:endParaRPr lang="en-US" sz="2800" dirty="0"/>
          </a:p>
        </p:txBody>
      </p:sp>
      <p:sp>
        <p:nvSpPr>
          <p:cNvPr id="10" name="TextBox 9"/>
          <p:cNvSpPr txBox="1"/>
          <p:nvPr/>
        </p:nvSpPr>
        <p:spPr>
          <a:xfrm>
            <a:off x="990600" y="3429000"/>
            <a:ext cx="3095719" cy="369332"/>
          </a:xfrm>
          <a:prstGeom prst="rect">
            <a:avLst/>
          </a:prstGeom>
          <a:solidFill>
            <a:schemeClr val="bg1"/>
          </a:solidFill>
          <a:ln>
            <a:solidFill>
              <a:schemeClr val="tx1"/>
            </a:solidFill>
          </a:ln>
        </p:spPr>
        <p:txBody>
          <a:bodyPr wrap="none" rtlCol="0">
            <a:spAutoFit/>
          </a:bodyPr>
          <a:lstStyle/>
          <a:p>
            <a:r>
              <a:rPr lang="en-US" i="1" dirty="0" smtClean="0"/>
              <a:t>Calcification of eroded mesh</a:t>
            </a:r>
            <a:endParaRPr lang="en-US" i="1" dirty="0"/>
          </a:p>
        </p:txBody>
      </p:sp>
      <p:cxnSp>
        <p:nvCxnSpPr>
          <p:cNvPr id="12" name="Straight Arrow Connector 11"/>
          <p:cNvCxnSpPr/>
          <p:nvPr/>
        </p:nvCxnSpPr>
        <p:spPr>
          <a:xfrm flipV="1">
            <a:off x="2895600" y="2590800"/>
            <a:ext cx="381000" cy="7620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467600" y="2057400"/>
            <a:ext cx="748923" cy="369332"/>
          </a:xfrm>
          <a:prstGeom prst="rect">
            <a:avLst/>
          </a:prstGeom>
          <a:solidFill>
            <a:schemeClr val="bg1"/>
          </a:solidFill>
          <a:ln>
            <a:solidFill>
              <a:schemeClr val="tx1"/>
            </a:solidFill>
          </a:ln>
        </p:spPr>
        <p:txBody>
          <a:bodyPr wrap="none" rtlCol="0">
            <a:spAutoFit/>
          </a:bodyPr>
          <a:lstStyle/>
          <a:p>
            <a:r>
              <a:rPr lang="en-US" i="1" dirty="0" smtClean="0"/>
              <a:t>mesh</a:t>
            </a:r>
            <a:endParaRPr lang="en-US" i="1" dirty="0"/>
          </a:p>
        </p:txBody>
      </p:sp>
      <p:cxnSp>
        <p:nvCxnSpPr>
          <p:cNvPr id="15" name="Straight Arrow Connector 14"/>
          <p:cNvCxnSpPr/>
          <p:nvPr/>
        </p:nvCxnSpPr>
        <p:spPr>
          <a:xfrm flipH="1">
            <a:off x="6934200" y="2362200"/>
            <a:ext cx="457200" cy="15240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29000" y="5105400"/>
            <a:ext cx="1787669" cy="369332"/>
          </a:xfrm>
          <a:prstGeom prst="rect">
            <a:avLst/>
          </a:prstGeom>
          <a:solidFill>
            <a:schemeClr val="bg1"/>
          </a:solidFill>
          <a:ln>
            <a:solidFill>
              <a:schemeClr val="tx1"/>
            </a:solidFill>
          </a:ln>
        </p:spPr>
        <p:txBody>
          <a:bodyPr wrap="none" rtlCol="0">
            <a:spAutoFit/>
          </a:bodyPr>
          <a:lstStyle/>
          <a:p>
            <a:r>
              <a:rPr lang="en-US" i="1" dirty="0" smtClean="0"/>
              <a:t>Mesh in urethra</a:t>
            </a:r>
            <a:endParaRPr lang="en-US" i="1" dirty="0"/>
          </a:p>
        </p:txBody>
      </p:sp>
      <p:cxnSp>
        <p:nvCxnSpPr>
          <p:cNvPr id="18" name="Straight Arrow Connector 17"/>
          <p:cNvCxnSpPr/>
          <p:nvPr/>
        </p:nvCxnSpPr>
        <p:spPr>
          <a:xfrm>
            <a:off x="5257800" y="5257800"/>
            <a:ext cx="457200" cy="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2819400" y="5257800"/>
            <a:ext cx="533400" cy="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8193" name="Picture 5" descr="img0003"/>
          <p:cNvPicPr>
            <a:picLocks noChangeAspect="1" noChangeArrowheads="1"/>
          </p:cNvPicPr>
          <p:nvPr/>
        </p:nvPicPr>
        <p:blipFill>
          <a:blip r:embed="rId2"/>
          <a:srcRect/>
          <a:stretch>
            <a:fillRect/>
          </a:stretch>
        </p:blipFill>
        <p:spPr bwMode="auto">
          <a:xfrm>
            <a:off x="304800" y="457200"/>
            <a:ext cx="3219450" cy="4905375"/>
          </a:xfrm>
          <a:prstGeom prst="rect">
            <a:avLst/>
          </a:prstGeom>
          <a:noFill/>
          <a:ln w="9525">
            <a:noFill/>
            <a:miter lim="800000"/>
            <a:headEnd/>
            <a:tailEnd/>
          </a:ln>
        </p:spPr>
      </p:pic>
      <p:sp>
        <p:nvSpPr>
          <p:cNvPr id="5130" name="Text Box 10"/>
          <p:cNvSpPr txBox="1">
            <a:spLocks noChangeArrowheads="1"/>
          </p:cNvSpPr>
          <p:nvPr/>
        </p:nvSpPr>
        <p:spPr bwMode="auto">
          <a:xfrm>
            <a:off x="3810000" y="457200"/>
            <a:ext cx="3521075"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latin typeface="Arial" charset="0"/>
                <a:ea typeface="ＭＳ Ｐゴシック" charset="0"/>
              </a:rPr>
              <a:t>Louise is a 55 </a:t>
            </a:r>
            <a:r>
              <a:rPr lang="en-US" sz="2400" dirty="0" err="1">
                <a:latin typeface="Arial" charset="0"/>
                <a:ea typeface="ＭＳ Ｐゴシック" charset="0"/>
              </a:rPr>
              <a:t>yo</a:t>
            </a:r>
            <a:r>
              <a:rPr lang="en-US" sz="2400" dirty="0">
                <a:latin typeface="Arial" charset="0"/>
                <a:ea typeface="ＭＳ Ｐゴシック" charset="0"/>
              </a:rPr>
              <a:t> G3P3 PM </a:t>
            </a:r>
            <a:r>
              <a:rPr lang="en-US" sz="2400" dirty="0">
                <a:latin typeface="Arial" charset="0"/>
                <a:ea typeface="ＭＳ Ｐゴシック" charset="0"/>
                <a:cs typeface="Arial" charset="0"/>
              </a:rPr>
              <a:t>♀ with complaints of occasional burning with urination, itching, and pain with intercourse. </a:t>
            </a:r>
          </a:p>
        </p:txBody>
      </p:sp>
      <p:sp>
        <p:nvSpPr>
          <p:cNvPr id="5131" name="Text Box 11"/>
          <p:cNvSpPr txBox="1">
            <a:spLocks noChangeArrowheads="1"/>
          </p:cNvSpPr>
          <p:nvPr/>
        </p:nvSpPr>
        <p:spPr bwMode="auto">
          <a:xfrm>
            <a:off x="3810000" y="2667000"/>
            <a:ext cx="469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Best option for initial treatment is:</a:t>
            </a:r>
          </a:p>
        </p:txBody>
      </p:sp>
      <p:sp>
        <p:nvSpPr>
          <p:cNvPr id="5132" name="Text Box 12"/>
          <p:cNvSpPr txBox="1">
            <a:spLocks noChangeArrowheads="1"/>
          </p:cNvSpPr>
          <p:nvPr/>
        </p:nvSpPr>
        <p:spPr bwMode="auto">
          <a:xfrm>
            <a:off x="3886200" y="3276600"/>
            <a:ext cx="351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Water-based lubricant</a:t>
            </a:r>
          </a:p>
        </p:txBody>
      </p:sp>
      <p:sp>
        <p:nvSpPr>
          <p:cNvPr id="5133" name="Text Box 13"/>
          <p:cNvSpPr txBox="1">
            <a:spLocks noChangeArrowheads="1"/>
          </p:cNvSpPr>
          <p:nvPr/>
        </p:nvSpPr>
        <p:spPr bwMode="auto">
          <a:xfrm>
            <a:off x="3962400" y="3810000"/>
            <a:ext cx="275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  Estrogen cream</a:t>
            </a:r>
          </a:p>
        </p:txBody>
      </p:sp>
      <p:sp>
        <p:nvSpPr>
          <p:cNvPr id="5134" name="Text Box 14"/>
          <p:cNvSpPr txBox="1">
            <a:spLocks noChangeArrowheads="1"/>
          </p:cNvSpPr>
          <p:nvPr/>
        </p:nvSpPr>
        <p:spPr bwMode="auto">
          <a:xfrm>
            <a:off x="3886200" y="4419600"/>
            <a:ext cx="328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 c. </a:t>
            </a:r>
            <a:r>
              <a:rPr lang="en-US" sz="2400" dirty="0" err="1">
                <a:latin typeface="Arial" charset="0"/>
                <a:ea typeface="ＭＳ Ｐゴシック" charset="0"/>
              </a:rPr>
              <a:t>Clobetasol</a:t>
            </a:r>
            <a:r>
              <a:rPr lang="en-US" sz="2400" dirty="0">
                <a:latin typeface="Arial" charset="0"/>
                <a:ea typeface="ＭＳ Ｐゴシック" charset="0"/>
              </a:rPr>
              <a:t> ointment</a:t>
            </a:r>
          </a:p>
        </p:txBody>
      </p:sp>
      <p:sp>
        <p:nvSpPr>
          <p:cNvPr id="5135" name="Text Box 15"/>
          <p:cNvSpPr txBox="1">
            <a:spLocks noChangeArrowheads="1"/>
          </p:cNvSpPr>
          <p:nvPr/>
        </p:nvSpPr>
        <p:spPr bwMode="auto">
          <a:xfrm>
            <a:off x="3886200" y="4953000"/>
            <a:ext cx="342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latin typeface="Arial" charset="0"/>
                <a:ea typeface="ＭＳ Ｐゴシック" charset="0"/>
              </a:rPr>
              <a:t> d. Boric acid tabs + weekly Fluconazole x 4 weeks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134"/>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Picture 5" descr="img0003"/>
          <p:cNvPicPr>
            <a:picLocks noChangeAspect="1" noChangeArrowheads="1"/>
          </p:cNvPicPr>
          <p:nvPr/>
        </p:nvPicPr>
        <p:blipFill>
          <a:blip r:embed="rId2"/>
          <a:srcRect/>
          <a:stretch>
            <a:fillRect/>
          </a:stretch>
        </p:blipFill>
        <p:spPr bwMode="auto">
          <a:xfrm>
            <a:off x="304800" y="457200"/>
            <a:ext cx="3219450" cy="4905375"/>
          </a:xfrm>
          <a:prstGeom prst="rect">
            <a:avLst/>
          </a:prstGeom>
          <a:noFill/>
          <a:ln w="9525">
            <a:noFill/>
            <a:miter lim="800000"/>
            <a:headEnd/>
            <a:tailEnd/>
          </a:ln>
        </p:spPr>
      </p:pic>
      <p:sp>
        <p:nvSpPr>
          <p:cNvPr id="3" name="Text Box 10"/>
          <p:cNvSpPr txBox="1">
            <a:spLocks noChangeArrowheads="1"/>
          </p:cNvSpPr>
          <p:nvPr/>
        </p:nvSpPr>
        <p:spPr bwMode="auto">
          <a:xfrm>
            <a:off x="3810000" y="457200"/>
            <a:ext cx="4495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2400" dirty="0" smtClean="0">
                <a:latin typeface="Arial" charset="0"/>
                <a:ea typeface="ＭＳ Ｐゴシック" charset="0"/>
              </a:rPr>
              <a:t>What is Louise’s risk of developing </a:t>
            </a:r>
            <a:r>
              <a:rPr lang="en-US" sz="2400" dirty="0" err="1" smtClean="0">
                <a:latin typeface="Arial" charset="0"/>
                <a:ea typeface="ＭＳ Ｐゴシック" charset="0"/>
              </a:rPr>
              <a:t>vulvar</a:t>
            </a:r>
            <a:r>
              <a:rPr lang="en-US" sz="2400" dirty="0" smtClean="0">
                <a:latin typeface="Arial" charset="0"/>
                <a:ea typeface="ＭＳ Ｐゴシック" charset="0"/>
              </a:rPr>
              <a:t> cancer?</a:t>
            </a:r>
            <a:endParaRPr lang="en-US" sz="2400" dirty="0">
              <a:latin typeface="Arial" charset="0"/>
              <a:ea typeface="ＭＳ Ｐゴシック" charset="0"/>
              <a:cs typeface="Arial" charset="0"/>
            </a:endParaRPr>
          </a:p>
        </p:txBody>
      </p:sp>
      <p:sp>
        <p:nvSpPr>
          <p:cNvPr id="4" name="Text Box 12"/>
          <p:cNvSpPr txBox="1">
            <a:spLocks noChangeArrowheads="1"/>
          </p:cNvSpPr>
          <p:nvPr/>
        </p:nvSpPr>
        <p:spPr bwMode="auto">
          <a:xfrm>
            <a:off x="3886200" y="1828800"/>
            <a:ext cx="97654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5%</a:t>
            </a:r>
          </a:p>
        </p:txBody>
      </p:sp>
      <p:sp>
        <p:nvSpPr>
          <p:cNvPr id="5" name="Text Box 12"/>
          <p:cNvSpPr txBox="1">
            <a:spLocks noChangeArrowheads="1"/>
          </p:cNvSpPr>
          <p:nvPr/>
        </p:nvSpPr>
        <p:spPr bwMode="auto">
          <a:xfrm>
            <a:off x="3886200" y="2590800"/>
            <a:ext cx="11480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10%</a:t>
            </a:r>
          </a:p>
        </p:txBody>
      </p:sp>
      <p:sp>
        <p:nvSpPr>
          <p:cNvPr id="6" name="Text Box 12"/>
          <p:cNvSpPr txBox="1">
            <a:spLocks noChangeArrowheads="1"/>
          </p:cNvSpPr>
          <p:nvPr/>
        </p:nvSpPr>
        <p:spPr bwMode="auto">
          <a:xfrm>
            <a:off x="3886200" y="3429000"/>
            <a:ext cx="11480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20%</a:t>
            </a:r>
          </a:p>
        </p:txBody>
      </p:sp>
      <p:sp>
        <p:nvSpPr>
          <p:cNvPr id="7" name="Text Box 12"/>
          <p:cNvSpPr txBox="1">
            <a:spLocks noChangeArrowheads="1"/>
          </p:cNvSpPr>
          <p:nvPr/>
        </p:nvSpPr>
        <p:spPr bwMode="auto">
          <a:xfrm>
            <a:off x="3886200" y="4191000"/>
            <a:ext cx="114807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30%</a:t>
            </a:r>
          </a:p>
        </p:txBody>
      </p:sp>
      <p:sp>
        <p:nvSpPr>
          <p:cNvPr id="8" name="TextBox 7"/>
          <p:cNvSpPr txBox="1"/>
          <p:nvPr/>
        </p:nvSpPr>
        <p:spPr>
          <a:xfrm>
            <a:off x="3886200" y="5029200"/>
            <a:ext cx="3999813" cy="461665"/>
          </a:xfrm>
          <a:prstGeom prst="rect">
            <a:avLst/>
          </a:prstGeom>
          <a:noFill/>
        </p:spPr>
        <p:txBody>
          <a:bodyPr wrap="none" rtlCol="0">
            <a:spAutoFit/>
          </a:bodyPr>
          <a:lstStyle/>
          <a:p>
            <a:r>
              <a:rPr lang="en-US" sz="2400" dirty="0" smtClean="0"/>
              <a:t>What type of </a:t>
            </a:r>
            <a:r>
              <a:rPr lang="en-US" sz="2400" dirty="0" err="1" smtClean="0"/>
              <a:t>vulvar</a:t>
            </a:r>
            <a:r>
              <a:rPr lang="en-US" sz="2400" dirty="0" smtClean="0"/>
              <a:t> cancer?</a:t>
            </a:r>
            <a:endParaRPr lang="en-US" sz="2400" dirty="0"/>
          </a:p>
        </p:txBody>
      </p:sp>
      <p:sp>
        <p:nvSpPr>
          <p:cNvPr id="9" name="TextBox 8"/>
          <p:cNvSpPr txBox="1"/>
          <p:nvPr/>
        </p:nvSpPr>
        <p:spPr>
          <a:xfrm>
            <a:off x="6629400" y="5638800"/>
            <a:ext cx="835485" cy="461665"/>
          </a:xfrm>
          <a:prstGeom prst="rect">
            <a:avLst/>
          </a:prstGeom>
          <a:solidFill>
            <a:schemeClr val="bg1"/>
          </a:solidFill>
          <a:ln>
            <a:solidFill>
              <a:schemeClr val="tx1"/>
            </a:solidFill>
          </a:ln>
        </p:spPr>
        <p:txBody>
          <a:bodyPr wrap="none" rtlCol="0">
            <a:spAutoFit/>
          </a:bodyPr>
          <a:lstStyle/>
          <a:p>
            <a:r>
              <a:rPr lang="en-US" sz="2400" dirty="0" smtClean="0"/>
              <a:t>SCC</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
                                        </p:tgtEl>
                                        <p:attrNameLst>
                                          <p:attrName>style.color</p:attrName>
                                        </p:attrNameLst>
                                      </p:cBhvr>
                                      <p:to>
                                        <a:srgbClr val="FF0066"/>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145" name="Text Box 2"/>
          <p:cNvSpPr txBox="1">
            <a:spLocks noChangeArrowheads="1"/>
          </p:cNvSpPr>
          <p:nvPr/>
        </p:nvSpPr>
        <p:spPr bwMode="auto">
          <a:xfrm>
            <a:off x="304800" y="685800"/>
            <a:ext cx="8543925" cy="1190625"/>
          </a:xfrm>
          <a:prstGeom prst="rect">
            <a:avLst/>
          </a:prstGeom>
          <a:noFill/>
          <a:ln w="9525">
            <a:noFill/>
            <a:miter lim="800000"/>
            <a:headEnd/>
            <a:tailEnd/>
          </a:ln>
        </p:spPr>
        <p:txBody>
          <a:bodyPr>
            <a:spAutoFit/>
          </a:bodyPr>
          <a:lstStyle/>
          <a:p>
            <a:pPr algn="ctr"/>
            <a:r>
              <a:rPr lang="en-US" sz="3600" dirty="0"/>
              <a:t>Most common cause of new-onset or acute urinary incontinence.</a:t>
            </a:r>
          </a:p>
        </p:txBody>
      </p:sp>
      <p:sp>
        <p:nvSpPr>
          <p:cNvPr id="3" name="TextBox 2"/>
          <p:cNvSpPr txBox="1"/>
          <p:nvPr/>
        </p:nvSpPr>
        <p:spPr>
          <a:xfrm>
            <a:off x="1981200" y="2819400"/>
            <a:ext cx="4801314" cy="646331"/>
          </a:xfrm>
          <a:prstGeom prst="rect">
            <a:avLst/>
          </a:prstGeom>
          <a:noFill/>
        </p:spPr>
        <p:txBody>
          <a:bodyPr wrap="none" rtlCol="0">
            <a:spAutoFit/>
          </a:bodyPr>
          <a:lstStyle/>
          <a:p>
            <a:r>
              <a:rPr lang="en-US" sz="3600" dirty="0" smtClean="0"/>
              <a:t>Urinary tract infection. </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Box 1"/>
          <p:cNvSpPr txBox="1">
            <a:spLocks noChangeArrowheads="1"/>
          </p:cNvSpPr>
          <p:nvPr/>
        </p:nvSpPr>
        <p:spPr bwMode="auto">
          <a:xfrm>
            <a:off x="381000" y="304800"/>
            <a:ext cx="2528888" cy="461963"/>
          </a:xfrm>
          <a:prstGeom prst="rect">
            <a:avLst/>
          </a:prstGeom>
          <a:solidFill>
            <a:schemeClr val="bg1"/>
          </a:solidFill>
          <a:ln w="9525">
            <a:solidFill>
              <a:schemeClr val="tx1"/>
            </a:solidFill>
            <a:miter lim="800000"/>
            <a:headEnd/>
            <a:tailEnd/>
          </a:ln>
        </p:spPr>
        <p:txBody>
          <a:bodyPr wrap="none">
            <a:spAutoFit/>
          </a:bodyPr>
          <a:lstStyle/>
          <a:p>
            <a:r>
              <a:rPr lang="en-US" sz="2400" dirty="0"/>
              <a:t>Lichen </a:t>
            </a:r>
            <a:r>
              <a:rPr lang="en-US" sz="2400" dirty="0" err="1"/>
              <a:t>Sclerosus</a:t>
            </a:r>
            <a:endParaRPr lang="en-US" sz="2400" dirty="0"/>
          </a:p>
        </p:txBody>
      </p:sp>
      <p:sp>
        <p:nvSpPr>
          <p:cNvPr id="174082" name="Rectangle 5"/>
          <p:cNvSpPr>
            <a:spLocks noChangeArrowheads="1"/>
          </p:cNvSpPr>
          <p:nvPr/>
        </p:nvSpPr>
        <p:spPr bwMode="auto">
          <a:xfrm>
            <a:off x="457200" y="1295400"/>
            <a:ext cx="8001000" cy="2862322"/>
          </a:xfrm>
          <a:prstGeom prst="rect">
            <a:avLst/>
          </a:prstGeom>
          <a:noFill/>
          <a:ln w="9525">
            <a:noFill/>
            <a:miter lim="800000"/>
            <a:headEnd/>
            <a:tailEnd/>
          </a:ln>
        </p:spPr>
        <p:txBody>
          <a:bodyPr wrap="square">
            <a:spAutoFit/>
          </a:bodyPr>
          <a:lstStyle/>
          <a:p>
            <a:pPr marL="285750" indent="-285750">
              <a:buFont typeface="Arial" pitchFamily="34" charset="0"/>
              <a:buChar char="•"/>
            </a:pPr>
            <a:r>
              <a:rPr lang="en-US" sz="2000" dirty="0" smtClean="0"/>
              <a:t>thin</a:t>
            </a:r>
            <a:r>
              <a:rPr lang="en-US" sz="2000" dirty="0"/>
              <a:t>, white, wrinkled skin</a:t>
            </a:r>
          </a:p>
          <a:p>
            <a:pPr marL="285750" indent="-285750">
              <a:buFont typeface="Arial" pitchFamily="34" charset="0"/>
              <a:buChar char="•"/>
            </a:pPr>
            <a:r>
              <a:rPr lang="en-US" sz="2000" dirty="0"/>
              <a:t>f</a:t>
            </a:r>
            <a:r>
              <a:rPr lang="en-US" sz="2000" dirty="0" smtClean="0"/>
              <a:t>issures</a:t>
            </a:r>
            <a:endParaRPr lang="en-US" sz="2000" dirty="0"/>
          </a:p>
          <a:p>
            <a:pPr marL="285750" indent="-285750">
              <a:buFont typeface="Arial" pitchFamily="34" charset="0"/>
              <a:buChar char="•"/>
            </a:pPr>
            <a:r>
              <a:rPr lang="en-US" sz="2000" dirty="0"/>
              <a:t>obliteration of the labia </a:t>
            </a:r>
            <a:r>
              <a:rPr lang="en-US" sz="2000" dirty="0" err="1" smtClean="0"/>
              <a:t>minora</a:t>
            </a:r>
            <a:r>
              <a:rPr lang="en-US" sz="2000" dirty="0" smtClean="0"/>
              <a:t>, </a:t>
            </a:r>
            <a:r>
              <a:rPr lang="en-US" sz="2000" dirty="0" err="1" smtClean="0"/>
              <a:t>stenosis</a:t>
            </a:r>
            <a:r>
              <a:rPr lang="en-US" sz="2000" dirty="0" smtClean="0"/>
              <a:t> </a:t>
            </a:r>
            <a:r>
              <a:rPr lang="en-US" sz="2000" dirty="0"/>
              <a:t>of the </a:t>
            </a:r>
            <a:r>
              <a:rPr lang="en-US" sz="2000" dirty="0" err="1"/>
              <a:t>introitus</a:t>
            </a:r>
            <a:endParaRPr lang="en-US" sz="2000" dirty="0"/>
          </a:p>
          <a:p>
            <a:pPr marL="285750" indent="-285750">
              <a:buFont typeface="Arial" pitchFamily="34" charset="0"/>
              <a:buChar char="•"/>
            </a:pPr>
            <a:r>
              <a:rPr lang="en-US" sz="2000" dirty="0"/>
              <a:t>hourglass, butterfly, or figure-8 pattern involves the </a:t>
            </a:r>
            <a:r>
              <a:rPr lang="en-US" sz="2000" dirty="0" err="1"/>
              <a:t>perivaginal</a:t>
            </a:r>
            <a:r>
              <a:rPr lang="en-US" sz="2000" dirty="0"/>
              <a:t> and </a:t>
            </a:r>
            <a:r>
              <a:rPr lang="en-US" sz="2000" dirty="0" err="1"/>
              <a:t>perianal</a:t>
            </a:r>
            <a:r>
              <a:rPr lang="en-US" sz="2000" dirty="0"/>
              <a:t> areas</a:t>
            </a:r>
          </a:p>
          <a:p>
            <a:pPr marL="285750" indent="-285750">
              <a:buFont typeface="Arial" pitchFamily="34" charset="0"/>
              <a:buChar char="•"/>
            </a:pPr>
            <a:r>
              <a:rPr lang="en-US" sz="2000" dirty="0" smtClean="0"/>
              <a:t>LS </a:t>
            </a:r>
            <a:r>
              <a:rPr lang="en-US" sz="2000" dirty="0"/>
              <a:t>does not affect the inner reproductive organs, such as the vagina and uterus</a:t>
            </a:r>
          </a:p>
          <a:p>
            <a:pPr marL="285750" indent="-285750">
              <a:buFont typeface="Arial" pitchFamily="34" charset="0"/>
              <a:buChar char="•"/>
            </a:pPr>
            <a:endParaRPr lang="en-US" sz="2000" dirty="0"/>
          </a:p>
          <a:p>
            <a:pPr marL="285750" indent="-285750">
              <a:buFont typeface="Arial" pitchFamily="34" charset="0"/>
              <a:buChar char="•"/>
            </a:pPr>
            <a:endParaRPr lang="en-US" sz="2000" dirty="0"/>
          </a:p>
        </p:txBody>
      </p:sp>
      <p:sp>
        <p:nvSpPr>
          <p:cNvPr id="4" name="TextBox 3"/>
          <p:cNvSpPr txBox="1"/>
          <p:nvPr/>
        </p:nvSpPr>
        <p:spPr>
          <a:xfrm>
            <a:off x="381000" y="914400"/>
            <a:ext cx="1196161" cy="400110"/>
          </a:xfrm>
          <a:prstGeom prst="rect">
            <a:avLst/>
          </a:prstGeom>
          <a:noFill/>
        </p:spPr>
        <p:txBody>
          <a:bodyPr wrap="none" rtlCol="0">
            <a:spAutoFit/>
          </a:bodyPr>
          <a:lstStyle/>
          <a:p>
            <a:r>
              <a:rPr lang="en-US" sz="2000" u="sng" dirty="0" smtClean="0"/>
              <a:t>Features</a:t>
            </a:r>
            <a:endParaRPr lang="en-US" sz="2000" u="sng" dirty="0"/>
          </a:p>
        </p:txBody>
      </p:sp>
      <p:sp>
        <p:nvSpPr>
          <p:cNvPr id="5" name="Rectangle 4"/>
          <p:cNvSpPr/>
          <p:nvPr/>
        </p:nvSpPr>
        <p:spPr>
          <a:xfrm>
            <a:off x="228600" y="4724400"/>
            <a:ext cx="2667000" cy="1200329"/>
          </a:xfrm>
          <a:prstGeom prst="rect">
            <a:avLst/>
          </a:prstGeom>
          <a:ln>
            <a:solidFill>
              <a:schemeClr val="tx1"/>
            </a:solidFill>
          </a:ln>
        </p:spPr>
        <p:txBody>
          <a:bodyPr wrap="square">
            <a:spAutoFit/>
          </a:bodyPr>
          <a:lstStyle/>
          <a:p>
            <a:pPr marL="285750" indent="-285750"/>
            <a:r>
              <a:rPr lang="en-US" u="sng" dirty="0" smtClean="0"/>
              <a:t>Clitoral </a:t>
            </a:r>
            <a:r>
              <a:rPr lang="en-US" u="sng" dirty="0" err="1" smtClean="0"/>
              <a:t>Phimosis</a:t>
            </a:r>
            <a:endParaRPr lang="en-US" u="sng" dirty="0" smtClean="0"/>
          </a:p>
          <a:p>
            <a:pPr marL="285750" indent="-285750"/>
            <a:r>
              <a:rPr lang="en-US" dirty="0" smtClean="0"/>
              <a:t>outer and inner lips of </a:t>
            </a:r>
          </a:p>
          <a:p>
            <a:pPr marL="285750" indent="-285750"/>
            <a:r>
              <a:rPr lang="en-US" dirty="0" smtClean="0"/>
              <a:t>the vulva fuse and </a:t>
            </a:r>
          </a:p>
          <a:p>
            <a:pPr marL="285750" indent="-285750"/>
            <a:r>
              <a:rPr lang="en-US" dirty="0" smtClean="0"/>
              <a:t>bury the clitoris</a:t>
            </a:r>
            <a:endParaRPr lang="en-US" dirty="0"/>
          </a:p>
        </p:txBody>
      </p:sp>
      <p:pic>
        <p:nvPicPr>
          <p:cNvPr id="37892" name="Picture 4" descr="http://ars.els-cdn.com/content/image/1-s2.0-S0002937806011616-gr2.jpg"/>
          <p:cNvPicPr>
            <a:picLocks noChangeAspect="1" noChangeArrowheads="1"/>
          </p:cNvPicPr>
          <p:nvPr/>
        </p:nvPicPr>
        <p:blipFill>
          <a:blip r:embed="rId2"/>
          <a:srcRect/>
          <a:stretch>
            <a:fillRect/>
          </a:stretch>
        </p:blipFill>
        <p:spPr bwMode="auto">
          <a:xfrm>
            <a:off x="3048000" y="3505200"/>
            <a:ext cx="2390775" cy="3200401"/>
          </a:xfrm>
          <a:prstGeom prst="rect">
            <a:avLst/>
          </a:prstGeom>
          <a:noFill/>
          <a:ln>
            <a:solidFill>
              <a:schemeClr val="tx1"/>
            </a:solidFill>
          </a:ln>
        </p:spPr>
      </p:pic>
      <p:cxnSp>
        <p:nvCxnSpPr>
          <p:cNvPr id="9" name="Straight Arrow Connector 8"/>
          <p:cNvCxnSpPr/>
          <p:nvPr/>
        </p:nvCxnSpPr>
        <p:spPr>
          <a:xfrm>
            <a:off x="2438400" y="5486400"/>
            <a:ext cx="1066800" cy="0"/>
          </a:xfrm>
          <a:prstGeom prst="straightConnector1">
            <a:avLst/>
          </a:prstGeom>
          <a:ln w="38100">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0" name="Picture 15" descr="Lichen sclerosus demonstrating classic hourglass ..."/>
          <p:cNvPicPr>
            <a:picLocks noChangeAspect="1" noChangeArrowheads="1"/>
          </p:cNvPicPr>
          <p:nvPr/>
        </p:nvPicPr>
        <p:blipFill>
          <a:blip r:embed="rId3" cstate="print"/>
          <a:srcRect/>
          <a:stretch>
            <a:fillRect/>
          </a:stretch>
        </p:blipFill>
        <p:spPr bwMode="auto">
          <a:xfrm>
            <a:off x="6705600" y="3581400"/>
            <a:ext cx="1671638" cy="2514600"/>
          </a:xfrm>
          <a:prstGeom prst="rect">
            <a:avLst/>
          </a:prstGeom>
          <a:noFill/>
          <a:ln>
            <a:solidFill>
              <a:schemeClr val="tx1"/>
            </a:solidFill>
          </a:ln>
        </p:spPr>
      </p:pic>
      <p:sp>
        <p:nvSpPr>
          <p:cNvPr id="11" name="Freeform 10"/>
          <p:cNvSpPr/>
          <p:nvPr/>
        </p:nvSpPr>
        <p:spPr>
          <a:xfrm>
            <a:off x="6960358" y="3550693"/>
            <a:ext cx="1007660" cy="2456596"/>
          </a:xfrm>
          <a:custGeom>
            <a:avLst/>
            <a:gdLst>
              <a:gd name="connsiteX0" fmla="*/ 300251 w 1007660"/>
              <a:gd name="connsiteY0" fmla="*/ 52316 h 2456596"/>
              <a:gd name="connsiteX1" fmla="*/ 81887 w 1007660"/>
              <a:gd name="connsiteY1" fmla="*/ 270680 h 2456596"/>
              <a:gd name="connsiteX2" fmla="*/ 81887 w 1007660"/>
              <a:gd name="connsiteY2" fmla="*/ 270680 h 2456596"/>
              <a:gd name="connsiteX3" fmla="*/ 0 w 1007660"/>
              <a:gd name="connsiteY3" fmla="*/ 816591 h 2456596"/>
              <a:gd name="connsiteX4" fmla="*/ 0 w 1007660"/>
              <a:gd name="connsiteY4" fmla="*/ 816591 h 2456596"/>
              <a:gd name="connsiteX5" fmla="*/ 272955 w 1007660"/>
              <a:gd name="connsiteY5" fmla="*/ 1212376 h 2456596"/>
              <a:gd name="connsiteX6" fmla="*/ 232012 w 1007660"/>
              <a:gd name="connsiteY6" fmla="*/ 1608161 h 2456596"/>
              <a:gd name="connsiteX7" fmla="*/ 245660 w 1007660"/>
              <a:gd name="connsiteY7" fmla="*/ 1935707 h 2456596"/>
              <a:gd name="connsiteX8" fmla="*/ 382138 w 1007660"/>
              <a:gd name="connsiteY8" fmla="*/ 2331492 h 2456596"/>
              <a:gd name="connsiteX9" fmla="*/ 600502 w 1007660"/>
              <a:gd name="connsiteY9" fmla="*/ 2440674 h 2456596"/>
              <a:gd name="connsiteX10" fmla="*/ 777923 w 1007660"/>
              <a:gd name="connsiteY10" fmla="*/ 2235958 h 2456596"/>
              <a:gd name="connsiteX11" fmla="*/ 859809 w 1007660"/>
              <a:gd name="connsiteY11" fmla="*/ 1812877 h 2456596"/>
              <a:gd name="connsiteX12" fmla="*/ 873457 w 1007660"/>
              <a:gd name="connsiteY12" fmla="*/ 1539922 h 2456596"/>
              <a:gd name="connsiteX13" fmla="*/ 805218 w 1007660"/>
              <a:gd name="connsiteY13" fmla="*/ 1266967 h 2456596"/>
              <a:gd name="connsiteX14" fmla="*/ 900752 w 1007660"/>
              <a:gd name="connsiteY14" fmla="*/ 1089546 h 2456596"/>
              <a:gd name="connsiteX15" fmla="*/ 996287 w 1007660"/>
              <a:gd name="connsiteY15" fmla="*/ 748352 h 2456596"/>
              <a:gd name="connsiteX16" fmla="*/ 968991 w 1007660"/>
              <a:gd name="connsiteY16" fmla="*/ 584579 h 2456596"/>
              <a:gd name="connsiteX17" fmla="*/ 846161 w 1007660"/>
              <a:gd name="connsiteY17" fmla="*/ 338919 h 2456596"/>
              <a:gd name="connsiteX18" fmla="*/ 709684 w 1007660"/>
              <a:gd name="connsiteY18" fmla="*/ 93259 h 2456596"/>
              <a:gd name="connsiteX19" fmla="*/ 655093 w 1007660"/>
              <a:gd name="connsiteY19" fmla="*/ 11373 h 2456596"/>
              <a:gd name="connsiteX20" fmla="*/ 354842 w 1007660"/>
              <a:gd name="connsiteY20" fmla="*/ 25020 h 2456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7660" h="2456596">
                <a:moveTo>
                  <a:pt x="300251" y="52316"/>
                </a:moveTo>
                <a:lnTo>
                  <a:pt x="81887" y="270680"/>
                </a:lnTo>
                <a:lnTo>
                  <a:pt x="81887" y="270680"/>
                </a:lnTo>
                <a:lnTo>
                  <a:pt x="0" y="816591"/>
                </a:lnTo>
                <a:lnTo>
                  <a:pt x="0" y="816591"/>
                </a:lnTo>
                <a:cubicBezTo>
                  <a:pt x="45492" y="882555"/>
                  <a:pt x="234286" y="1080448"/>
                  <a:pt x="272955" y="1212376"/>
                </a:cubicBezTo>
                <a:cubicBezTo>
                  <a:pt x="311624" y="1344304"/>
                  <a:pt x="236561" y="1487606"/>
                  <a:pt x="232012" y="1608161"/>
                </a:cubicBezTo>
                <a:cubicBezTo>
                  <a:pt x="227463" y="1728716"/>
                  <a:pt x="220639" y="1815152"/>
                  <a:pt x="245660" y="1935707"/>
                </a:cubicBezTo>
                <a:cubicBezTo>
                  <a:pt x="270681" y="2056262"/>
                  <a:pt x="322998" y="2247331"/>
                  <a:pt x="382138" y="2331492"/>
                </a:cubicBezTo>
                <a:cubicBezTo>
                  <a:pt x="441278" y="2415653"/>
                  <a:pt x="534538" y="2456596"/>
                  <a:pt x="600502" y="2440674"/>
                </a:cubicBezTo>
                <a:cubicBezTo>
                  <a:pt x="666466" y="2424752"/>
                  <a:pt x="734705" y="2340591"/>
                  <a:pt x="777923" y="2235958"/>
                </a:cubicBezTo>
                <a:cubicBezTo>
                  <a:pt x="821141" y="2131325"/>
                  <a:pt x="843887" y="1928883"/>
                  <a:pt x="859809" y="1812877"/>
                </a:cubicBezTo>
                <a:cubicBezTo>
                  <a:pt x="875731" y="1696871"/>
                  <a:pt x="882555" y="1630907"/>
                  <a:pt x="873457" y="1539922"/>
                </a:cubicBezTo>
                <a:cubicBezTo>
                  <a:pt x="864359" y="1448937"/>
                  <a:pt x="800669" y="1342030"/>
                  <a:pt x="805218" y="1266967"/>
                </a:cubicBezTo>
                <a:cubicBezTo>
                  <a:pt x="809767" y="1191904"/>
                  <a:pt x="868907" y="1175982"/>
                  <a:pt x="900752" y="1089546"/>
                </a:cubicBezTo>
                <a:cubicBezTo>
                  <a:pt x="932597" y="1003110"/>
                  <a:pt x="984914" y="832513"/>
                  <a:pt x="996287" y="748352"/>
                </a:cubicBezTo>
                <a:cubicBezTo>
                  <a:pt x="1007660" y="664191"/>
                  <a:pt x="994012" y="652818"/>
                  <a:pt x="968991" y="584579"/>
                </a:cubicBezTo>
                <a:cubicBezTo>
                  <a:pt x="943970" y="516340"/>
                  <a:pt x="889379" y="420806"/>
                  <a:pt x="846161" y="338919"/>
                </a:cubicBezTo>
                <a:cubicBezTo>
                  <a:pt x="802943" y="257032"/>
                  <a:pt x="741529" y="147850"/>
                  <a:pt x="709684" y="93259"/>
                </a:cubicBezTo>
                <a:cubicBezTo>
                  <a:pt x="677839" y="38668"/>
                  <a:pt x="714233" y="22746"/>
                  <a:pt x="655093" y="11373"/>
                </a:cubicBezTo>
                <a:cubicBezTo>
                  <a:pt x="595953" y="0"/>
                  <a:pt x="475397" y="12510"/>
                  <a:pt x="354842" y="25020"/>
                </a:cubicBezTo>
              </a:path>
            </a:pathLst>
          </a:custGeom>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477000" y="6172200"/>
            <a:ext cx="2095445" cy="369332"/>
          </a:xfrm>
          <a:prstGeom prst="rect">
            <a:avLst/>
          </a:prstGeom>
          <a:solidFill>
            <a:schemeClr val="bg1"/>
          </a:solidFill>
          <a:ln>
            <a:solidFill>
              <a:schemeClr val="tx1"/>
            </a:solidFill>
          </a:ln>
        </p:spPr>
        <p:txBody>
          <a:bodyPr wrap="none" rtlCol="0">
            <a:spAutoFit/>
          </a:bodyPr>
          <a:lstStyle/>
          <a:p>
            <a:r>
              <a:rPr lang="en-US" dirty="0" smtClean="0"/>
              <a:t>Figure of 8 Pattern</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81000" y="304800"/>
            <a:ext cx="2528888" cy="461963"/>
          </a:xfrm>
          <a:prstGeom prst="rect">
            <a:avLst/>
          </a:prstGeom>
          <a:solidFill>
            <a:schemeClr val="bg1"/>
          </a:solidFill>
          <a:ln w="9525">
            <a:solidFill>
              <a:schemeClr val="tx1"/>
            </a:solidFill>
            <a:miter lim="800000"/>
            <a:headEnd/>
            <a:tailEnd/>
          </a:ln>
        </p:spPr>
        <p:txBody>
          <a:bodyPr wrap="none">
            <a:spAutoFit/>
          </a:bodyPr>
          <a:lstStyle/>
          <a:p>
            <a:r>
              <a:rPr lang="en-US" sz="2400" dirty="0"/>
              <a:t>Lichen </a:t>
            </a:r>
            <a:r>
              <a:rPr lang="en-US" sz="2400" dirty="0" err="1"/>
              <a:t>Sclerosus</a:t>
            </a:r>
            <a:endParaRPr lang="en-US" sz="2400" dirty="0"/>
          </a:p>
        </p:txBody>
      </p:sp>
      <p:sp>
        <p:nvSpPr>
          <p:cNvPr id="3" name="TextBox 2"/>
          <p:cNvSpPr txBox="1"/>
          <p:nvPr/>
        </p:nvSpPr>
        <p:spPr>
          <a:xfrm>
            <a:off x="3276600" y="381000"/>
            <a:ext cx="4698722" cy="369332"/>
          </a:xfrm>
          <a:prstGeom prst="rect">
            <a:avLst/>
          </a:prstGeom>
          <a:noFill/>
        </p:spPr>
        <p:txBody>
          <a:bodyPr wrap="none" rtlCol="0">
            <a:spAutoFit/>
          </a:bodyPr>
          <a:lstStyle/>
          <a:p>
            <a:r>
              <a:rPr lang="en-US" dirty="0" smtClean="0"/>
              <a:t>** 20% of patients have extra-genital lesions</a:t>
            </a:r>
            <a:endParaRPr lang="en-US" dirty="0"/>
          </a:p>
        </p:txBody>
      </p:sp>
      <p:sp>
        <p:nvSpPr>
          <p:cNvPr id="4" name="TextBox 3"/>
          <p:cNvSpPr txBox="1"/>
          <p:nvPr/>
        </p:nvSpPr>
        <p:spPr>
          <a:xfrm>
            <a:off x="304800" y="1447800"/>
            <a:ext cx="3623108" cy="1015663"/>
          </a:xfrm>
          <a:prstGeom prst="rect">
            <a:avLst/>
          </a:prstGeom>
          <a:noFill/>
          <a:ln>
            <a:solidFill>
              <a:schemeClr val="tx1"/>
            </a:solidFill>
          </a:ln>
        </p:spPr>
        <p:txBody>
          <a:bodyPr wrap="none" rtlCol="0">
            <a:spAutoFit/>
          </a:bodyPr>
          <a:lstStyle/>
          <a:p>
            <a:r>
              <a:rPr lang="en-US" sz="2000" u="sng" dirty="0" smtClean="0"/>
              <a:t>Onset</a:t>
            </a:r>
            <a:r>
              <a:rPr lang="en-US" sz="2000" dirty="0" smtClean="0"/>
              <a:t>:</a:t>
            </a:r>
          </a:p>
          <a:p>
            <a:pPr>
              <a:buFont typeface="Arial" pitchFamily="34" charset="0"/>
              <a:buChar char="•"/>
            </a:pPr>
            <a:r>
              <a:rPr lang="en-US" sz="2000" dirty="0" smtClean="0"/>
              <a:t> </a:t>
            </a:r>
            <a:r>
              <a:rPr lang="en-US" sz="2000" dirty="0" err="1" smtClean="0"/>
              <a:t>prepubertal</a:t>
            </a:r>
            <a:r>
              <a:rPr lang="en-US" sz="2000" dirty="0" smtClean="0"/>
              <a:t> girls</a:t>
            </a:r>
          </a:p>
          <a:p>
            <a:pPr>
              <a:buFont typeface="Arial" pitchFamily="34" charset="0"/>
              <a:buChar char="•"/>
            </a:pPr>
            <a:r>
              <a:rPr lang="en-US" sz="2000" dirty="0" smtClean="0"/>
              <a:t> </a:t>
            </a:r>
            <a:r>
              <a:rPr lang="en-US" sz="2000" dirty="0" err="1" smtClean="0"/>
              <a:t>peri</a:t>
            </a:r>
            <a:r>
              <a:rPr lang="en-US" sz="2000" dirty="0" smtClean="0"/>
              <a:t>/postmenopausal women</a:t>
            </a:r>
            <a:endParaRPr lang="en-US" sz="2000" dirty="0"/>
          </a:p>
        </p:txBody>
      </p:sp>
      <p:sp>
        <p:nvSpPr>
          <p:cNvPr id="5" name="TextBox 4"/>
          <p:cNvSpPr txBox="1"/>
          <p:nvPr/>
        </p:nvSpPr>
        <p:spPr>
          <a:xfrm>
            <a:off x="228600" y="2743200"/>
            <a:ext cx="7733207" cy="2246769"/>
          </a:xfrm>
          <a:prstGeom prst="rect">
            <a:avLst/>
          </a:prstGeom>
          <a:noFill/>
          <a:ln>
            <a:solidFill>
              <a:schemeClr val="tx1"/>
            </a:solidFill>
          </a:ln>
        </p:spPr>
        <p:txBody>
          <a:bodyPr wrap="none" rtlCol="0">
            <a:spAutoFit/>
          </a:bodyPr>
          <a:lstStyle/>
          <a:p>
            <a:r>
              <a:rPr lang="en-US" sz="2000" u="sng" dirty="0" smtClean="0"/>
              <a:t>Cause</a:t>
            </a:r>
            <a:r>
              <a:rPr lang="en-US" sz="2000" dirty="0" smtClean="0"/>
              <a:t>: </a:t>
            </a:r>
            <a:r>
              <a:rPr lang="en-US" sz="2000" i="1" dirty="0" smtClean="0"/>
              <a:t>unknown</a:t>
            </a:r>
          </a:p>
          <a:p>
            <a:pPr>
              <a:buFont typeface="Arial" pitchFamily="34" charset="0"/>
              <a:buChar char="•"/>
            </a:pPr>
            <a:r>
              <a:rPr lang="en-US" sz="2000" dirty="0" smtClean="0"/>
              <a:t> genetic predisposition with triggered onset</a:t>
            </a:r>
          </a:p>
          <a:p>
            <a:pPr>
              <a:buFont typeface="Arial" pitchFamily="34" charset="0"/>
              <a:buChar char="•"/>
            </a:pPr>
            <a:r>
              <a:rPr lang="en-US" sz="2000" dirty="0" smtClean="0"/>
              <a:t> autoimmune </a:t>
            </a:r>
          </a:p>
          <a:p>
            <a:r>
              <a:rPr lang="en-US" sz="2000" dirty="0" smtClean="0"/>
              <a:t>   - assoc with alopecia, </a:t>
            </a:r>
            <a:r>
              <a:rPr lang="en-US" sz="2000" dirty="0" err="1" smtClean="0"/>
              <a:t>vitiligo</a:t>
            </a:r>
            <a:r>
              <a:rPr lang="en-US" sz="2000" dirty="0" smtClean="0"/>
              <a:t>, thyroid </a:t>
            </a:r>
            <a:r>
              <a:rPr lang="en-US" sz="2000" dirty="0" err="1" smtClean="0"/>
              <a:t>dz</a:t>
            </a:r>
            <a:r>
              <a:rPr lang="en-US" sz="2000" dirty="0" smtClean="0"/>
              <a:t>, </a:t>
            </a:r>
            <a:r>
              <a:rPr lang="en-US" sz="2000" dirty="0" err="1" smtClean="0"/>
              <a:t>pernocious</a:t>
            </a:r>
            <a:r>
              <a:rPr lang="en-US" sz="2000" dirty="0" smtClean="0"/>
              <a:t> anemia. DM</a:t>
            </a:r>
          </a:p>
          <a:p>
            <a:r>
              <a:rPr lang="en-US" sz="2000" dirty="0" smtClean="0"/>
              <a:t>   - 75% have </a:t>
            </a:r>
            <a:r>
              <a:rPr lang="en-US" sz="2000" dirty="0" err="1" smtClean="0"/>
              <a:t>Ab</a:t>
            </a:r>
            <a:r>
              <a:rPr lang="en-US" sz="2000" dirty="0" smtClean="0"/>
              <a:t> to extracellular matrix protein 1</a:t>
            </a:r>
          </a:p>
          <a:p>
            <a:r>
              <a:rPr lang="en-US" sz="2000" dirty="0" smtClean="0"/>
              <a:t>   - activation of CD1a+ </a:t>
            </a:r>
            <a:r>
              <a:rPr lang="en-US" sz="2000" dirty="0" err="1" smtClean="0"/>
              <a:t>Langerhans</a:t>
            </a:r>
            <a:r>
              <a:rPr lang="en-US" sz="2000" dirty="0" smtClean="0"/>
              <a:t> cells in epidermis</a:t>
            </a:r>
          </a:p>
          <a:p>
            <a:endParaRPr lang="en-US" sz="2000" dirty="0"/>
          </a:p>
        </p:txBody>
      </p:sp>
      <p:sp>
        <p:nvSpPr>
          <p:cNvPr id="6" name="TextBox 5"/>
          <p:cNvSpPr txBox="1"/>
          <p:nvPr/>
        </p:nvSpPr>
        <p:spPr>
          <a:xfrm>
            <a:off x="3276600" y="762000"/>
            <a:ext cx="5410200" cy="646331"/>
          </a:xfrm>
          <a:prstGeom prst="rect">
            <a:avLst/>
          </a:prstGeom>
          <a:noFill/>
        </p:spPr>
        <p:txBody>
          <a:bodyPr wrap="square" rtlCol="0">
            <a:spAutoFit/>
          </a:bodyPr>
          <a:lstStyle/>
          <a:p>
            <a:r>
              <a:rPr lang="en-US" dirty="0" smtClean="0"/>
              <a:t>** 5% increased  risk of </a:t>
            </a:r>
            <a:r>
              <a:rPr lang="en-US" dirty="0" err="1" smtClean="0"/>
              <a:t>vulvar</a:t>
            </a:r>
            <a:r>
              <a:rPr lang="en-US" dirty="0" smtClean="0"/>
              <a:t> malignancy (SCC) with genital LS</a:t>
            </a:r>
            <a:endParaRPr lang="en-US" dirty="0"/>
          </a:p>
        </p:txBody>
      </p:sp>
      <p:sp>
        <p:nvSpPr>
          <p:cNvPr id="7" name="TextBox 6"/>
          <p:cNvSpPr txBox="1"/>
          <p:nvPr/>
        </p:nvSpPr>
        <p:spPr>
          <a:xfrm>
            <a:off x="381000" y="5181600"/>
            <a:ext cx="8763000" cy="1323439"/>
          </a:xfrm>
          <a:prstGeom prst="rect">
            <a:avLst/>
          </a:prstGeom>
          <a:noFill/>
        </p:spPr>
        <p:txBody>
          <a:bodyPr wrap="square" rtlCol="0">
            <a:spAutoFit/>
          </a:bodyPr>
          <a:lstStyle/>
          <a:p>
            <a:r>
              <a:rPr lang="en-US" sz="2000" u="sng" dirty="0" err="1" smtClean="0"/>
              <a:t>Tx</a:t>
            </a:r>
            <a:r>
              <a:rPr lang="en-US" sz="2000" dirty="0" smtClean="0"/>
              <a:t>:</a:t>
            </a:r>
          </a:p>
          <a:p>
            <a:pPr>
              <a:buFont typeface="Arial" pitchFamily="34" charset="0"/>
              <a:buChar char="•"/>
            </a:pPr>
            <a:r>
              <a:rPr lang="en-US" sz="2000" dirty="0" smtClean="0"/>
              <a:t> annual exam with biopsy of suspicious lesions</a:t>
            </a:r>
          </a:p>
          <a:p>
            <a:pPr>
              <a:buFont typeface="Arial" pitchFamily="34" charset="0"/>
              <a:buChar char="•"/>
            </a:pPr>
            <a:r>
              <a:rPr lang="en-US" sz="2000" dirty="0" smtClean="0"/>
              <a:t> 1</a:t>
            </a:r>
            <a:r>
              <a:rPr lang="en-US" sz="2000" baseline="30000" dirty="0" smtClean="0"/>
              <a:t>st</a:t>
            </a:r>
            <a:r>
              <a:rPr lang="en-US" sz="2000" dirty="0" smtClean="0"/>
              <a:t> line: </a:t>
            </a:r>
            <a:r>
              <a:rPr lang="en-US" sz="2000" dirty="0" err="1" smtClean="0"/>
              <a:t>clobetasol</a:t>
            </a:r>
            <a:r>
              <a:rPr lang="en-US" sz="2000" dirty="0" smtClean="0"/>
              <a:t> ointment daily x 6-12 weeks; then maintenance 1-2 x/wk</a:t>
            </a:r>
          </a:p>
          <a:p>
            <a:pPr>
              <a:buFont typeface="Arial" pitchFamily="34" charset="0"/>
              <a:buChar char="•"/>
            </a:pPr>
            <a:r>
              <a:rPr lang="en-US" sz="2000" dirty="0" smtClean="0"/>
              <a:t> 2</a:t>
            </a:r>
            <a:r>
              <a:rPr lang="en-US" sz="2000" baseline="30000" dirty="0" smtClean="0"/>
              <a:t>nd</a:t>
            </a:r>
            <a:r>
              <a:rPr lang="en-US" sz="2000" dirty="0" smtClean="0"/>
              <a:t> line: </a:t>
            </a:r>
            <a:r>
              <a:rPr lang="en-US" sz="2000" dirty="0" err="1" smtClean="0"/>
              <a:t>intralesional</a:t>
            </a:r>
            <a:r>
              <a:rPr lang="en-US" sz="2000" dirty="0" smtClean="0"/>
              <a:t> </a:t>
            </a:r>
            <a:r>
              <a:rPr lang="en-US" sz="2000" dirty="0" err="1" smtClean="0"/>
              <a:t>triamcinolone</a:t>
            </a:r>
            <a:r>
              <a:rPr lang="en-US" sz="2000" dirty="0" smtClean="0"/>
              <a:t> injection</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30" name="Picture 14" descr="http://www.dermis.net/bilder/CD041/550px/img0019.jpg"/>
          <p:cNvPicPr>
            <a:picLocks noChangeAspect="1" noChangeArrowheads="1"/>
          </p:cNvPicPr>
          <p:nvPr/>
        </p:nvPicPr>
        <p:blipFill>
          <a:blip r:embed="rId2"/>
          <a:srcRect/>
          <a:stretch>
            <a:fillRect/>
          </a:stretch>
        </p:blipFill>
        <p:spPr bwMode="auto">
          <a:xfrm>
            <a:off x="5257800" y="228600"/>
            <a:ext cx="3581400" cy="2376748"/>
          </a:xfrm>
          <a:prstGeom prst="rect">
            <a:avLst/>
          </a:prstGeom>
          <a:noFill/>
          <a:ln>
            <a:solidFill>
              <a:schemeClr val="tx1"/>
            </a:solidFill>
          </a:ln>
        </p:spPr>
      </p:pic>
      <p:sp>
        <p:nvSpPr>
          <p:cNvPr id="2" name="TextBox 1"/>
          <p:cNvSpPr txBox="1">
            <a:spLocks noChangeArrowheads="1"/>
          </p:cNvSpPr>
          <p:nvPr/>
        </p:nvSpPr>
        <p:spPr bwMode="auto">
          <a:xfrm>
            <a:off x="381000" y="304800"/>
            <a:ext cx="4413388" cy="461665"/>
          </a:xfrm>
          <a:prstGeom prst="rect">
            <a:avLst/>
          </a:prstGeom>
          <a:solidFill>
            <a:schemeClr val="bg1"/>
          </a:solidFill>
          <a:ln w="9525">
            <a:solidFill>
              <a:schemeClr val="tx1"/>
            </a:solidFill>
            <a:miter lim="800000"/>
            <a:headEnd/>
            <a:tailEnd/>
          </a:ln>
        </p:spPr>
        <p:txBody>
          <a:bodyPr wrap="none">
            <a:spAutoFit/>
          </a:bodyPr>
          <a:lstStyle/>
          <a:p>
            <a:r>
              <a:rPr lang="en-US" sz="2400" dirty="0" smtClean="0"/>
              <a:t>Extra-Genital Lichen </a:t>
            </a:r>
            <a:r>
              <a:rPr lang="en-US" sz="2400" dirty="0" err="1"/>
              <a:t>Sclerosus</a:t>
            </a:r>
            <a:endParaRPr lang="en-US" sz="2400" dirty="0"/>
          </a:p>
        </p:txBody>
      </p:sp>
      <p:sp>
        <p:nvSpPr>
          <p:cNvPr id="3" name="TextBox 2"/>
          <p:cNvSpPr txBox="1"/>
          <p:nvPr/>
        </p:nvSpPr>
        <p:spPr>
          <a:xfrm>
            <a:off x="457200" y="990600"/>
            <a:ext cx="5775940" cy="646331"/>
          </a:xfrm>
          <a:prstGeom prst="rect">
            <a:avLst/>
          </a:prstGeom>
          <a:solidFill>
            <a:schemeClr val="bg1"/>
          </a:solidFill>
        </p:spPr>
        <p:txBody>
          <a:bodyPr wrap="none" rtlCol="0">
            <a:spAutoFit/>
          </a:bodyPr>
          <a:lstStyle/>
          <a:p>
            <a:r>
              <a:rPr lang="en-US" dirty="0" smtClean="0"/>
              <a:t>** 20% of patients have extra-genital lesions</a:t>
            </a:r>
          </a:p>
          <a:p>
            <a:r>
              <a:rPr lang="en-US" dirty="0" smtClean="0"/>
              <a:t>** no increased risk of SCC at extra-genital lesion sites</a:t>
            </a:r>
            <a:endParaRPr lang="en-US" dirty="0"/>
          </a:p>
        </p:txBody>
      </p:sp>
      <p:pic>
        <p:nvPicPr>
          <p:cNvPr id="214018" name="Picture 2" descr="Image"/>
          <p:cNvPicPr>
            <a:picLocks noChangeAspect="1" noChangeArrowheads="1"/>
          </p:cNvPicPr>
          <p:nvPr/>
        </p:nvPicPr>
        <p:blipFill>
          <a:blip r:embed="rId3"/>
          <a:srcRect/>
          <a:stretch>
            <a:fillRect/>
          </a:stretch>
        </p:blipFill>
        <p:spPr bwMode="auto">
          <a:xfrm>
            <a:off x="381000" y="1905000"/>
            <a:ext cx="3657600" cy="2750458"/>
          </a:xfrm>
          <a:prstGeom prst="rect">
            <a:avLst/>
          </a:prstGeom>
          <a:noFill/>
          <a:ln>
            <a:solidFill>
              <a:schemeClr val="tx1"/>
            </a:solidFill>
          </a:ln>
        </p:spPr>
      </p:pic>
      <p:pic>
        <p:nvPicPr>
          <p:cNvPr id="214020" name="Picture 4" descr="Image"/>
          <p:cNvPicPr>
            <a:picLocks noChangeAspect="1" noChangeArrowheads="1"/>
          </p:cNvPicPr>
          <p:nvPr/>
        </p:nvPicPr>
        <p:blipFill>
          <a:blip r:embed="rId4"/>
          <a:srcRect/>
          <a:stretch>
            <a:fillRect/>
          </a:stretch>
        </p:blipFill>
        <p:spPr bwMode="auto">
          <a:xfrm>
            <a:off x="5410200" y="3962400"/>
            <a:ext cx="3454399" cy="2590800"/>
          </a:xfrm>
          <a:prstGeom prst="rect">
            <a:avLst/>
          </a:prstGeom>
          <a:noFill/>
          <a:ln>
            <a:solidFill>
              <a:schemeClr val="tx1"/>
            </a:solidFill>
          </a:ln>
        </p:spPr>
      </p:pic>
      <p:pic>
        <p:nvPicPr>
          <p:cNvPr id="214026" name="Picture 10" descr="http://dermatlas.med.jhmi.edu/data/images/lichen_sclerosus_1_020512.jpg"/>
          <p:cNvPicPr>
            <a:picLocks noChangeAspect="1" noChangeArrowheads="1"/>
          </p:cNvPicPr>
          <p:nvPr/>
        </p:nvPicPr>
        <p:blipFill>
          <a:blip r:embed="rId5"/>
          <a:srcRect/>
          <a:stretch>
            <a:fillRect/>
          </a:stretch>
        </p:blipFill>
        <p:spPr bwMode="auto">
          <a:xfrm>
            <a:off x="3810000" y="2209800"/>
            <a:ext cx="3297162" cy="2150960"/>
          </a:xfrm>
          <a:prstGeom prst="rect">
            <a:avLst/>
          </a:prstGeom>
          <a:noFill/>
          <a:ln>
            <a:solidFill>
              <a:schemeClr val="tx1"/>
            </a:solidFill>
          </a:ln>
        </p:spPr>
      </p:pic>
      <p:pic>
        <p:nvPicPr>
          <p:cNvPr id="214028" name="Picture 12" descr="http://dermnetnz.org/immune/img/s/ls12-s.jpg"/>
          <p:cNvPicPr>
            <a:picLocks noChangeAspect="1" noChangeArrowheads="1"/>
          </p:cNvPicPr>
          <p:nvPr/>
        </p:nvPicPr>
        <p:blipFill>
          <a:blip r:embed="rId6"/>
          <a:srcRect/>
          <a:stretch>
            <a:fillRect/>
          </a:stretch>
        </p:blipFill>
        <p:spPr bwMode="auto">
          <a:xfrm>
            <a:off x="1981200" y="4648200"/>
            <a:ext cx="2667000" cy="2000250"/>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76801" name="Picture 3" descr="4a39d935dc7a5"/>
          <p:cNvPicPr>
            <a:picLocks noChangeAspect="1" noChangeArrowheads="1"/>
          </p:cNvPicPr>
          <p:nvPr/>
        </p:nvPicPr>
        <p:blipFill>
          <a:blip r:embed="rId2"/>
          <a:srcRect/>
          <a:stretch>
            <a:fillRect/>
          </a:stretch>
        </p:blipFill>
        <p:spPr bwMode="auto">
          <a:xfrm>
            <a:off x="5029200" y="533400"/>
            <a:ext cx="3667125" cy="2752725"/>
          </a:xfrm>
          <a:prstGeom prst="rect">
            <a:avLst/>
          </a:prstGeom>
          <a:noFill/>
          <a:ln w="9525">
            <a:solidFill>
              <a:schemeClr val="tx1"/>
            </a:solidFill>
            <a:miter lim="800000"/>
            <a:headEnd/>
            <a:tailEnd/>
          </a:ln>
        </p:spPr>
      </p:pic>
      <p:sp>
        <p:nvSpPr>
          <p:cNvPr id="3" name="TextBox 2"/>
          <p:cNvSpPr txBox="1"/>
          <p:nvPr/>
        </p:nvSpPr>
        <p:spPr>
          <a:xfrm>
            <a:off x="381000" y="533400"/>
            <a:ext cx="2922595" cy="461665"/>
          </a:xfrm>
          <a:prstGeom prst="rect">
            <a:avLst/>
          </a:prstGeom>
          <a:noFill/>
        </p:spPr>
        <p:txBody>
          <a:bodyPr wrap="none" rtlCol="0">
            <a:spAutoFit/>
          </a:bodyPr>
          <a:lstStyle/>
          <a:p>
            <a:r>
              <a:rPr lang="en-US" sz="2400" dirty="0" smtClean="0"/>
              <a:t>What is this device?</a:t>
            </a:r>
            <a:endParaRPr lang="en-US" sz="2400" dirty="0"/>
          </a:p>
        </p:txBody>
      </p:sp>
      <p:sp>
        <p:nvSpPr>
          <p:cNvPr id="4" name="TextBox 3"/>
          <p:cNvSpPr txBox="1"/>
          <p:nvPr/>
        </p:nvSpPr>
        <p:spPr>
          <a:xfrm>
            <a:off x="457200" y="2514600"/>
            <a:ext cx="2818400" cy="461665"/>
          </a:xfrm>
          <a:prstGeom prst="rect">
            <a:avLst/>
          </a:prstGeom>
          <a:noFill/>
        </p:spPr>
        <p:txBody>
          <a:bodyPr wrap="none" rtlCol="0">
            <a:spAutoFit/>
          </a:bodyPr>
          <a:lstStyle/>
          <a:p>
            <a:r>
              <a:rPr lang="en-US" sz="2400" dirty="0" smtClean="0"/>
              <a:t>What is it used for?</a:t>
            </a:r>
            <a:endParaRPr lang="en-US" sz="2400" dirty="0"/>
          </a:p>
        </p:txBody>
      </p:sp>
      <p:sp>
        <p:nvSpPr>
          <p:cNvPr id="5" name="TextBox 4"/>
          <p:cNvSpPr txBox="1"/>
          <p:nvPr/>
        </p:nvSpPr>
        <p:spPr>
          <a:xfrm>
            <a:off x="381000" y="4343400"/>
            <a:ext cx="7010400" cy="830997"/>
          </a:xfrm>
          <a:prstGeom prst="rect">
            <a:avLst/>
          </a:prstGeom>
          <a:noFill/>
        </p:spPr>
        <p:txBody>
          <a:bodyPr wrap="square" rtlCol="0">
            <a:spAutoFit/>
          </a:bodyPr>
          <a:lstStyle/>
          <a:p>
            <a:r>
              <a:rPr lang="en-US" sz="2400" dirty="0" smtClean="0"/>
              <a:t>What diagnostic testing is required before you can prescribe this type of </a:t>
            </a:r>
            <a:r>
              <a:rPr lang="en-US" sz="2400" dirty="0" err="1" smtClean="0"/>
              <a:t>pessary</a:t>
            </a:r>
            <a:r>
              <a:rPr lang="en-US" sz="2400" dirty="0" smtClean="0"/>
              <a:t> to a patient?</a:t>
            </a:r>
            <a:endParaRPr lang="en-US" sz="2400" dirty="0"/>
          </a:p>
        </p:txBody>
      </p:sp>
      <p:sp>
        <p:nvSpPr>
          <p:cNvPr id="6" name="TextBox 5"/>
          <p:cNvSpPr txBox="1"/>
          <p:nvPr/>
        </p:nvSpPr>
        <p:spPr>
          <a:xfrm>
            <a:off x="228600" y="1295400"/>
            <a:ext cx="4343400" cy="707886"/>
          </a:xfrm>
          <a:prstGeom prst="rect">
            <a:avLst/>
          </a:prstGeom>
          <a:solidFill>
            <a:schemeClr val="bg1"/>
          </a:solidFill>
          <a:ln>
            <a:solidFill>
              <a:schemeClr val="tx1"/>
            </a:solidFill>
          </a:ln>
        </p:spPr>
        <p:txBody>
          <a:bodyPr wrap="square" rtlCol="0">
            <a:spAutoFit/>
          </a:bodyPr>
          <a:lstStyle/>
          <a:p>
            <a:r>
              <a:rPr lang="en-US" sz="2000" dirty="0" smtClean="0"/>
              <a:t>Continence ring &amp; continence ring with support. </a:t>
            </a:r>
            <a:endParaRPr lang="en-US" sz="2000" dirty="0"/>
          </a:p>
        </p:txBody>
      </p:sp>
      <p:sp>
        <p:nvSpPr>
          <p:cNvPr id="7" name="TextBox 6"/>
          <p:cNvSpPr txBox="1"/>
          <p:nvPr/>
        </p:nvSpPr>
        <p:spPr>
          <a:xfrm>
            <a:off x="304800" y="3505200"/>
            <a:ext cx="3417923" cy="400110"/>
          </a:xfrm>
          <a:prstGeom prst="rect">
            <a:avLst/>
          </a:prstGeom>
          <a:solidFill>
            <a:schemeClr val="bg1"/>
          </a:solidFill>
          <a:ln>
            <a:solidFill>
              <a:schemeClr val="tx1"/>
            </a:solidFill>
          </a:ln>
        </p:spPr>
        <p:txBody>
          <a:bodyPr wrap="none" rtlCol="0">
            <a:spAutoFit/>
          </a:bodyPr>
          <a:lstStyle/>
          <a:p>
            <a:r>
              <a:rPr lang="en-US" sz="2000" dirty="0" smtClean="0"/>
              <a:t>Stress urinary incontinence. </a:t>
            </a:r>
            <a:endParaRPr lang="en-US" sz="2000" dirty="0"/>
          </a:p>
        </p:txBody>
      </p:sp>
      <p:sp>
        <p:nvSpPr>
          <p:cNvPr id="8" name="TextBox 7"/>
          <p:cNvSpPr txBox="1"/>
          <p:nvPr/>
        </p:nvSpPr>
        <p:spPr>
          <a:xfrm>
            <a:off x="381000" y="5410200"/>
            <a:ext cx="8077200" cy="707886"/>
          </a:xfrm>
          <a:prstGeom prst="rect">
            <a:avLst/>
          </a:prstGeom>
          <a:solidFill>
            <a:schemeClr val="bg1"/>
          </a:solidFill>
          <a:ln>
            <a:solidFill>
              <a:schemeClr val="tx1"/>
            </a:solidFill>
          </a:ln>
        </p:spPr>
        <p:txBody>
          <a:bodyPr wrap="square" rtlCol="0">
            <a:spAutoFit/>
          </a:bodyPr>
          <a:lstStyle/>
          <a:p>
            <a:r>
              <a:rPr lang="en-US" sz="2000" dirty="0" smtClean="0"/>
              <a:t>None. Can used based on symptoms even if cough stress test negative in office.  Must visually confirm SUI before any surgery.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457200" y="533400"/>
            <a:ext cx="8153400" cy="830997"/>
          </a:xfrm>
          <a:prstGeom prst="rect">
            <a:avLst/>
          </a:prstGeom>
          <a:noFill/>
        </p:spPr>
        <p:txBody>
          <a:bodyPr wrap="square" rtlCol="0">
            <a:spAutoFit/>
          </a:bodyPr>
          <a:lstStyle/>
          <a:p>
            <a:r>
              <a:rPr lang="en-US" sz="2400" dirty="0" smtClean="0"/>
              <a:t>Which set of POP-Q measurements represents Stage IV </a:t>
            </a:r>
            <a:r>
              <a:rPr lang="en-US" sz="2400" dirty="0" err="1" smtClean="0"/>
              <a:t>prolapse</a:t>
            </a:r>
            <a:r>
              <a:rPr lang="en-US" sz="2400" dirty="0" smtClean="0"/>
              <a:t>?</a:t>
            </a:r>
            <a:endParaRPr lang="en-US" sz="2400" dirty="0"/>
          </a:p>
        </p:txBody>
      </p:sp>
      <p:sp>
        <p:nvSpPr>
          <p:cNvPr id="3" name="TextBox 2"/>
          <p:cNvSpPr txBox="1"/>
          <p:nvPr/>
        </p:nvSpPr>
        <p:spPr>
          <a:xfrm>
            <a:off x="533400" y="1752600"/>
            <a:ext cx="6850658" cy="400110"/>
          </a:xfrm>
          <a:prstGeom prst="rect">
            <a:avLst/>
          </a:prstGeom>
          <a:noFill/>
        </p:spPr>
        <p:txBody>
          <a:bodyPr wrap="none" rtlCol="0">
            <a:spAutoFit/>
          </a:bodyPr>
          <a:lstStyle/>
          <a:p>
            <a:r>
              <a:rPr lang="en-US" sz="2000" dirty="0" smtClean="0"/>
              <a:t>a.  </a:t>
            </a:r>
            <a:r>
              <a:rPr lang="en-US" sz="2000" dirty="0" err="1" smtClean="0"/>
              <a:t>Aa</a:t>
            </a:r>
            <a:r>
              <a:rPr lang="en-US" sz="2000" dirty="0" smtClean="0"/>
              <a:t>= 0,  </a:t>
            </a:r>
            <a:r>
              <a:rPr lang="en-US" sz="2000" dirty="0" err="1" smtClean="0"/>
              <a:t>Ba</a:t>
            </a:r>
            <a:r>
              <a:rPr lang="en-US" sz="2000" dirty="0" smtClean="0"/>
              <a:t>= 0,  </a:t>
            </a:r>
            <a:r>
              <a:rPr lang="en-US" sz="2000" dirty="0" err="1" smtClean="0"/>
              <a:t>Ap</a:t>
            </a:r>
            <a:r>
              <a:rPr lang="en-US" sz="2000" dirty="0" smtClean="0"/>
              <a:t>= 0,  Bp= +2,  C= +4,  D= 0,  TVL= 7  </a:t>
            </a:r>
            <a:endParaRPr lang="en-US" sz="2000" dirty="0"/>
          </a:p>
        </p:txBody>
      </p:sp>
      <p:sp>
        <p:nvSpPr>
          <p:cNvPr id="5" name="TextBox 4"/>
          <p:cNvSpPr txBox="1"/>
          <p:nvPr/>
        </p:nvSpPr>
        <p:spPr>
          <a:xfrm>
            <a:off x="533400" y="2286000"/>
            <a:ext cx="7446975" cy="400110"/>
          </a:xfrm>
          <a:prstGeom prst="rect">
            <a:avLst/>
          </a:prstGeom>
          <a:noFill/>
        </p:spPr>
        <p:txBody>
          <a:bodyPr wrap="none" rtlCol="0">
            <a:spAutoFit/>
          </a:bodyPr>
          <a:lstStyle/>
          <a:p>
            <a:r>
              <a:rPr lang="en-US" sz="2000" dirty="0" smtClean="0"/>
              <a:t>b.  </a:t>
            </a:r>
            <a:r>
              <a:rPr lang="en-US" sz="2000" dirty="0" err="1" smtClean="0"/>
              <a:t>Aa</a:t>
            </a:r>
            <a:r>
              <a:rPr lang="en-US" sz="2000" dirty="0" smtClean="0"/>
              <a:t>= +3,  </a:t>
            </a:r>
            <a:r>
              <a:rPr lang="en-US" sz="2000" dirty="0" err="1" smtClean="0"/>
              <a:t>Ba</a:t>
            </a:r>
            <a:r>
              <a:rPr lang="en-US" sz="2000" dirty="0" smtClean="0"/>
              <a:t>= +4,  </a:t>
            </a:r>
            <a:r>
              <a:rPr lang="en-US" sz="2000" dirty="0" err="1" smtClean="0"/>
              <a:t>Ap</a:t>
            </a:r>
            <a:r>
              <a:rPr lang="en-US" sz="2000" dirty="0" smtClean="0"/>
              <a:t>= +3,  Bp= +4,  C= +6,  D= +5,  TVL= 9  </a:t>
            </a:r>
            <a:endParaRPr lang="en-US" sz="2000" dirty="0"/>
          </a:p>
        </p:txBody>
      </p:sp>
      <p:sp>
        <p:nvSpPr>
          <p:cNvPr id="6" name="TextBox 5"/>
          <p:cNvSpPr txBox="1"/>
          <p:nvPr/>
        </p:nvSpPr>
        <p:spPr>
          <a:xfrm>
            <a:off x="533400" y="2819400"/>
            <a:ext cx="6921190" cy="400110"/>
          </a:xfrm>
          <a:prstGeom prst="rect">
            <a:avLst/>
          </a:prstGeom>
          <a:noFill/>
        </p:spPr>
        <p:txBody>
          <a:bodyPr wrap="none" rtlCol="0">
            <a:spAutoFit/>
          </a:bodyPr>
          <a:lstStyle/>
          <a:p>
            <a:r>
              <a:rPr lang="en-US" sz="2000" dirty="0" smtClean="0"/>
              <a:t>c.  </a:t>
            </a:r>
            <a:r>
              <a:rPr lang="en-US" sz="2000" dirty="0" err="1" smtClean="0"/>
              <a:t>Aa</a:t>
            </a:r>
            <a:r>
              <a:rPr lang="en-US" sz="2000" dirty="0" smtClean="0"/>
              <a:t>= +1,  </a:t>
            </a:r>
            <a:r>
              <a:rPr lang="en-US" sz="2000" dirty="0" err="1" smtClean="0"/>
              <a:t>Ba</a:t>
            </a:r>
            <a:r>
              <a:rPr lang="en-US" sz="2000" dirty="0" smtClean="0"/>
              <a:t>= +5,  </a:t>
            </a:r>
            <a:r>
              <a:rPr lang="en-US" sz="2000" dirty="0" err="1" smtClean="0"/>
              <a:t>Ap</a:t>
            </a:r>
            <a:r>
              <a:rPr lang="en-US" sz="2000" dirty="0" smtClean="0"/>
              <a:t>= 0,  Bp= 0,  C= 0,  D= -2,  TVL= 8  </a:t>
            </a:r>
            <a:endParaRPr lang="en-US" sz="2000" dirty="0"/>
          </a:p>
        </p:txBody>
      </p:sp>
      <p:sp>
        <p:nvSpPr>
          <p:cNvPr id="7" name="TextBox 6"/>
          <p:cNvSpPr txBox="1"/>
          <p:nvPr/>
        </p:nvSpPr>
        <p:spPr>
          <a:xfrm>
            <a:off x="533400" y="3352800"/>
            <a:ext cx="7446975" cy="400110"/>
          </a:xfrm>
          <a:prstGeom prst="rect">
            <a:avLst/>
          </a:prstGeom>
          <a:noFill/>
        </p:spPr>
        <p:txBody>
          <a:bodyPr wrap="none" rtlCol="0">
            <a:spAutoFit/>
          </a:bodyPr>
          <a:lstStyle/>
          <a:p>
            <a:r>
              <a:rPr lang="en-US" sz="2000" dirty="0" smtClean="0"/>
              <a:t>d.  </a:t>
            </a:r>
            <a:r>
              <a:rPr lang="en-US" sz="2000" dirty="0" err="1" smtClean="0"/>
              <a:t>Aa</a:t>
            </a:r>
            <a:r>
              <a:rPr lang="en-US" sz="2000" dirty="0" smtClean="0"/>
              <a:t>= +3,  </a:t>
            </a:r>
            <a:r>
              <a:rPr lang="en-US" sz="2000" dirty="0" err="1" smtClean="0"/>
              <a:t>Ba</a:t>
            </a:r>
            <a:r>
              <a:rPr lang="en-US" sz="2000" dirty="0" smtClean="0"/>
              <a:t>= +4,  </a:t>
            </a:r>
            <a:r>
              <a:rPr lang="en-US" sz="2000" dirty="0" err="1" smtClean="0"/>
              <a:t>Ap</a:t>
            </a:r>
            <a:r>
              <a:rPr lang="en-US" sz="2000" dirty="0" smtClean="0"/>
              <a:t>= +2,  Bp= +3,  C= +5,  D= +3,  TVL= 7  </a:t>
            </a:r>
            <a:endParaRPr lang="en-US" sz="2000" dirty="0"/>
          </a:p>
        </p:txBody>
      </p:sp>
      <p:sp>
        <p:nvSpPr>
          <p:cNvPr id="9" name="TextBox 8"/>
          <p:cNvSpPr txBox="1"/>
          <p:nvPr/>
        </p:nvSpPr>
        <p:spPr>
          <a:xfrm>
            <a:off x="533400" y="4114800"/>
            <a:ext cx="4427815" cy="461665"/>
          </a:xfrm>
          <a:prstGeom prst="rect">
            <a:avLst/>
          </a:prstGeom>
          <a:solidFill>
            <a:schemeClr val="bg1"/>
          </a:solidFill>
          <a:ln>
            <a:solidFill>
              <a:schemeClr val="tx1"/>
            </a:solidFill>
          </a:ln>
        </p:spPr>
        <p:txBody>
          <a:bodyPr wrap="none" rtlCol="0">
            <a:spAutoFit/>
          </a:bodyPr>
          <a:lstStyle/>
          <a:p>
            <a:r>
              <a:rPr lang="en-US" sz="2400" dirty="0" smtClean="0"/>
              <a:t>Stage IV= leading </a:t>
            </a:r>
            <a:r>
              <a:rPr lang="en-US" sz="2400" u="sng" dirty="0" smtClean="0"/>
              <a:t>&gt;</a:t>
            </a:r>
            <a:r>
              <a:rPr lang="en-US" sz="2400" dirty="0" smtClean="0"/>
              <a:t> (TVL-2cm)</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66"/>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533400" y="457200"/>
            <a:ext cx="81534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3200"/>
              <a:t>“</a:t>
            </a:r>
            <a:r>
              <a:rPr lang="en-US" altLang="ja-JP" sz="3200"/>
              <a:t> Seriously, every single time. I am almost there and -poof- nothing. Even my vibrator has given up on me.</a:t>
            </a:r>
            <a:r>
              <a:rPr lang="ja-JP" altLang="en-US" sz="3200"/>
              <a:t>”</a:t>
            </a:r>
            <a:endParaRPr lang="en-US" sz="3200"/>
          </a:p>
        </p:txBody>
      </p:sp>
      <p:sp>
        <p:nvSpPr>
          <p:cNvPr id="99330" name="TextBox 1"/>
          <p:cNvSpPr txBox="1">
            <a:spLocks noChangeArrowheads="1"/>
          </p:cNvSpPr>
          <p:nvPr/>
        </p:nvSpPr>
        <p:spPr bwMode="auto">
          <a:xfrm>
            <a:off x="457200" y="2590800"/>
            <a:ext cx="6856413" cy="461963"/>
          </a:xfrm>
          <a:prstGeom prst="rect">
            <a:avLst/>
          </a:prstGeom>
          <a:noFill/>
          <a:ln w="9525">
            <a:noFill/>
            <a:miter lim="800000"/>
            <a:headEnd/>
            <a:tailEnd/>
          </a:ln>
        </p:spPr>
        <p:txBody>
          <a:bodyPr wrap="none">
            <a:spAutoFit/>
          </a:bodyPr>
          <a:lstStyle/>
          <a:p>
            <a:r>
              <a:rPr lang="en-US" sz="2400"/>
              <a:t>Most common cause of this sexual dysfunction is</a:t>
            </a:r>
          </a:p>
        </p:txBody>
      </p:sp>
      <p:sp>
        <p:nvSpPr>
          <p:cNvPr id="99331" name="TextBox 4"/>
          <p:cNvSpPr txBox="1">
            <a:spLocks noChangeArrowheads="1"/>
          </p:cNvSpPr>
          <p:nvPr/>
        </p:nvSpPr>
        <p:spPr bwMode="auto">
          <a:xfrm>
            <a:off x="533400" y="3352800"/>
            <a:ext cx="3794125" cy="461963"/>
          </a:xfrm>
          <a:prstGeom prst="rect">
            <a:avLst/>
          </a:prstGeom>
          <a:noFill/>
          <a:ln w="9525">
            <a:noFill/>
            <a:miter lim="800000"/>
            <a:headEnd/>
            <a:tailEnd/>
          </a:ln>
        </p:spPr>
        <p:txBody>
          <a:bodyPr wrap="none">
            <a:spAutoFit/>
          </a:bodyPr>
          <a:lstStyle/>
          <a:p>
            <a:r>
              <a:rPr lang="en-US" sz="2400"/>
              <a:t>a. Sexual trauma or abuse </a:t>
            </a:r>
          </a:p>
        </p:txBody>
      </p:sp>
      <p:sp>
        <p:nvSpPr>
          <p:cNvPr id="99332" name="TextBox 5"/>
          <p:cNvSpPr txBox="1">
            <a:spLocks noChangeArrowheads="1"/>
          </p:cNvSpPr>
          <p:nvPr/>
        </p:nvSpPr>
        <p:spPr bwMode="auto">
          <a:xfrm>
            <a:off x="533400" y="3886200"/>
            <a:ext cx="3600450" cy="461963"/>
          </a:xfrm>
          <a:prstGeom prst="rect">
            <a:avLst/>
          </a:prstGeom>
          <a:noFill/>
          <a:ln w="9525">
            <a:noFill/>
            <a:miter lim="800000"/>
            <a:headEnd/>
            <a:tailEnd/>
          </a:ln>
        </p:spPr>
        <p:txBody>
          <a:bodyPr wrap="none">
            <a:spAutoFit/>
          </a:bodyPr>
          <a:lstStyle/>
          <a:p>
            <a:r>
              <a:rPr lang="en-US" sz="2400"/>
              <a:t>b. Androgen insufficiency</a:t>
            </a:r>
          </a:p>
        </p:txBody>
      </p:sp>
      <p:sp>
        <p:nvSpPr>
          <p:cNvPr id="99333" name="TextBox 6"/>
          <p:cNvSpPr txBox="1">
            <a:spLocks noChangeArrowheads="1"/>
          </p:cNvSpPr>
          <p:nvPr/>
        </p:nvSpPr>
        <p:spPr bwMode="auto">
          <a:xfrm>
            <a:off x="533400" y="4419600"/>
            <a:ext cx="4051300" cy="461963"/>
          </a:xfrm>
          <a:prstGeom prst="rect">
            <a:avLst/>
          </a:prstGeom>
          <a:noFill/>
          <a:ln w="9525">
            <a:noFill/>
            <a:miter lim="800000"/>
            <a:headEnd/>
            <a:tailEnd/>
          </a:ln>
        </p:spPr>
        <p:txBody>
          <a:bodyPr wrap="none">
            <a:spAutoFit/>
          </a:bodyPr>
          <a:lstStyle/>
          <a:p>
            <a:r>
              <a:rPr lang="en-US" sz="2400"/>
              <a:t>c. Early surgical menopause </a:t>
            </a:r>
          </a:p>
        </p:txBody>
      </p:sp>
      <p:sp>
        <p:nvSpPr>
          <p:cNvPr id="8" name="TextBox 7"/>
          <p:cNvSpPr txBox="1">
            <a:spLocks noChangeArrowheads="1"/>
          </p:cNvSpPr>
          <p:nvPr/>
        </p:nvSpPr>
        <p:spPr bwMode="auto">
          <a:xfrm>
            <a:off x="533400" y="4953000"/>
            <a:ext cx="1827213" cy="461963"/>
          </a:xfrm>
          <a:prstGeom prst="rect">
            <a:avLst/>
          </a:prstGeom>
          <a:noFill/>
          <a:ln w="9525">
            <a:noFill/>
            <a:miter lim="800000"/>
            <a:headEnd/>
            <a:tailEnd/>
          </a:ln>
        </p:spPr>
        <p:txBody>
          <a:bodyPr wrap="none">
            <a:spAutoFit/>
          </a:bodyPr>
          <a:lstStyle/>
          <a:p>
            <a:r>
              <a:rPr lang="en-US" sz="2400"/>
              <a:t>d. SSRI 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304800" y="381000"/>
            <a:ext cx="4786888" cy="400110"/>
          </a:xfrm>
          <a:prstGeom prst="rect">
            <a:avLst/>
          </a:prstGeom>
          <a:solidFill>
            <a:schemeClr val="bg1"/>
          </a:solidFill>
          <a:ln>
            <a:solidFill>
              <a:schemeClr val="tx1"/>
            </a:solidFill>
          </a:ln>
        </p:spPr>
        <p:txBody>
          <a:bodyPr wrap="none" rtlCol="0">
            <a:spAutoFit/>
          </a:bodyPr>
          <a:lstStyle/>
          <a:p>
            <a:r>
              <a:rPr lang="en-US" sz="2000" dirty="0" smtClean="0"/>
              <a:t>SSRI-related Female Orgasmic Disorder</a:t>
            </a:r>
            <a:endParaRPr lang="en-US" sz="2000" dirty="0"/>
          </a:p>
        </p:txBody>
      </p:sp>
      <p:sp>
        <p:nvSpPr>
          <p:cNvPr id="3" name="TextBox 2"/>
          <p:cNvSpPr txBox="1"/>
          <p:nvPr/>
        </p:nvSpPr>
        <p:spPr>
          <a:xfrm>
            <a:off x="304800" y="1143000"/>
            <a:ext cx="8258992" cy="400110"/>
          </a:xfrm>
          <a:prstGeom prst="rect">
            <a:avLst/>
          </a:prstGeom>
          <a:noFill/>
        </p:spPr>
        <p:txBody>
          <a:bodyPr wrap="none" rtlCol="0">
            <a:spAutoFit/>
          </a:bodyPr>
          <a:lstStyle/>
          <a:p>
            <a:r>
              <a:rPr lang="en-US" sz="2000" dirty="0" smtClean="0"/>
              <a:t>What % of women taking SSRIs have </a:t>
            </a:r>
            <a:r>
              <a:rPr lang="en-US" sz="2000" dirty="0" err="1" smtClean="0"/>
              <a:t>anorgasmia</a:t>
            </a:r>
            <a:r>
              <a:rPr lang="en-US" sz="2000" dirty="0" smtClean="0"/>
              <a:t> or delayed orgasm? </a:t>
            </a:r>
            <a:endParaRPr lang="en-US" sz="2000" dirty="0"/>
          </a:p>
        </p:txBody>
      </p:sp>
      <p:sp>
        <p:nvSpPr>
          <p:cNvPr id="4" name="TextBox 3"/>
          <p:cNvSpPr txBox="1"/>
          <p:nvPr/>
        </p:nvSpPr>
        <p:spPr>
          <a:xfrm>
            <a:off x="7086600" y="1676400"/>
            <a:ext cx="1067921" cy="400110"/>
          </a:xfrm>
          <a:prstGeom prst="rect">
            <a:avLst/>
          </a:prstGeom>
          <a:solidFill>
            <a:schemeClr val="bg1"/>
          </a:solidFill>
          <a:ln>
            <a:solidFill>
              <a:schemeClr val="tx1"/>
            </a:solidFill>
          </a:ln>
        </p:spPr>
        <p:txBody>
          <a:bodyPr wrap="none" rtlCol="0">
            <a:spAutoFit/>
          </a:bodyPr>
          <a:lstStyle/>
          <a:p>
            <a:r>
              <a:rPr lang="en-US" sz="2000" dirty="0" smtClean="0"/>
              <a:t>30-40%</a:t>
            </a:r>
            <a:endParaRPr lang="en-US" sz="2000" dirty="0"/>
          </a:p>
        </p:txBody>
      </p:sp>
      <p:sp>
        <p:nvSpPr>
          <p:cNvPr id="5" name="TextBox 4"/>
          <p:cNvSpPr txBox="1"/>
          <p:nvPr/>
        </p:nvSpPr>
        <p:spPr>
          <a:xfrm>
            <a:off x="381000" y="2667000"/>
            <a:ext cx="7872668" cy="400110"/>
          </a:xfrm>
          <a:prstGeom prst="rect">
            <a:avLst/>
          </a:prstGeom>
          <a:noFill/>
        </p:spPr>
        <p:txBody>
          <a:bodyPr wrap="none" rtlCol="0">
            <a:spAutoFit/>
          </a:bodyPr>
          <a:lstStyle/>
          <a:p>
            <a:r>
              <a:rPr lang="en-US" sz="2000" dirty="0" smtClean="0"/>
              <a:t>What is the anti-depressant of choice for women with this problem? </a:t>
            </a:r>
            <a:endParaRPr lang="en-US" sz="2000" dirty="0"/>
          </a:p>
        </p:txBody>
      </p:sp>
      <p:sp>
        <p:nvSpPr>
          <p:cNvPr id="6" name="TextBox 5"/>
          <p:cNvSpPr txBox="1"/>
          <p:nvPr/>
        </p:nvSpPr>
        <p:spPr>
          <a:xfrm>
            <a:off x="6248400" y="3200400"/>
            <a:ext cx="1410964" cy="400110"/>
          </a:xfrm>
          <a:prstGeom prst="rect">
            <a:avLst/>
          </a:prstGeom>
          <a:solidFill>
            <a:schemeClr val="bg1"/>
          </a:solidFill>
          <a:ln>
            <a:solidFill>
              <a:schemeClr val="tx1"/>
            </a:solidFill>
          </a:ln>
        </p:spPr>
        <p:txBody>
          <a:bodyPr wrap="none" rtlCol="0">
            <a:spAutoFit/>
          </a:bodyPr>
          <a:lstStyle/>
          <a:p>
            <a:r>
              <a:rPr lang="en-US" sz="2000" dirty="0" err="1" smtClean="0"/>
              <a:t>buproprion</a:t>
            </a:r>
            <a:endParaRPr lang="en-US" sz="2000" dirty="0"/>
          </a:p>
        </p:txBody>
      </p:sp>
      <p:sp>
        <p:nvSpPr>
          <p:cNvPr id="7" name="TextBox 6"/>
          <p:cNvSpPr txBox="1"/>
          <p:nvPr/>
        </p:nvSpPr>
        <p:spPr>
          <a:xfrm>
            <a:off x="228600" y="4419600"/>
            <a:ext cx="8305800" cy="707886"/>
          </a:xfrm>
          <a:prstGeom prst="rect">
            <a:avLst/>
          </a:prstGeom>
          <a:noFill/>
        </p:spPr>
        <p:txBody>
          <a:bodyPr wrap="square" rtlCol="0">
            <a:spAutoFit/>
          </a:bodyPr>
          <a:lstStyle/>
          <a:p>
            <a:r>
              <a:rPr lang="en-US" sz="2000" dirty="0" smtClean="0"/>
              <a:t>What other medication can you try if a woman can not be adequately treated without an anti-depressant that causes her orgasm problems?</a:t>
            </a:r>
            <a:endParaRPr lang="en-US" sz="2000" dirty="0"/>
          </a:p>
        </p:txBody>
      </p:sp>
      <p:sp>
        <p:nvSpPr>
          <p:cNvPr id="8" name="TextBox 7"/>
          <p:cNvSpPr txBox="1"/>
          <p:nvPr/>
        </p:nvSpPr>
        <p:spPr>
          <a:xfrm>
            <a:off x="6248400" y="5486400"/>
            <a:ext cx="1184940" cy="400110"/>
          </a:xfrm>
          <a:prstGeom prst="rect">
            <a:avLst/>
          </a:prstGeom>
          <a:solidFill>
            <a:schemeClr val="bg1"/>
          </a:solidFill>
          <a:ln>
            <a:solidFill>
              <a:schemeClr val="tx1"/>
            </a:solidFill>
          </a:ln>
        </p:spPr>
        <p:txBody>
          <a:bodyPr wrap="none" rtlCol="0">
            <a:spAutoFit/>
          </a:bodyPr>
          <a:lstStyle/>
          <a:p>
            <a:r>
              <a:rPr lang="en-US" sz="2000" dirty="0" err="1" smtClean="0"/>
              <a:t>sildenafil</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2362200" y="228600"/>
            <a:ext cx="3838575" cy="466725"/>
          </a:xfrm>
          <a:prstGeom prst="rect">
            <a:avLst/>
          </a:prstGeom>
          <a:noFill/>
          <a:ln w="9525">
            <a:solidFill>
              <a:schemeClr val="tx1"/>
            </a:solidFill>
            <a:miter lim="800000"/>
            <a:headEnd/>
            <a:tailEnd/>
          </a:ln>
        </p:spPr>
        <p:txBody>
          <a:bodyPr wrap="none">
            <a:spAutoFit/>
          </a:bodyPr>
          <a:lstStyle/>
          <a:p>
            <a:r>
              <a:rPr lang="en-US" sz="2400"/>
              <a:t>Female Orgasmic Disorder</a:t>
            </a:r>
          </a:p>
        </p:txBody>
      </p:sp>
      <p:sp>
        <p:nvSpPr>
          <p:cNvPr id="100354" name="Text Box 5"/>
          <p:cNvSpPr txBox="1">
            <a:spLocks noChangeArrowheads="1"/>
          </p:cNvSpPr>
          <p:nvPr/>
        </p:nvSpPr>
        <p:spPr bwMode="auto">
          <a:xfrm>
            <a:off x="381000" y="990600"/>
            <a:ext cx="8474075" cy="1616075"/>
          </a:xfrm>
          <a:prstGeom prst="rect">
            <a:avLst/>
          </a:prstGeom>
          <a:noFill/>
          <a:ln w="9525">
            <a:noFill/>
            <a:miter lim="800000"/>
            <a:headEnd/>
            <a:tailEnd/>
          </a:ln>
        </p:spPr>
        <p:txBody>
          <a:bodyPr>
            <a:spAutoFit/>
          </a:bodyPr>
          <a:lstStyle/>
          <a:p>
            <a:pPr>
              <a:buFontTx/>
              <a:buChar char="•"/>
            </a:pPr>
            <a:r>
              <a:rPr lang="en-US" sz="2000" dirty="0"/>
              <a:t> </a:t>
            </a:r>
            <a:r>
              <a:rPr lang="en-US" sz="2000" u="sng" dirty="0"/>
              <a:t>Definition</a:t>
            </a:r>
            <a:r>
              <a:rPr lang="en-US" sz="2000" dirty="0"/>
              <a:t>: persistent or recurrent difficulty, delay in or absence of attaining orgasm following sufficient sexual stimulation and arousal which causes personal distress</a:t>
            </a:r>
          </a:p>
          <a:p>
            <a:pPr>
              <a:buFontTx/>
              <a:buChar char="•"/>
            </a:pPr>
            <a:r>
              <a:rPr lang="en-US" sz="2000" dirty="0"/>
              <a:t> </a:t>
            </a:r>
            <a:r>
              <a:rPr lang="en-US" sz="2000" u="sng" dirty="0"/>
              <a:t>Prevalence</a:t>
            </a:r>
            <a:r>
              <a:rPr lang="en-US" sz="2000" dirty="0"/>
              <a:t>: 19%</a:t>
            </a:r>
            <a:r>
              <a:rPr lang="en-US" sz="2000" baseline="30000" dirty="0"/>
              <a:t>1</a:t>
            </a:r>
          </a:p>
          <a:p>
            <a:r>
              <a:rPr lang="en-US" sz="2000" dirty="0"/>
              <a:t>  </a:t>
            </a:r>
          </a:p>
        </p:txBody>
      </p:sp>
      <p:sp>
        <p:nvSpPr>
          <p:cNvPr id="100355" name="Text Box 6"/>
          <p:cNvSpPr txBox="1">
            <a:spLocks noChangeArrowheads="1"/>
          </p:cNvSpPr>
          <p:nvPr/>
        </p:nvSpPr>
        <p:spPr bwMode="auto">
          <a:xfrm>
            <a:off x="304800" y="2514600"/>
            <a:ext cx="8397875" cy="708025"/>
          </a:xfrm>
          <a:prstGeom prst="rect">
            <a:avLst/>
          </a:prstGeom>
          <a:noFill/>
          <a:ln w="9525">
            <a:noFill/>
            <a:miter lim="800000"/>
            <a:headEnd/>
            <a:tailEnd/>
          </a:ln>
        </p:spPr>
        <p:txBody>
          <a:bodyPr>
            <a:spAutoFit/>
          </a:bodyPr>
          <a:lstStyle/>
          <a:p>
            <a:endParaRPr lang="en-US" sz="2000"/>
          </a:p>
          <a:p>
            <a:endParaRPr lang="en-US" sz="2000"/>
          </a:p>
        </p:txBody>
      </p:sp>
      <p:sp>
        <p:nvSpPr>
          <p:cNvPr id="100356" name="Text Box 7"/>
          <p:cNvSpPr txBox="1">
            <a:spLocks noChangeArrowheads="1"/>
          </p:cNvSpPr>
          <p:nvPr/>
        </p:nvSpPr>
        <p:spPr bwMode="auto">
          <a:xfrm>
            <a:off x="212725" y="6284913"/>
            <a:ext cx="8702675" cy="396875"/>
          </a:xfrm>
          <a:prstGeom prst="rect">
            <a:avLst/>
          </a:prstGeom>
          <a:noFill/>
          <a:ln w="9525">
            <a:noFill/>
            <a:miter lim="800000"/>
            <a:headEnd/>
            <a:tailEnd/>
          </a:ln>
        </p:spPr>
        <p:txBody>
          <a:bodyPr>
            <a:spAutoFit/>
          </a:bodyPr>
          <a:lstStyle/>
          <a:p>
            <a:r>
              <a:rPr lang="en-US" sz="1000"/>
              <a:t>1. Leiblum SR, Koochaki PE, Rodenberg CA, et al. Hypoactive sexual desire disorder in postmenopausal women: US results from the Women</a:t>
            </a:r>
            <a:r>
              <a:rPr lang="ja-JP" altLang="en-US" sz="1000"/>
              <a:t>’</a:t>
            </a:r>
            <a:r>
              <a:rPr lang="en-US" altLang="ja-JP" sz="1000"/>
              <a:t>s International Study of Health and Sexuality (WISHeS). Menopause 2006;13(1):46-56. </a:t>
            </a:r>
            <a:endParaRPr lang="en-US" sz="1000"/>
          </a:p>
        </p:txBody>
      </p:sp>
      <p:sp>
        <p:nvSpPr>
          <p:cNvPr id="100357" name="Text Box 7"/>
          <p:cNvSpPr txBox="1">
            <a:spLocks noChangeArrowheads="1"/>
          </p:cNvSpPr>
          <p:nvPr/>
        </p:nvSpPr>
        <p:spPr bwMode="auto">
          <a:xfrm>
            <a:off x="228600" y="2286000"/>
            <a:ext cx="8016875" cy="1311275"/>
          </a:xfrm>
          <a:prstGeom prst="rect">
            <a:avLst/>
          </a:prstGeom>
          <a:noFill/>
          <a:ln w="9525">
            <a:noFill/>
            <a:miter lim="800000"/>
            <a:headEnd/>
            <a:tailEnd/>
          </a:ln>
        </p:spPr>
        <p:txBody>
          <a:bodyPr>
            <a:spAutoFit/>
          </a:bodyPr>
          <a:lstStyle/>
          <a:p>
            <a:r>
              <a:rPr lang="en-US" sz="2000" u="sng">
                <a:solidFill>
                  <a:srgbClr val="0066FF"/>
                </a:solidFill>
              </a:rPr>
              <a:t>SSRI-associated Sexual Dysfunction</a:t>
            </a:r>
          </a:p>
          <a:p>
            <a:pPr>
              <a:buFontTx/>
              <a:buChar char="•"/>
            </a:pPr>
            <a:r>
              <a:rPr lang="en-US" sz="2000"/>
              <a:t> 20% with loss of libido, 30-40% anorgasmia or delayed orgasm</a:t>
            </a:r>
            <a:r>
              <a:rPr lang="en-US" sz="2000" baseline="30000"/>
              <a:t>1</a:t>
            </a:r>
          </a:p>
          <a:p>
            <a:pPr>
              <a:buFontTx/>
              <a:buChar char="•"/>
            </a:pPr>
            <a:r>
              <a:rPr lang="en-US" sz="2000"/>
              <a:t> may be due to peripheral effects of serotonin on genital smooth muscle and nerve function</a:t>
            </a:r>
          </a:p>
        </p:txBody>
      </p:sp>
      <p:sp>
        <p:nvSpPr>
          <p:cNvPr id="100358" name="Rectangle 1"/>
          <p:cNvSpPr>
            <a:spLocks noChangeArrowheads="1"/>
          </p:cNvSpPr>
          <p:nvPr/>
        </p:nvSpPr>
        <p:spPr bwMode="auto">
          <a:xfrm>
            <a:off x="304800" y="3657600"/>
            <a:ext cx="8382000" cy="369888"/>
          </a:xfrm>
          <a:prstGeom prst="rect">
            <a:avLst/>
          </a:prstGeom>
          <a:noFill/>
          <a:ln w="9525">
            <a:noFill/>
            <a:miter lim="800000"/>
            <a:headEnd/>
            <a:tailEnd/>
          </a:ln>
        </p:spPr>
        <p:txBody>
          <a:bodyPr>
            <a:spAutoFit/>
          </a:bodyPr>
          <a:lstStyle/>
          <a:p>
            <a:r>
              <a:rPr lang="en-US" b="1" dirty="0">
                <a:solidFill>
                  <a:srgbClr val="3366FF"/>
                </a:solidFill>
              </a:rPr>
              <a:t>The most common side effect in women is orgasmic disorder. </a:t>
            </a:r>
          </a:p>
        </p:txBody>
      </p:sp>
      <p:sp>
        <p:nvSpPr>
          <p:cNvPr id="100359" name="Rectangle 3"/>
          <p:cNvSpPr>
            <a:spLocks noChangeArrowheads="1"/>
          </p:cNvSpPr>
          <p:nvPr/>
        </p:nvSpPr>
        <p:spPr bwMode="auto">
          <a:xfrm>
            <a:off x="381000" y="4191000"/>
            <a:ext cx="8458200" cy="2032000"/>
          </a:xfrm>
          <a:prstGeom prst="rect">
            <a:avLst/>
          </a:prstGeom>
          <a:noFill/>
          <a:ln w="9525">
            <a:noFill/>
            <a:miter lim="800000"/>
            <a:headEnd/>
            <a:tailEnd/>
          </a:ln>
        </p:spPr>
        <p:txBody>
          <a:bodyPr>
            <a:spAutoFit/>
          </a:bodyPr>
          <a:lstStyle/>
          <a:p>
            <a:r>
              <a:rPr lang="en-US"/>
              <a:t>Recommendations for treatment include:</a:t>
            </a:r>
          </a:p>
          <a:p>
            <a:pPr>
              <a:buFontTx/>
              <a:buChar char="•"/>
            </a:pPr>
            <a:r>
              <a:rPr lang="en-US"/>
              <a:t> decreasing antidepressant dose (as possible)</a:t>
            </a:r>
          </a:p>
          <a:p>
            <a:pPr>
              <a:buFontTx/>
              <a:buChar char="•"/>
            </a:pPr>
            <a:r>
              <a:rPr lang="en-US"/>
              <a:t> changing to a different antidepressant</a:t>
            </a:r>
          </a:p>
          <a:p>
            <a:r>
              <a:rPr lang="en-US"/>
              <a:t>  - buproprion is the alternative drug of choice; may also have prosexual effects </a:t>
            </a:r>
          </a:p>
          <a:p>
            <a:pPr>
              <a:buFontTx/>
              <a:buChar char="•"/>
            </a:pPr>
            <a:r>
              <a:rPr lang="en-US"/>
              <a:t> sildenafil </a:t>
            </a:r>
          </a:p>
          <a:p>
            <a:r>
              <a:rPr lang="en-US"/>
              <a:t>   - improves ability to reach orgasm &amp; orgasm satisfaction and decreases orgasm </a:t>
            </a:r>
          </a:p>
          <a:p>
            <a:r>
              <a:rPr lang="en-US"/>
              <a:t>     delay compared to placebo</a:t>
            </a:r>
            <a:r>
              <a:rPr lang="en-US" baseline="30000"/>
              <a:t>2</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9457" name="Text Box 2"/>
          <p:cNvSpPr txBox="1">
            <a:spLocks noChangeArrowheads="1"/>
          </p:cNvSpPr>
          <p:nvPr/>
        </p:nvSpPr>
        <p:spPr bwMode="auto">
          <a:xfrm>
            <a:off x="381000" y="609600"/>
            <a:ext cx="8458200" cy="1816100"/>
          </a:xfrm>
          <a:prstGeom prst="rect">
            <a:avLst/>
          </a:prstGeom>
          <a:noFill/>
          <a:ln w="9525">
            <a:noFill/>
            <a:miter lim="800000"/>
            <a:headEnd/>
            <a:tailEnd/>
          </a:ln>
        </p:spPr>
        <p:txBody>
          <a:bodyPr>
            <a:spAutoFit/>
          </a:bodyPr>
          <a:lstStyle/>
          <a:p>
            <a:r>
              <a:rPr lang="en-US" sz="2800"/>
              <a:t>35 year old woman POD #1 s/p TAH for fibroids falls getting out of bed. She complains of difficulty bending at her right hip and straightening her right knee. </a:t>
            </a:r>
          </a:p>
        </p:txBody>
      </p:sp>
      <p:sp>
        <p:nvSpPr>
          <p:cNvPr id="27651" name="Text Box 3"/>
          <p:cNvSpPr txBox="1">
            <a:spLocks noChangeArrowheads="1"/>
          </p:cNvSpPr>
          <p:nvPr/>
        </p:nvSpPr>
        <p:spPr bwMode="auto">
          <a:xfrm>
            <a:off x="457200" y="2819400"/>
            <a:ext cx="2260600" cy="523875"/>
          </a:xfrm>
          <a:prstGeom prst="rect">
            <a:avLst/>
          </a:prstGeom>
          <a:noFill/>
          <a:ln w="9525">
            <a:noFill/>
            <a:miter lim="800000"/>
            <a:headEnd/>
            <a:tailEnd/>
          </a:ln>
        </p:spPr>
        <p:txBody>
          <a:bodyPr wrap="none">
            <a:spAutoFit/>
          </a:bodyPr>
          <a:lstStyle/>
          <a:p>
            <a:r>
              <a:rPr lang="en-US" sz="2800"/>
              <a:t>1. Diagnosis.</a:t>
            </a:r>
          </a:p>
        </p:txBody>
      </p:sp>
      <p:sp>
        <p:nvSpPr>
          <p:cNvPr id="27652" name="Text Box 4"/>
          <p:cNvSpPr txBox="1">
            <a:spLocks noChangeArrowheads="1"/>
          </p:cNvSpPr>
          <p:nvPr/>
        </p:nvSpPr>
        <p:spPr bwMode="auto">
          <a:xfrm>
            <a:off x="441325" y="4314825"/>
            <a:ext cx="3836988" cy="523875"/>
          </a:xfrm>
          <a:prstGeom prst="rect">
            <a:avLst/>
          </a:prstGeom>
          <a:noFill/>
          <a:ln w="9525">
            <a:noFill/>
            <a:miter lim="800000"/>
            <a:headEnd/>
            <a:tailEnd/>
          </a:ln>
        </p:spPr>
        <p:txBody>
          <a:bodyPr wrap="none">
            <a:spAutoFit/>
          </a:bodyPr>
          <a:lstStyle/>
          <a:p>
            <a:r>
              <a:rPr lang="en-US" sz="2800"/>
              <a:t>2. Most likely cause(s).</a:t>
            </a:r>
          </a:p>
        </p:txBody>
      </p:sp>
      <p:sp>
        <p:nvSpPr>
          <p:cNvPr id="2" name="TextBox 1"/>
          <p:cNvSpPr txBox="1">
            <a:spLocks noChangeArrowheads="1"/>
          </p:cNvSpPr>
          <p:nvPr/>
        </p:nvSpPr>
        <p:spPr bwMode="auto">
          <a:xfrm>
            <a:off x="3276600" y="2819400"/>
            <a:ext cx="3471863" cy="523875"/>
          </a:xfrm>
          <a:prstGeom prst="rect">
            <a:avLst/>
          </a:prstGeom>
          <a:solidFill>
            <a:schemeClr val="bg1"/>
          </a:solidFill>
          <a:ln w="9525">
            <a:solidFill>
              <a:srgbClr val="000000"/>
            </a:solidFill>
            <a:miter lim="800000"/>
            <a:headEnd/>
            <a:tailEnd/>
          </a:ln>
        </p:spPr>
        <p:txBody>
          <a:bodyPr wrap="none">
            <a:spAutoFit/>
          </a:bodyPr>
          <a:lstStyle/>
          <a:p>
            <a:r>
              <a:rPr lang="en-US" sz="2800"/>
              <a:t>Femoral neuropathy.</a:t>
            </a:r>
          </a:p>
        </p:txBody>
      </p:sp>
      <p:sp>
        <p:nvSpPr>
          <p:cNvPr id="3" name="TextBox 2"/>
          <p:cNvSpPr txBox="1">
            <a:spLocks noChangeArrowheads="1"/>
          </p:cNvSpPr>
          <p:nvPr/>
        </p:nvSpPr>
        <p:spPr bwMode="auto">
          <a:xfrm>
            <a:off x="152400" y="4953000"/>
            <a:ext cx="8763000" cy="1570038"/>
          </a:xfrm>
          <a:prstGeom prst="rect">
            <a:avLst/>
          </a:prstGeom>
          <a:solidFill>
            <a:schemeClr val="bg1"/>
          </a:solidFill>
          <a:ln w="9525">
            <a:solidFill>
              <a:srgbClr val="000000"/>
            </a:solidFill>
            <a:miter lim="800000"/>
            <a:headEnd/>
            <a:tailEnd/>
          </a:ln>
        </p:spPr>
        <p:txBody>
          <a:bodyPr>
            <a:spAutoFit/>
          </a:bodyPr>
          <a:lstStyle/>
          <a:p>
            <a:r>
              <a:rPr lang="en-US" sz="2400"/>
              <a:t>Compression by retractor blades</a:t>
            </a:r>
          </a:p>
          <a:p>
            <a:r>
              <a:rPr lang="en-US" sz="2400"/>
              <a:t> - pressure on or retraction of psoas m overlying nerve</a:t>
            </a:r>
          </a:p>
          <a:p>
            <a:r>
              <a:rPr lang="en-US" sz="2400"/>
              <a:t>Excessive hip flexion/Extreme hip adduction &amp; external rotation</a:t>
            </a:r>
          </a:p>
          <a:p>
            <a:r>
              <a:rPr lang="en-US" sz="2400"/>
              <a:t> - compression against inguinal ligament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2" descr="Image"/>
          <p:cNvPicPr>
            <a:picLocks noChangeAspect="1" noChangeArrowheads="1"/>
          </p:cNvPicPr>
          <p:nvPr/>
        </p:nvPicPr>
        <p:blipFill>
          <a:blip r:embed="rId2"/>
          <a:srcRect/>
          <a:stretch>
            <a:fillRect/>
          </a:stretch>
        </p:blipFill>
        <p:spPr bwMode="auto">
          <a:xfrm>
            <a:off x="609600" y="914400"/>
            <a:ext cx="5970601" cy="5067301"/>
          </a:xfrm>
          <a:prstGeom prst="rect">
            <a:avLst/>
          </a:prstGeom>
          <a:noFill/>
        </p:spPr>
      </p:pic>
      <p:sp>
        <p:nvSpPr>
          <p:cNvPr id="4" name="TextBox 3"/>
          <p:cNvSpPr txBox="1"/>
          <p:nvPr/>
        </p:nvSpPr>
        <p:spPr>
          <a:xfrm>
            <a:off x="609600" y="304800"/>
            <a:ext cx="3505127" cy="461665"/>
          </a:xfrm>
          <a:prstGeom prst="rect">
            <a:avLst/>
          </a:prstGeom>
          <a:noFill/>
          <a:ln>
            <a:solidFill>
              <a:schemeClr val="tx1"/>
            </a:solidFill>
          </a:ln>
        </p:spPr>
        <p:txBody>
          <a:bodyPr wrap="none" rtlCol="0">
            <a:spAutoFit/>
          </a:bodyPr>
          <a:lstStyle/>
          <a:p>
            <a:r>
              <a:rPr lang="en-US" sz="2400" dirty="0" smtClean="0"/>
              <a:t>Femoral Nerve Anatomy</a:t>
            </a:r>
            <a:endParaRPr lang="en-US" sz="2400" dirty="0"/>
          </a:p>
        </p:txBody>
      </p:sp>
      <p:sp>
        <p:nvSpPr>
          <p:cNvPr id="5" name="TextBox 4"/>
          <p:cNvSpPr txBox="1"/>
          <p:nvPr/>
        </p:nvSpPr>
        <p:spPr>
          <a:xfrm>
            <a:off x="838200" y="5410200"/>
            <a:ext cx="4800600" cy="646331"/>
          </a:xfrm>
          <a:prstGeom prst="rect">
            <a:avLst/>
          </a:prstGeom>
          <a:solidFill>
            <a:schemeClr val="bg1"/>
          </a:solidFill>
          <a:ln>
            <a:solidFill>
              <a:schemeClr val="tx1"/>
            </a:solidFill>
          </a:ln>
        </p:spPr>
        <p:txBody>
          <a:bodyPr wrap="square" rtlCol="0">
            <a:spAutoFit/>
          </a:bodyPr>
          <a:lstStyle/>
          <a:p>
            <a:r>
              <a:rPr lang="en-US" dirty="0" smtClean="0"/>
              <a:t>exits lateral to </a:t>
            </a:r>
            <a:r>
              <a:rPr lang="en-US" dirty="0" err="1" smtClean="0"/>
              <a:t>psoas</a:t>
            </a:r>
            <a:r>
              <a:rPr lang="en-US" dirty="0" smtClean="0"/>
              <a:t> muscle to exit pelvis </a:t>
            </a:r>
            <a:r>
              <a:rPr lang="en-US" dirty="0" err="1" smtClean="0"/>
              <a:t>underinguinal</a:t>
            </a:r>
            <a:r>
              <a:rPr lang="en-US" dirty="0" smtClean="0"/>
              <a:t> ligament </a:t>
            </a:r>
            <a:endParaRPr lang="en-US" dirty="0"/>
          </a:p>
        </p:txBody>
      </p:sp>
      <p:sp>
        <p:nvSpPr>
          <p:cNvPr id="6" name="TextBox 5"/>
          <p:cNvSpPr txBox="1"/>
          <p:nvPr/>
        </p:nvSpPr>
        <p:spPr>
          <a:xfrm>
            <a:off x="6096000" y="228600"/>
            <a:ext cx="2714205" cy="2031325"/>
          </a:xfrm>
          <a:prstGeom prst="rect">
            <a:avLst/>
          </a:prstGeom>
          <a:solidFill>
            <a:schemeClr val="accent1"/>
          </a:solidFill>
          <a:ln>
            <a:solidFill>
              <a:schemeClr val="tx1"/>
            </a:solidFill>
          </a:ln>
        </p:spPr>
        <p:txBody>
          <a:bodyPr wrap="none" rtlCol="0">
            <a:spAutoFit/>
          </a:bodyPr>
          <a:lstStyle/>
          <a:p>
            <a:r>
              <a:rPr lang="en-US" u="sng" dirty="0" smtClean="0"/>
              <a:t>Risk factors for injury</a:t>
            </a:r>
          </a:p>
          <a:p>
            <a:pPr>
              <a:buFont typeface="Arial" pitchFamily="34" charset="0"/>
              <a:buChar char="•"/>
            </a:pPr>
            <a:r>
              <a:rPr lang="en-US" dirty="0" smtClean="0"/>
              <a:t> wide </a:t>
            </a:r>
            <a:r>
              <a:rPr lang="en-US" dirty="0" err="1" smtClean="0"/>
              <a:t>Pfannenstiel</a:t>
            </a:r>
            <a:endParaRPr lang="en-US" dirty="0" smtClean="0"/>
          </a:p>
          <a:p>
            <a:pPr>
              <a:buFont typeface="Arial" pitchFamily="34" charset="0"/>
              <a:buChar char="•"/>
            </a:pPr>
            <a:r>
              <a:rPr lang="en-US" dirty="0" smtClean="0"/>
              <a:t> BMI &lt; 20</a:t>
            </a:r>
          </a:p>
          <a:p>
            <a:pPr>
              <a:buFont typeface="Arial" pitchFamily="34" charset="0"/>
              <a:buChar char="•"/>
            </a:pPr>
            <a:r>
              <a:rPr lang="en-US" dirty="0" smtClean="0"/>
              <a:t> OR time &gt; 4 hrs</a:t>
            </a:r>
          </a:p>
          <a:p>
            <a:pPr>
              <a:buFont typeface="Arial" pitchFamily="34" charset="0"/>
              <a:buChar char="•"/>
            </a:pPr>
            <a:r>
              <a:rPr lang="en-US" dirty="0" smtClean="0"/>
              <a:t> narrow pelvis</a:t>
            </a:r>
          </a:p>
          <a:p>
            <a:pPr>
              <a:buFont typeface="Arial" pitchFamily="34" charset="0"/>
              <a:buChar char="•"/>
            </a:pPr>
            <a:r>
              <a:rPr lang="en-US" dirty="0" smtClean="0"/>
              <a:t> self-retaining retractors</a:t>
            </a:r>
          </a:p>
          <a:p>
            <a:pPr>
              <a:buFont typeface="Arial" pitchFamily="34" charset="0"/>
              <a:buChar char="•"/>
            </a:pPr>
            <a:r>
              <a:rPr lang="en-US" dirty="0" smtClean="0"/>
              <a:t> poor patient positioning</a:t>
            </a:r>
            <a:endParaRPr lang="en-US" dirty="0"/>
          </a:p>
        </p:txBody>
      </p:sp>
      <p:sp>
        <p:nvSpPr>
          <p:cNvPr id="7" name="Oval 6"/>
          <p:cNvSpPr/>
          <p:nvPr/>
        </p:nvSpPr>
        <p:spPr>
          <a:xfrm>
            <a:off x="381000" y="3810000"/>
            <a:ext cx="1524000" cy="457200"/>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5057" name="Text Box 2"/>
          <p:cNvSpPr txBox="1">
            <a:spLocks noChangeArrowheads="1"/>
          </p:cNvSpPr>
          <p:nvPr/>
        </p:nvSpPr>
        <p:spPr bwMode="auto">
          <a:xfrm>
            <a:off x="457200" y="457200"/>
            <a:ext cx="8229600" cy="1816100"/>
          </a:xfrm>
          <a:prstGeom prst="rect">
            <a:avLst/>
          </a:prstGeom>
          <a:noFill/>
          <a:ln w="9525">
            <a:noFill/>
            <a:miter lim="800000"/>
            <a:headEnd/>
            <a:tailEnd/>
          </a:ln>
        </p:spPr>
        <p:txBody>
          <a:bodyPr>
            <a:spAutoFit/>
          </a:bodyPr>
          <a:lstStyle/>
          <a:p>
            <a:r>
              <a:rPr lang="en-US" sz="2800" dirty="0"/>
              <a:t>33 year-old woman POD # 2 s/p  TAH for endometriosis. Complains of sharp pain &amp; burning at incision. Also notices some numbness over </a:t>
            </a:r>
            <a:r>
              <a:rPr lang="en-US" sz="2800" dirty="0" err="1"/>
              <a:t>mons</a:t>
            </a:r>
            <a:r>
              <a:rPr lang="en-US" sz="2800" dirty="0"/>
              <a:t> &amp; labia.</a:t>
            </a:r>
          </a:p>
        </p:txBody>
      </p:sp>
      <p:sp>
        <p:nvSpPr>
          <p:cNvPr id="26627" name="Text Box 3"/>
          <p:cNvSpPr txBox="1">
            <a:spLocks noChangeArrowheads="1"/>
          </p:cNvSpPr>
          <p:nvPr/>
        </p:nvSpPr>
        <p:spPr bwMode="auto">
          <a:xfrm>
            <a:off x="381000" y="2590800"/>
            <a:ext cx="2260600" cy="523875"/>
          </a:xfrm>
          <a:prstGeom prst="rect">
            <a:avLst/>
          </a:prstGeom>
          <a:noFill/>
          <a:ln w="9525">
            <a:noFill/>
            <a:miter lim="800000"/>
            <a:headEnd/>
            <a:tailEnd/>
          </a:ln>
        </p:spPr>
        <p:txBody>
          <a:bodyPr wrap="none">
            <a:spAutoFit/>
          </a:bodyPr>
          <a:lstStyle/>
          <a:p>
            <a:r>
              <a:rPr lang="en-US" sz="2800"/>
              <a:t>1. Diagnosis.</a:t>
            </a:r>
          </a:p>
        </p:txBody>
      </p:sp>
      <p:sp>
        <p:nvSpPr>
          <p:cNvPr id="26628" name="Text Box 4"/>
          <p:cNvSpPr txBox="1">
            <a:spLocks noChangeArrowheads="1"/>
          </p:cNvSpPr>
          <p:nvPr/>
        </p:nvSpPr>
        <p:spPr bwMode="auto">
          <a:xfrm>
            <a:off x="457200" y="3810000"/>
            <a:ext cx="3417888" cy="523875"/>
          </a:xfrm>
          <a:prstGeom prst="rect">
            <a:avLst/>
          </a:prstGeom>
          <a:noFill/>
          <a:ln w="9525">
            <a:noFill/>
            <a:miter lim="800000"/>
            <a:headEnd/>
            <a:tailEnd/>
          </a:ln>
        </p:spPr>
        <p:txBody>
          <a:bodyPr wrap="none">
            <a:spAutoFit/>
          </a:bodyPr>
          <a:lstStyle/>
          <a:p>
            <a:r>
              <a:rPr lang="en-US" sz="2800"/>
              <a:t>2. Most likely cause.</a:t>
            </a:r>
          </a:p>
        </p:txBody>
      </p:sp>
      <p:sp>
        <p:nvSpPr>
          <p:cNvPr id="2" name="TextBox 1"/>
          <p:cNvSpPr txBox="1">
            <a:spLocks noChangeArrowheads="1"/>
          </p:cNvSpPr>
          <p:nvPr/>
        </p:nvSpPr>
        <p:spPr bwMode="auto">
          <a:xfrm>
            <a:off x="2819400" y="2590800"/>
            <a:ext cx="5437188" cy="461963"/>
          </a:xfrm>
          <a:prstGeom prst="rect">
            <a:avLst/>
          </a:prstGeom>
          <a:solidFill>
            <a:schemeClr val="bg1"/>
          </a:solidFill>
          <a:ln w="9525">
            <a:solidFill>
              <a:srgbClr val="000000"/>
            </a:solidFill>
            <a:miter lim="800000"/>
            <a:headEnd/>
            <a:tailEnd/>
          </a:ln>
        </p:spPr>
        <p:txBody>
          <a:bodyPr wrap="none">
            <a:spAutoFit/>
          </a:bodyPr>
          <a:lstStyle/>
          <a:p>
            <a:r>
              <a:rPr lang="en-US" sz="2400"/>
              <a:t>Ilioinguinal/Iliohypogastric Nerve Injury</a:t>
            </a:r>
          </a:p>
        </p:txBody>
      </p:sp>
      <p:sp>
        <p:nvSpPr>
          <p:cNvPr id="3" name="TextBox 2"/>
          <p:cNvSpPr txBox="1">
            <a:spLocks noChangeArrowheads="1"/>
          </p:cNvSpPr>
          <p:nvPr/>
        </p:nvSpPr>
        <p:spPr bwMode="auto">
          <a:xfrm>
            <a:off x="533400" y="4724400"/>
            <a:ext cx="7848600" cy="1200150"/>
          </a:xfrm>
          <a:prstGeom prst="rect">
            <a:avLst/>
          </a:prstGeom>
          <a:solidFill>
            <a:schemeClr val="bg1"/>
          </a:solidFill>
          <a:ln w="9525">
            <a:solidFill>
              <a:srgbClr val="000000"/>
            </a:solidFill>
            <a:miter lim="800000"/>
            <a:headEnd/>
            <a:tailEnd/>
          </a:ln>
        </p:spPr>
        <p:txBody>
          <a:bodyPr>
            <a:spAutoFit/>
          </a:bodyPr>
          <a:lstStyle/>
          <a:p>
            <a:r>
              <a:rPr lang="en-US" sz="2400"/>
              <a:t>Direct injury, incorporation in fascial closure or scar tissue when Pfannenstiel incision edges extend beyond edge of rectus muscles laterally.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p:bldP spid="2" grpId="0" animBg="1"/>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Picture 2" descr="http://findlaw.doereport.com/imagescooked/23720W.jpg"/>
          <p:cNvPicPr>
            <a:picLocks noChangeAspect="1" noChangeArrowheads="1"/>
          </p:cNvPicPr>
          <p:nvPr/>
        </p:nvPicPr>
        <p:blipFill>
          <a:blip r:embed="rId2"/>
          <a:srcRect/>
          <a:stretch>
            <a:fillRect/>
          </a:stretch>
        </p:blipFill>
        <p:spPr bwMode="auto">
          <a:xfrm>
            <a:off x="533400" y="838200"/>
            <a:ext cx="3810000" cy="5159625"/>
          </a:xfrm>
          <a:prstGeom prst="rect">
            <a:avLst/>
          </a:prstGeom>
          <a:noFill/>
        </p:spPr>
      </p:pic>
      <p:pic>
        <p:nvPicPr>
          <p:cNvPr id="220168" name="Picture 8" descr="http://ars.els-cdn.com/content/image/1-s2.0-S0022534705626523-gr4.jpg"/>
          <p:cNvPicPr>
            <a:picLocks noChangeAspect="1" noChangeArrowheads="1"/>
          </p:cNvPicPr>
          <p:nvPr/>
        </p:nvPicPr>
        <p:blipFill>
          <a:blip r:embed="rId3"/>
          <a:srcRect/>
          <a:stretch>
            <a:fillRect/>
          </a:stretch>
        </p:blipFill>
        <p:spPr bwMode="auto">
          <a:xfrm>
            <a:off x="4953000" y="1524000"/>
            <a:ext cx="3228975" cy="4276726"/>
          </a:xfrm>
          <a:prstGeom prst="rect">
            <a:avLst/>
          </a:prstGeom>
          <a:noFill/>
        </p:spPr>
      </p:pic>
      <p:cxnSp>
        <p:nvCxnSpPr>
          <p:cNvPr id="9" name="Straight Connector 8"/>
          <p:cNvCxnSpPr/>
          <p:nvPr/>
        </p:nvCxnSpPr>
        <p:spPr>
          <a:xfrm flipH="1">
            <a:off x="5943600" y="4038600"/>
            <a:ext cx="685800" cy="83820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943600" y="4876800"/>
            <a:ext cx="53340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800600" y="5943600"/>
            <a:ext cx="3703258" cy="338554"/>
          </a:xfrm>
          <a:prstGeom prst="rect">
            <a:avLst/>
          </a:prstGeom>
          <a:noFill/>
          <a:ln>
            <a:solidFill>
              <a:schemeClr val="tx1"/>
            </a:solidFill>
          </a:ln>
        </p:spPr>
        <p:txBody>
          <a:bodyPr wrap="none" rtlCol="0">
            <a:spAutoFit/>
          </a:bodyPr>
          <a:lstStyle/>
          <a:p>
            <a:r>
              <a:rPr lang="en-US" sz="1600" dirty="0" smtClean="0"/>
              <a:t>Compression against inguinal ligament</a:t>
            </a:r>
            <a:endParaRPr lang="en-US" sz="1600" dirty="0"/>
          </a:p>
        </p:txBody>
      </p:sp>
      <p:sp>
        <p:nvSpPr>
          <p:cNvPr id="13" name="TextBox 12"/>
          <p:cNvSpPr txBox="1"/>
          <p:nvPr/>
        </p:nvSpPr>
        <p:spPr>
          <a:xfrm>
            <a:off x="457200" y="5943600"/>
            <a:ext cx="4051109" cy="338554"/>
          </a:xfrm>
          <a:prstGeom prst="rect">
            <a:avLst/>
          </a:prstGeom>
          <a:noFill/>
          <a:ln>
            <a:solidFill>
              <a:schemeClr val="tx1"/>
            </a:solidFill>
          </a:ln>
        </p:spPr>
        <p:txBody>
          <a:bodyPr wrap="none" rtlCol="0">
            <a:spAutoFit/>
          </a:bodyPr>
          <a:lstStyle/>
          <a:p>
            <a:r>
              <a:rPr lang="en-US" sz="1600" dirty="0" smtClean="0"/>
              <a:t>Compression by retractor blade or packing</a:t>
            </a:r>
            <a:endParaRPr lang="en-US" sz="1600" dirty="0"/>
          </a:p>
        </p:txBody>
      </p:sp>
      <p:sp>
        <p:nvSpPr>
          <p:cNvPr id="14" name="TextBox 13"/>
          <p:cNvSpPr txBox="1"/>
          <p:nvPr/>
        </p:nvSpPr>
        <p:spPr>
          <a:xfrm>
            <a:off x="304800" y="228600"/>
            <a:ext cx="5301451" cy="461665"/>
          </a:xfrm>
          <a:prstGeom prst="rect">
            <a:avLst/>
          </a:prstGeom>
          <a:noFill/>
          <a:ln>
            <a:solidFill>
              <a:schemeClr val="tx1"/>
            </a:solidFill>
          </a:ln>
        </p:spPr>
        <p:txBody>
          <a:bodyPr wrap="none" rtlCol="0">
            <a:spAutoFit/>
          </a:bodyPr>
          <a:lstStyle/>
          <a:p>
            <a:r>
              <a:rPr lang="en-US" sz="2400" dirty="0" smtClean="0"/>
              <a:t>Femoral Nerve Injury in GYN Surgery</a:t>
            </a:r>
            <a:endParaRPr lang="en-US" sz="2400" dirty="0"/>
          </a:p>
        </p:txBody>
      </p:sp>
      <p:sp>
        <p:nvSpPr>
          <p:cNvPr id="15" name="Oval 14"/>
          <p:cNvSpPr/>
          <p:nvPr/>
        </p:nvSpPr>
        <p:spPr>
          <a:xfrm>
            <a:off x="1524000" y="2590800"/>
            <a:ext cx="1219200" cy="1143000"/>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75105" name="TextBox 1"/>
          <p:cNvSpPr txBox="1">
            <a:spLocks noChangeArrowheads="1"/>
          </p:cNvSpPr>
          <p:nvPr/>
        </p:nvSpPr>
        <p:spPr bwMode="auto">
          <a:xfrm>
            <a:off x="533400" y="990600"/>
            <a:ext cx="7924800" cy="1200150"/>
          </a:xfrm>
          <a:prstGeom prst="rect">
            <a:avLst/>
          </a:prstGeom>
          <a:noFill/>
          <a:ln w="9525">
            <a:noFill/>
            <a:miter lim="800000"/>
            <a:headEnd/>
            <a:tailEnd/>
          </a:ln>
        </p:spPr>
        <p:txBody>
          <a:bodyPr>
            <a:spAutoFit/>
          </a:bodyPr>
          <a:lstStyle/>
          <a:p>
            <a:r>
              <a:rPr lang="en-US" sz="3600"/>
              <a:t>Most commonly reported symptom of rectocele. </a:t>
            </a:r>
          </a:p>
        </p:txBody>
      </p:sp>
      <p:sp>
        <p:nvSpPr>
          <p:cNvPr id="3" name="TextBox 2"/>
          <p:cNvSpPr txBox="1">
            <a:spLocks noChangeArrowheads="1"/>
          </p:cNvSpPr>
          <p:nvPr/>
        </p:nvSpPr>
        <p:spPr bwMode="auto">
          <a:xfrm>
            <a:off x="1143000" y="2667000"/>
            <a:ext cx="3124200" cy="1384995"/>
          </a:xfrm>
          <a:prstGeom prst="rect">
            <a:avLst/>
          </a:prstGeom>
          <a:noFill/>
          <a:ln w="9525">
            <a:noFill/>
            <a:miter lim="800000"/>
            <a:headEnd/>
            <a:tailEnd/>
          </a:ln>
        </p:spPr>
        <p:txBody>
          <a:bodyPr wrap="square">
            <a:spAutoFit/>
          </a:bodyPr>
          <a:lstStyle/>
          <a:p>
            <a:r>
              <a:rPr lang="en-US" sz="2800" dirty="0"/>
              <a:t>Vaginal splinting to have a bowel movement.</a:t>
            </a:r>
          </a:p>
        </p:txBody>
      </p:sp>
      <p:sp>
        <p:nvSpPr>
          <p:cNvPr id="55300" name="AutoShape 4" descr="data:image/jpeg;base64,/9j/4AAQSkZJRgABAQAAAQABAAD/2wCEAAkGBhQSEBQUExQUFRUWFhQUFBQVFRcVFRcUFxUVFBQUFxYXHCYeFxkjGhQVHy8gIycpLCwsFR4xNTAqNSYrLCkBCQoKDgwOGg8PGiwkHyQpLCkqLCwsLCwsLCkpKSwsLC8sLCwpLCksKSwpLCwsLCwsLCwsLCwsLCwsLCwpLCwsKf/AABEIANEA8gMBIgACEQEDEQH/xAAbAAABBQEBAAAAAAAAAAAAAAAAAQIDBAUGB//EAEcQAAEDAQQFCAYGCQQCAwAAAAEAAgMRBBIhMQUGQVFhEyIycYGRodFSc7GywfAWQlNicuEUIzM0NVSTovElgpLSJMIVdPL/xAAaAQACAwEBAAAAAAAAAAAAAAAABAECAwUG/8QALhEAAgIBAwIFAwMFAQAAAAAAAAECEQMSITEEURMiQYGRMlJxQmGxM6HR4fAU/9oADAMBAAIRAxEAPwDmNGaOM0scTbodI5rQXZAuNKlbj9RnPtDoIHco9jXukD43Q3bppQB/SrsIWDY3ta9heC5oILg111xA2B1MDxXWHXxvKRfqXvjjimiJklvzObKMayXchTAUUWSc2/VydsXKmI8mDQvo0gG9dxoajnYVUtp1StUbQ59neA4ta03Ri53RbQGtTuW1HrqxllMEcF39WGVvNu1Dw8SEBlXONADU9VFsaS1rhiZysZifPJaYbQ5jHvkZVjSHE3mtuA1oBieKLRG5wtt0LJA5omZyd7ImhFAaE82taHMZq5pvVvkIo5BI2RshcG/q3xu5tMbsgBLcRiMFNrBrELS5nNkDGlx5Nzmkc5wLg0sjbStKVNTtSad1ibNDHCyN7Wxuc4OklM0nOAFwOIF1gpkiyTK0Roo2mZkTbrXPrQurdF1peSaAnJpyC04dTnPDXNlhMbo5pRJSWl2EsbILhjv1BeMm4qloLShs1oZMG3iy9QVu4uY5la0OV6vYtWya6OBY6Vr5HiCWzOlbMWSOY9zXMdeum69tCL20EbkAUItW633ctC2KO4HTPErGX31LWBpjvl1AT0aUxU8OqVeWvWizMMNDICZHUY4sax4dHGQ5rr7aUNccQE76QxuEjHxSyQyGN5D7SXTCVgc0OE1zEFri26W5bVWOmh/5IbExjbQxkYYw0bGGvjeKCnO/Z4nCpJKAJGaovLRSSHlXx8qyCrhK+OhcHAXboJaC4NJBI2Jj9WXCO8ZIA/kxPyBdSXkiLwdi27W7zrl69TYrUOtQbckMANpjiELJuUIZdDTGx7oruL2tNK3gMBgobRp9j2VfZw6fkmw8qXkso1oY2Tkrv7UNAF69SorSqAHzanObaG2cSxGV0giu3ZgA6hcTfdGGkCmwnNUdFaEM7ZXXmMbEGOeXB7um640ARscTjwW5aNdmutLLQIp7zZRLcdai+LolpayMx8zPA40VXR+scEIlbHDO1srWNcW2q7ICx98FsgiFAciKIAwLRAGvLQWuoaXg1wB40eA4doUVOpWrfO18jnNvgE1HKP5R/G8+gvGtcaKuUANAS3UBKUAJ85JT85IIQAggQBKi6iiAERRLRBCCQSJwai4oAaloiiUBSAlEFLdQQgBKoTgEK1AewaG1OsjrDZZHQNL3iK+6rqm9nXFXtI6jWMMJbZ2A0O13mrmgh/pVlO6OE+LVq21lWHtHeCub1EpLMqfob4ktm+5599GLN9k3+7zQdWrN9k3vPmtWiWqrrl3O0sUPtXwZP0as32LPHzSHVqz/AGLPHzWq4pAjXLuT4UPtXwZX0bs/2LPHzSfRqz/ZM8fNapCAp1vuT4UOy+DK+jln+yZ4+aX6N2f7Jnj5rTTaqNcu4eFDsvgzvo5ZvsWePmj6OWb7Fnj5rSTSUa5dyfCh9q+DOOrtn+yZ3HzSHV+zfYs7itAlMc4o1y7k+FD7V8FE6As/2UfcUf8AwFn+yj7ldqglRrfcnwofavgo/wDwVn+xZ3KaLQdnBFYYyN1FNVOD0an3IeLHXC+C6/VayvZVkMdcxzRjwVnR+o1lPOdFEfugYDgTv4KnYrdcP3Tn5rbgtNOc0g79x61XJqmtnuc7P01cFe1aqWZ0bjFZob9aC9GBkaHA9qkg1Rs1wXrNBfpjRgpVa7JOUAIcRQ1I3/dcq8TZP0hxc1ty7RrvrbDTvqkHOfFsRr0II9UrGR+7Q/8AAJ30Qsf8tD/wC0WSDMGoyNMclOFeOST9StGM/U+xkEfo0OO5gqodHas2TGN9mgvtyPJt5zdh61vqpbrOTR7Om3EcRtaUxizShK7LJJrSyL6IWP8AlYP6bfJL9EbH/Kwf02+S0bLaRI0OG3ZtB2gqZdpStWmYNU6ZkfRKx/ysH9Nvkj6JWP8AlYP6TfJa6FNsijI+idk/lYP6TfJC10IthRzmr7a6Jh/+uw9zQfgtR5qyvAH4qlqi2ujbMN8DB/bRWrCb0Lfw07sPgub1iqcZG8Ht7nLTij3DiQoqq5pSOkhwzofgqSzZ34O4pjiU0oSILigppclqmEoBC3klU1xSPKCwt9Nc5R3kjnqGA4vTS9RF6aZEBZNf6k2+oS9N5RFFdRPyiW8q5f1JbymgssiX5wVmzW0s4jaPnaqUcbiKgYb8h3lTMhr9Zg43h8CoohtPZnS2O25PbiKYjh5ha9B+0GJu7NozwC5uwx3G0rXbUZdiux6TMbaAVJPN4VzB7fasc+O1qRy+oxfqiaZtLI2XqXQcbtKGpxOG/eo9GWt76lw5pJudmY4jj1qrBo9zzfmP+3LvpkOCvWae8Cbjm3XUFdoGFRTZRK3QnRdQgFC1KlJruSlr9SQ0PB+w9q1Aqlos4e0tOR8NxRo20lzS13TZzXcdx7V0Ojy/ofsTNalqLiEIXRMQQhCAMXU3+H2X1MfsU9hw5RvoyO7jzh7VBqZ/D7L6mP3QrNLs7h6TWu7RzT8El1sbhfZmmP1Rj6ehxB4kd+IWNRdNpqGrD3935LmSUtF2kztdLK8YVSFyAkcVYaAlREpzkxyCwl5OLlCUqgkHlRPelc5Rvcgo3Q171HfSSFQverJGTkSmRNMigL/mibynzRWoo5ljlFZssd7jsAOVc8eAGKzeUWvop/Nrua4+J/6hDQRlboqaW0+yE3QOUkGdei3hw6gsr6YyehFTddPmsOaQkknbU9pxUa0WNC7zyb22O10RrEyRwA/VSbBmx3D5xXT2a138CKOGY+I3heRtNCu41f0uZmgE0lZiCfrD5wPeqSjRpCevZ8nd2O25MfiDgCfYfNWo77S8ve0i9UAil1nzRYdmtAe0HfmNx2jrWzZ6SxEOAJpdNdtMRWnYUhnxqPmQnnx6d0XYXdo2HgpFXjZQUoBdoG0xFAPBSQzBwqDXMYbxmsYv0FSRUrUeTkbJsPMf1HonsKuqO0RBzS05EUWkZOLtExdPcthKqGiLQXMuu6TDdPZke5X13oTU4qSMpR0ugQhCuVMXUz+H2X1MfuhWtIij4n/eLD1OGHiAq2pn8PsvqY/dCv6ShvRuG2lR1jEexZZo64NF8bqSIrUyrSuRtMN1xG4+C7CGQPYHbCAe8Ln9N2ajgew/Ark4ZbUdHpJ6ZOLMohMKcU1y2s6gwlRuTyoS5BI16YXoLlE5yCGxz3qvI9D3qCRyukYSkK9/zVQuk+apr3qF0iukYykSOk+apjpFXdKo3yq6Ri5FoSLX0LPjwyIO52X9wp2rnOVVix2y64VyOB6j5Z9ihx2Jhkp2UdJWLk5XsOwmnVmPBVrq6bWGzX2NmGY5klP7XePiFgNjVou0UyR0yohuKzYrQYnh7cwe8bR2oMacI1PJVWnaPQdGWsEgjoyND2/iA5w7qHsK2rLpBsda1NaUoMyPyK4rV20/qiNsTg8fhNaj3l10c1CHDGhqOI/wk8kLTQ1kjrj+Sw58kgAwijOArgTwAOJWro+zBjSBlU593wTJY2PulwDhUOaTsdhSisQZdrvaVzkzmMlQhC04KlAO5O0A7JOaev6p9o7VrArI0uzmgjOuB45jxC0bFaL7Gu3gHt2+K6fRTtOLJyK4qXsToQhdAwMbUz+H2X1MfuhbBWPqZ/D7L6mP3QtlAGZYxdL2ei40/C7EfFN0nZrzT1f4UtrF2VrtjhcPXm34hTOFVw8q8LK/+2GVKmpI4iRhBIOYwUTitfTNjum93/ArIctTuY5642iJxUL1K9QkqTQjLlC8qWRyruPzRWSMpMje5QPdhtUj3KB5WiQvJkLnKGWROkcqkj1okLSkD3qF0iY+RROermLZNynzRK16qmVKyRAWdXoG2hwLH0LSA1wO49E/DuVfSeh+Rdhi09E7RwKyrBarrwTlkRwOfzwXV291+zg5ljhU+Fe0EFZO4sbxtZINPlHPCFKIlZ5NKIEWRoLGgn3ZgNjgWnuqPYuusDqsAP1at/4mnsouKjJaQ7cQe41XY2J2LxsqHdjh5grOXJvD6aOgiL7sN0i79eoqSBuIyV6I84jqPwPsWPFNNyQNWMYBS9wrTLFaGjbFdLnFxcTQEnhnTtPguXXmOXLll4JUJFcyILaOYeFD4pmhX0D2bjUdTsfbVT2gcx3UVQ0c+kw+80jtFCPCqY6aWnIjZK8bRtoTULtihkam/wAPsvqY/dC2Vjanfw+y+pj90LZQBXt0F9hAzzb+IYjxUVmmvNB3jx2hXSs6IXJHN2Hnt7ekO/HtXO67HaU0awdqhtvs4c0+PUuQtcN11D2cQu5WVpPRocMsOGYPkk8U/wBLHumzaHpZyZCgeFpTaMeMsVVfo9/o+xb0zqaov1KD1Xer81jcOkWjtHsUD7ITlj/tPkrLYpJXwUJCqzytF2i3nZ4fmoZNEybvA/BaJoXlCXYypXKpI5XrVZHNzBWbItkJzIZCq7ipZFDdUlBCU5rk1K1SBYjK6rQsl+B7fuHvYajwI7lybCun1U6VN5p3td5LOfBrhfnRcis1f8KX9HVmyR4dWHdh8FaMaXcmdSONUYs9nwPUVu2F2I4xtPd/+lRtTKA9RV+xNo4DdG0dpP5IsrKOmzptHOIY3m1Bv1NRQUNe2q0oW0aO/tOJVNkbmsa0AUAN41x6OY7VeC5y3bZxJu22KhCRWKDJzzT1H2LLjf8ArIz9+neCFp2k8w9X5LJc7nN/Gz3grw2kmMYlcWdDRCELviBkamn/AE+y+pj90LZWNqcP9PsvqY/dC2VJIKlpNlAHjNhqeLTg4fHsV1I4VVJxU4uLLRdOys04JVWsnNvRnNhw4sOLT8OxWl5+UXF0zVqmVprC12yh4LK0ro9zI3OacuwgVFT2DFbtEjmqVknE1hllBnn2kZeSjc9tKjfjU1yrmuetWskrxQUbxFart9OaDDQatvRH+w7urcdi4e2aJcxxwJaDg6mBGxNQakjtRya4qUBo1jnpSo66YqOyacmjJNbwOJDscfgojAgWdaVEnzmvYNO8q+7MGhpFAQMjxKi03q+KX4x1/PxWeLOtrQEwF5jjnQiuR2EYoUtLtESx+Iqkvc4uRn5hQuC6rWTQ1DfblnTh+XsXNujTUXas5M4OEqZWTg1S8mnNYpMwjauq1YhoGne8nsDSsPR+jnSOwGG0rsbBEGuAGTGk/D4FUm9jfBG5ofZ3Z/id7xVnlFjwWn4nvNfip32ugJ7e1KtOzrRmqLDxfddGOPO4Nzp1lXbM2peeIb2NGPiSomm5GKbh2uPmSrlis1A1uZw7Sc/GqPQyyvY2IdE84APfQGpGGWwZbVspkLKDicT5KRIrg4TYVQhCmyCrb3c2m8rMeMvxM94K3b5Kupu9qqjpMG97PA1+CvDdjuJVA6IoRdSL0BzDJ1O/h9l9TH7oWysjVAf+BZfUxe6FroAEIQgCjb23XNk2Dmu/Ccj2H2qVTSxhwIORFCsuxWkhxif0m9E7x50IXL6zFT1r1NoeaP4/gvEqISk40w4lSOFRRQNJu4UvAUxyqN/Bc2VgOMoycKdeXesfSGgqc6LEbWf9T8FcdaZOVa0NBYRznjYdu3fsVpuHRx3t8cNx4IjJxNseSWJ3E4CfQzHFxBLTXEUyO6mYWXJYy0kHAjD/AAvTbXo2OYVIo7Y4YOHA7+orntIaOczmvoQa3XbD5FMxmpHY6fq4z2fJyf6OnMs4qL2VRXq2q4+ItNHCh8DxBTDki2jp0malsjBjruoR1ZexYFs0HGauPM41AHjmt1sN2IitcCfDZwXMaZeXSUJwaAAOwE+JTOOT4Ry8+OH1SITo6BucpPABKx1macGOd1lVeSQI+tb6X6tiWqK4ive2btgt7JHXAwtNCRjhgN1Fanmuwvdtebreroj/ANis7QlmJJI28xp3V6buweJSadtwLxG3ox4YelT4DDvWXLoa2jBTapkLJFLGC8hgzdh2bT2BUGyrqNXtDuJGyR+X3GbXHj+QUy8qsyjLvwXomXncGe9T4DxPBdFoewY3yPwinirVj0PHGAGtrTaTU12nHar1EnPJapCubqdapAkSoWAoCjlkuglSLPt0tTQZDPrUF4R1OiqX4knPNOsjA6Zg3VcewUHiQmUVzQ0dXvduowe13wTXTx1TSG8j0wZrIRRC7ZytzJ1S/cLL6mL3QtdZGqbaWGzeoi9wLXQAIQhBILH05ZejI00cCBe3H6pPCuB4OK2FDa4bzHN3g9+xZ5Ya4tF8ctMkyno+2iRlcnA3Xt9FwzHxHBSSNobw7RvHmsRsjmkSsxNAHs9MbuDhjQ9nVtWW1NkaHNNQezrBGwjcuBJDOTHpdrgaDQC4AQTjSgwObuJVTR9vvmSkZbdOJp0j54K86Ha3A7RsP58VC4C80uBBFaYmmIpswPasXsZDmSYB9CK9IHPrPEJ9qsrZGlrsQfkEJkbWtad2JzrnifapYeiK7lMWSm1ujh9IwHo4Fwfd7qglZrwQaEUI7epbdqffmcW41e4gbyTdaO3FMtVjuvpI0BwwxxBG9pOYTnPJ6TFl0pJ9rKMDCISa5jAbBXALAtrKyv8AxEd1B8Fv2mRrGfdbiccODR1mixGRF2O81vHKpNcNruxbY3TKZ05RpdymY96tWXRhdS9UDYB03dQ2DiVc5FkIvyODdxfi7/YzZ21KybdrQcWwi6Dm84vPbsWtuXArphj3mamk9Its7LjacoRQAZMb5rmRIqglqamprmV0OrOgTO4OcCW1o1vpn/qNpV0lBWxec5ZZF/VnQbpC15Fa/s27/vHcAvTNG6OETd7j0nb+A4BN0XosRN3uOZ2U9Ebgry5+TLrYtly2tEeP5FSJULIXBCFRt+kbhDW4vOQ2Aek7cPaoJjFydIdbLZd5o6Rx6hv8lRqmxMIzNScXHaTv/JPJVkh2EFHYa+WgJ3LZ0bZ7kbQc83fiOJWZYoOUkHosxdxd9VvxW4F0+jx0nNi3Uz/SKhJVCfFDN1Y/crN6iL3GrTWZqx+5Wb1EXuBaaABCEIAEhSpCgDnmNxcNznD+4qAtfE8yRY16bMg/iDsfx27VK19ane5x/uKeXLgS5Z1vyaFitzZW3mngQcHNO1rhsKsUXOyQEOvxuuSDCtOa4D6rxtHiFfsOmg4hkg5OTYCea78DtvVms2hfJha3jwaAhbXIdwUGk57kTztpQdZwHiVaqsHWu00Y1u81PUMB4nwUJW6K4Ia8iiZ2i5WR1lfk3oDeaUrXg3b99V7drLJMCGBrY/Sdl2A4u8FnWk3nBhxbGAS30nuPNb1be5U9MabbAaAB8uePRZ2JmOPUztThCL1z3f8ABPJZwG35HCgxDni60cWx+ax7drQG1EIqcuUeMf8AaNixbZpF8prI4k7Nw6hsVYpuOJLkVydVKWyHTzue4ucS4nacVEAlAV/RWinzuutwAxc45ALXZCu8mSaB0WJpKOrcaLz+rd2r2PQWiREwEgBxGXot2NHxXBaI0P8Ao7jR4eH3caUo5pvNB4GlKr0yyWkSMDhk4V8x1+SR6iWrjgMylCCXfklQlSJTgTFSEqK02psbbz3Bo3n5xPBZNotr5hQVjj35SPH/AKDx6lPJpDG5E9u0viWRULxg52bGde933R20VSCG7U1JJxc45uO8+SI4GtADQABkFJRWodjBQVIkBTJHHAAVcTRo4/ki9TNaOi7Jhyjhzj0R6LfMrfDieSVGeSagrLVhsgjYBtzcd7jmVYQhdlJJUjmttu2NQiqFJQztWP3Kzeoi9xq01masfuVm9RF7jVpoLAhCEACa84Jyr299Innc13sUPglK2YEQoAK1+PFOKVoSrz7OwI0Jk1na8XXAEbjj/hPJQAgggikmi6Dw9voSZgbhIMe8FZGmLTLLMy8wMaSG0rerSpOOG017Fu3VS0nHzoTsEzAeAdVtfEIVdjTE4xnqrcwbHi9xO2V39rQB8Fw+k5C6aQna53tIXbxt5OWQH6sgcep4uE9hC4/T9mLLRIN5vDqdinsLRr1fozOqgFCEyc8VoqaDGuA616jqjoAABpAIbR0h9J5xDeoeym9cLqxYr814jmx849f1R3+xevWUts0Db5oTiRmS84loAxJ2diV6idKkXbcYbcvZDdYLEx0LnOdcuNJD6VoM6U24gdtFm6B1jYyJrJqscM3EVYSSSTUZZ5FPt7JLRS9zGA1Eebidjn7K8MgmxaJYM6n54JRJVuWhjj4emb+PQ1TrHZ9krTwbzj3NqVXm0y9/7KMtHpygjuZ0j20TGMDeiAOpKVWkVWGC/wBkP6Jzrz3F7/Sds/C0YN7FO1BHBNCk1FQCmlLTBACsjvvY3Y5wr1DE+xdGFg2D9szqf7FvhdTo15G/3EOqfmS/YEISJwVGFCChBQoas/uVm9TF7jVprM1Z/crN6mL3AtNBcEhclQgBA5VtIyUieRTonPEK1RUtL/sX9g7yAqzdRf4LQVyS/cyadiCEOckvLg0dZCpKpA5OBUACZNCHgtcKg4FPKVpQBk23QwoXNq5+ZvGpeKULanhlxC5nSuiOXjBye3mtccAfuO3OXelU5rKKlzaAuwcCLzHgZB7dvXmtIZHF7GqyXHTLc8ktWi5YzRzHDjQkd4wTrFoiWUgMYesggDrJXp5s++Jw9VKC3/jLiO9DbGTgGEDfLICP+EQFe0pj/wBO3Bloj+/9v8mboHRrLOxtQXAOrQZyyjFrG7wKVJ2U61vxRkuL5MZD3MHot3DjmUQWQNNSbzqUDsBRvotAwa3gPFWKpaUtTtkt77Dap7E0J4VCrEcmlqcTikUghoSlqKpSFBIhG9A7EFKApAfo8fr2dT/YAt9Yujm/rx+B3tatpdXpP6fuIdS/P7AhCE2LDCEJUIIM7Vn9ys3qYvcC00IQSCEIQAKhpv8AYO62+8EqFTJ9D/BfH9a/Jj/VShCFwzrCbk5IhQBIxB29SEIKilRnzQhAIc5M+fahChFkOKchCCo5IcwlQoKi7VCNqEKxZDz5JvkhChghDmnjP54IQgGWdHft/wDYfeC2EIXX6X+mIdR9fsCEITQuNQhCCp//2Q=="/>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12" name="AutoShape 16" descr="data:image/jpeg;base64,/9j/4AAQSkZJRgABAQAAAQABAAD/2wCEAAkGBhISEBQUEBIQExQSERcSExIXFhYWFhMaExUVIBUaGhcXHyggFxojHBIcKy8mJSk1ODEsFiI0NTMqQSYrOCkBCQoKBQUFDQUFDSkYEhgpKSkpKSkpKSkpKSkpKSkpKSkpKSkpKSkpKSkpKSkpKSkpKSkpKSkpKSkpKSkpKSkpKf/AABEIAGIArAMBIgACEQEDEQH/xAAbAAEAAwEBAQEAAAAAAAAAAAAABAUGAQMHAv/EAEAQAAICAgADBQMJBAgHAAAAAAECAAMEEQUSIQYTMUFRB2FxFCIyMzRygYKhI2KRkhUWFyRTosLjQ0RSVFWDlP/EABQBAQAAAAAAAAAAAAAAAAAAAAD/xAAUEQEAAAAAAAAAAAAAAAAAAAAA/9oADAMBAAIRAxEAPwD7jERAREQEREBERAREQEREBERAREQEREBERAREQEREBERAREQEREBESFxPjWPjLzZN1NK+tjqm/hzHqfcIE2JlP662X9OG4l2SD/zFm8fG+IdxzWD7in4iF7L5mR1z85wp8cfDBor+DWkm1x8CsCy4z2wxMVgl1o7xvo0orW2npvfdVgtrXnrUgD2gVH6vE4pYv/WuHcB/nAJ/AS14N2bxcQEY1FdW/pMo+c/3nPzmPxMs4GX/ALRMYfTp4jWfRsLKB/RDB7fI31OFxS0nw1iWVqfz3cij+M1EQMseLcVt+qwMejfUPkZPMR8a6Fbr+afkcf4hj/bcJbU87sJmtK/eosAfX3eb4TVzm4FPwvtlhZA/Y5NJIOihYJYpHk1b6ZT8RLhWB8Osr+JdncXIO8jGx7jrW7K0c6+LDcprOwSUnn4Za2A5+kqKHos+/Qx5d+9SD7zA1USi7K8YuuF9eSKu+xb+4d69iuzddbqwDbKnltGxs6IMvYCIiAnnkMwRiihmCkqpPKGIHQb662fOekQMt/TXFv8AxmN/93+zO/1vyE+0cLz199RpyF/Dkfm/yzURAyy9uHfpTw3ijt6NStA/mudRBzeL2/V42FiD1ute99fcpCgH881MQMqOyGTb9s4nlOP8PHVMVNem03Yf55N4d2GwKW50xqjYCD3tgNtux4HvLdtv8ZexARE8MvPqq0bbK6+Y6HOyrs+g2epge8T8pYCNqQR6g7E/W4Ee7PrSxK2dFst5u7QkBn5AC/KPPQPWVHaLtO1F1GPj1pdk5JcpU1ndKErUl3Z+ViB4AADqT7jKPA47Qbsnid76pBGDhHRJsVT+0NSjZdrLgQNeIqE/VHZN84XZWWr4+RcyHD8O9wko5u5Pudmdmdf3+U+ECfZicVyPm2WYuDWfpdwWvvPqFssVUr8fHkJE8LfZbiGxLVtz0vr3yZAybHsXYIOu9LL1BPl5yz7Lcee4PTkqteXjELeg+i298lte/GtwNj0Oweol9Ayx7L5y9a+LZOx4C2jHsUjfgwVULH3hhONwLij/ADX4lSqnoxqxAtmvPlZ7GCn38p1NVECBwTglWJSKqFIXZZmYlnsZurO7Hqzk+JMnxEBERAREQEREBERAREQEi5/C6bwFvpqtAOwLEVwD6gMDoyVEDMWezfA3umpsZ/J8ayygg+uqyFP4gyBxfE4njY9q1v8A0jUanQIwWvLTmUgEOuku1vqOVT6bPQ7aIHyL2XZFJyUqzL0uyMfFrGIp5q1xlVAl1QofRS5So2xG2DbHTc+uiVnFezGJkneTjY9x1rmetWP8SNyqPs4w1+o+U4x8jRk31gfBA/L+kDz7VoK83h19fS18r5G+v+JTbVazq3qFapWHpo+s1kwXFOyufU1NyZ6ZFeHa2QteWFrIHdWKwbJrHhy2N1ZemhJ/ZX2l4mZZ3PMtWQDru+dHSzX+Fah5bRryHX3QNdERAREQEREBIvE+J1Y9TW3tyVprmbROtkAdFBPiRJUQMo3tR4YDr5UPwruP6hJ6f2mcM/7yr+Dj/TNNqNQIXC+OY+SvNjX03AeJrdX17jo9D8ZOlJxXsVhZDc9lCiweF1Zam0f+yoq36yAOy+bT9k4lcwGz3WWiZCn3d4vJYB+YwNVEyx47xGj7TgC9R42Ylqsfj3N3K34AmdPtKwFOrrLcdtbKX0X1EfzJo/gYGoiZRvadw877uy64jyqx8izf4qmv1nR2wybB/duF5rfvXmrGUeh07F9flgaqcZgPE6mA4e3EOJX5FWTamLjY1i0umKzc9zlFdkOQwDKq8yg8gUkkjfnKjMyuz9d60/J78x2LDmUZGYvMn0ht3bnI8Dy70T11A+qLap8CD8DP3PmFHYfGZrMzIwUwMajHc10Vsar31pmttahhyEKmlQMdcx36Cf2U7McQGFjunE8hHtpW2yq6tMlVNg5gql9OugwH0j1EDc51yJU7WlRWqM1hPgFAPNv3a3PndOGi9l1+VbQ14ptobwsrcFjiFT4izRrA1166neK4HEMy+3h1mTh3VDGWzIc49qcvO47pD3V4JZuRj460Oo6iXPZ32dillfMyr816m56VtZ+6oIHQpWztth5MxOvLUDUcNew01m4asNaGwejFRzD+O5JiICIiAiIgIiICIiAiIgJzU7EDmo1OxAxfGuwV9hyFxM58anNfvMivu1c8zACw1PsFOcKNg789a3Lbsv2Lx8Ff2QZ7CgRrnO3Kr4KNaFaDyVQBL6IGc9oqMeE5oUEn5LZsDx5dfO17+XctrOI114xu5h3SU97zDRHIqc2wfTQkxlBGiNg9CPWZR/Zvj9UW7MTGY7bCW7+7sN7K8pBZUJ8VVgPLWoEjsDgsuIL7R+3zT8rvPmDcAUTr1AROVQP3ZpJwDXhOwEREBERAREQEREBERAREQEREBERAREQEREBERAREQERED//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5316" name="AutoShape 20" descr="data:image/jpeg;base64,/9j/4AAQSkZJRgABAQAAAQABAAD/2wCEAAkGBhISEBQUEBIQExQSERcSExIXFhYWFhMaExUVIBUaGhcXHyggFxojHBIcKy8mJSk1ODEsFiI0NTMqQSYrOCkBCQoKBQUFDQUFDSkYEhgpKSkpKSkpKSkpKSkpKSkpKSkpKSkpKSkpKSkpKSkpKSkpKSkpKSkpKSkpKSkpKSkpKf/AABEIAGIArAMBIgACEQEDEQH/xAAbAAEAAwEBAQEAAAAAAAAAAAAABAUGAQMHAv/EAEAQAAICAgADBQMJBAgHAAAAAAECAAMEEQUSIQYTMUFRB2FxFCIyMzRygYKhI2KRkhUWFyRTosLjQ0RSVFWDlP/EABQBAQAAAAAAAAAAAAAAAAAAAAD/xAAUEQEAAAAAAAAAAAAAAAAAAAAA/9oADAMBAAIRAxEAPwD7jERAREQEREBERAREQEREBERAREQEREBERAREQEREBERAREQEREBESFxPjWPjLzZN1NK+tjqm/hzHqfcIE2JlP662X9OG4l2SD/zFm8fG+IdxzWD7in4iF7L5mR1z85wp8cfDBor+DWkm1x8CsCy4z2wxMVgl1o7xvo0orW2npvfdVgtrXnrUgD2gVH6vE4pYv/WuHcB/nAJ/AS14N2bxcQEY1FdW/pMo+c/3nPzmPxMs4GX/ALRMYfTp4jWfRsLKB/RDB7fI31OFxS0nw1iWVqfz3cij+M1EQMseLcVt+qwMejfUPkZPMR8a6Fbr+afkcf4hj/bcJbU87sJmtK/eosAfX3eb4TVzm4FPwvtlhZA/Y5NJIOihYJYpHk1b6ZT8RLhWB8Osr+JdncXIO8jGx7jrW7K0c6+LDcprOwSUnn4Za2A5+kqKHos+/Qx5d+9SD7zA1USi7K8YuuF9eSKu+xb+4d69iuzddbqwDbKnltGxs6IMvYCIiAnnkMwRiihmCkqpPKGIHQb662fOekQMt/TXFv8AxmN/93+zO/1vyE+0cLz199RpyF/Dkfm/yzURAyy9uHfpTw3ijt6NStA/mudRBzeL2/V42FiD1ute99fcpCgH881MQMqOyGTb9s4nlOP8PHVMVNem03Yf55N4d2GwKW50xqjYCD3tgNtux4HvLdtv8ZexARE8MvPqq0bbK6+Y6HOyrs+g2epge8T8pYCNqQR6g7E/W4Ee7PrSxK2dFst5u7QkBn5AC/KPPQPWVHaLtO1F1GPj1pdk5JcpU1ndKErUl3Z+ViB4AADqT7jKPA47Qbsnid76pBGDhHRJsVT+0NSjZdrLgQNeIqE/VHZN84XZWWr4+RcyHD8O9wko5u5Pudmdmdf3+U+ECfZicVyPm2WYuDWfpdwWvvPqFssVUr8fHkJE8LfZbiGxLVtz0vr3yZAybHsXYIOu9LL1BPl5yz7Lcee4PTkqteXjELeg+i298lte/GtwNj0Oweol9Ayx7L5y9a+LZOx4C2jHsUjfgwVULH3hhONwLij/ADX4lSqnoxqxAtmvPlZ7GCn38p1NVECBwTglWJSKqFIXZZmYlnsZurO7Hqzk+JMnxEBERAREQEREBERAREQEi5/C6bwFvpqtAOwLEVwD6gMDoyVEDMWezfA3umpsZ/J8ayygg+uqyFP4gyBxfE4njY9q1v8A0jUanQIwWvLTmUgEOuku1vqOVT6bPQ7aIHyL2XZFJyUqzL0uyMfFrGIp5q1xlVAl1QofRS5So2xG2DbHTc+uiVnFezGJkneTjY9x1rmetWP8SNyqPs4w1+o+U4x8jRk31gfBA/L+kDz7VoK83h19fS18r5G+v+JTbVazq3qFapWHpo+s1kwXFOyufU1NyZ6ZFeHa2QteWFrIHdWKwbJrHhy2N1ZemhJ/ZX2l4mZZ3PMtWQDru+dHSzX+Fah5bRryHX3QNdERAREQEREBIvE+J1Y9TW3tyVprmbROtkAdFBPiRJUQMo3tR4YDr5UPwruP6hJ6f2mcM/7yr+Dj/TNNqNQIXC+OY+SvNjX03AeJrdX17jo9D8ZOlJxXsVhZDc9lCiweF1Zam0f+yoq36yAOy+bT9k4lcwGz3WWiZCn3d4vJYB+YwNVEyx47xGj7TgC9R42Ylqsfj3N3K34AmdPtKwFOrrLcdtbKX0X1EfzJo/gYGoiZRvadw877uy64jyqx8izf4qmv1nR2wybB/duF5rfvXmrGUeh07F9flgaqcZgPE6mA4e3EOJX5FWTamLjY1i0umKzc9zlFdkOQwDKq8yg8gUkkjfnKjMyuz9d60/J78x2LDmUZGYvMn0ht3bnI8Dy70T11A+qLap8CD8DP3PmFHYfGZrMzIwUwMajHc10Vsar31pmttahhyEKmlQMdcx36Cf2U7McQGFjunE8hHtpW2yq6tMlVNg5gql9OugwH0j1EDc51yJU7WlRWqM1hPgFAPNv3a3PndOGi9l1+VbQ14ptobwsrcFjiFT4izRrA1166neK4HEMy+3h1mTh3VDGWzIc49qcvO47pD3V4JZuRj460Oo6iXPZ32dillfMyr816m56VtZ+6oIHQpWztth5MxOvLUDUcNew01m4asNaGwejFRzD+O5JiICIiAiIgIiICIiAiIgJzU7EDmo1OxAxfGuwV9hyFxM58anNfvMivu1c8zACw1PsFOcKNg789a3Lbsv2Lx8Ff2QZ7CgRrnO3Kr4KNaFaDyVQBL6IGc9oqMeE5oUEn5LZsDx5dfO17+XctrOI114xu5h3SU97zDRHIqc2wfTQkxlBGiNg9CPWZR/Zvj9UW7MTGY7bCW7+7sN7K8pBZUJ8VVgPLWoEjsDgsuIL7R+3zT8rvPmDcAUTr1AROVQP3ZpJwDXhOwEREBERAREQEREBERAREQEREBERAREQEREBERAREQERED//Z"/>
          <p:cNvSpPr>
            <a:spLocks noChangeAspect="1" noChangeArrowheads="1"/>
          </p:cNvSpPr>
          <p:nvPr/>
        </p:nvSpPr>
        <p:spPr bwMode="auto">
          <a:xfrm>
            <a:off x="0" y="-441325"/>
            <a:ext cx="1638300" cy="93345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912947" y="2514600"/>
            <a:ext cx="4240453" cy="3598229"/>
            <a:chOff x="3912947" y="2514600"/>
            <a:chExt cx="4240453" cy="3598229"/>
          </a:xfrm>
        </p:grpSpPr>
        <p:grpSp>
          <p:nvGrpSpPr>
            <p:cNvPr id="14" name="Group 13"/>
            <p:cNvGrpSpPr/>
            <p:nvPr/>
          </p:nvGrpSpPr>
          <p:grpSpPr>
            <a:xfrm>
              <a:off x="4876800" y="2514600"/>
              <a:ext cx="3276600" cy="2851963"/>
              <a:chOff x="4876800" y="2514600"/>
              <a:chExt cx="3276600" cy="2851963"/>
            </a:xfrm>
          </p:grpSpPr>
          <p:pic>
            <p:nvPicPr>
              <p:cNvPr id="55302" name="Picture 6" descr="http://kion.images.worldnow.com/images/386381_G.jpg"/>
              <p:cNvPicPr>
                <a:picLocks noChangeAspect="1" noChangeArrowheads="1"/>
              </p:cNvPicPr>
              <p:nvPr/>
            </p:nvPicPr>
            <p:blipFill>
              <a:blip r:embed="rId2"/>
              <a:srcRect/>
              <a:stretch>
                <a:fillRect/>
              </a:stretch>
            </p:blipFill>
            <p:spPr bwMode="auto">
              <a:xfrm>
                <a:off x="4876800" y="2514600"/>
                <a:ext cx="3276600" cy="2828925"/>
              </a:xfrm>
              <a:prstGeom prst="rect">
                <a:avLst/>
              </a:prstGeom>
              <a:noFill/>
            </p:spPr>
          </p:pic>
          <p:sp>
            <p:nvSpPr>
              <p:cNvPr id="13" name="Right Arrow 12"/>
              <p:cNvSpPr/>
              <p:nvPr/>
            </p:nvSpPr>
            <p:spPr>
              <a:xfrm rot="20073657">
                <a:off x="5631244" y="4909363"/>
                <a:ext cx="609600" cy="457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5" name="Oval 14"/>
            <p:cNvSpPr/>
            <p:nvPr/>
          </p:nvSpPr>
          <p:spPr>
            <a:xfrm>
              <a:off x="63246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400800" y="48006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477000" y="49530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6553200" y="4724400"/>
              <a:ext cx="152400" cy="1524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318" name="Picture 22" descr="http://t3.gstatic.com/images?q=tbn:ANd9GcTIK3HHu63GAijdepPF_KnMCfkk3zAMXgwbBBNxhvxOlZLYgVIKgYR2a-42"/>
            <p:cNvPicPr>
              <a:picLocks noChangeAspect="1" noChangeArrowheads="1"/>
            </p:cNvPicPr>
            <p:nvPr/>
          </p:nvPicPr>
          <p:blipFill>
            <a:blip r:embed="rId3"/>
            <a:srcRect/>
            <a:stretch>
              <a:fillRect/>
            </a:stretch>
          </p:blipFill>
          <p:spPr bwMode="auto">
            <a:xfrm rot="20541099">
              <a:off x="3912947" y="5179379"/>
              <a:ext cx="1638300" cy="933450"/>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13313" name="Picture 5" descr="localisation: peri-anal  region&#10;diagnosis: Lichen Planus of the Mucosa, Erosive&#10;">
            <a:hlinkClick r:id="rId2"/>
          </p:cNvPr>
          <p:cNvPicPr>
            <a:picLocks noChangeAspect="1" noChangeArrowheads="1"/>
          </p:cNvPicPr>
          <p:nvPr/>
        </p:nvPicPr>
        <p:blipFill>
          <a:blip r:embed="rId3"/>
          <a:srcRect/>
          <a:stretch>
            <a:fillRect/>
          </a:stretch>
        </p:blipFill>
        <p:spPr bwMode="auto">
          <a:xfrm>
            <a:off x="304800" y="304800"/>
            <a:ext cx="3581400" cy="4875213"/>
          </a:xfrm>
          <a:prstGeom prst="rect">
            <a:avLst/>
          </a:prstGeom>
          <a:noFill/>
          <a:ln w="9525">
            <a:noFill/>
            <a:miter lim="800000"/>
            <a:headEnd/>
            <a:tailEnd/>
          </a:ln>
        </p:spPr>
      </p:pic>
      <p:sp>
        <p:nvSpPr>
          <p:cNvPr id="6150" name="Rectangle 6"/>
          <p:cNvSpPr>
            <a:spLocks noChangeArrowheads="1"/>
          </p:cNvSpPr>
          <p:nvPr/>
        </p:nvSpPr>
        <p:spPr bwMode="auto">
          <a:xfrm>
            <a:off x="4479925" y="3106738"/>
            <a:ext cx="18415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endParaRPr lang="en-US" dirty="0">
              <a:latin typeface="Arial" charset="0"/>
              <a:ea typeface="ＭＳ Ｐゴシック" charset="0"/>
            </a:endParaRPr>
          </a:p>
          <a:p>
            <a:pPr algn="ctr" eaLnBrk="0" hangingPunct="0">
              <a:defRPr/>
            </a:pPr>
            <a:endParaRPr lang="en-US" dirty="0">
              <a:latin typeface="Arial" charset="0"/>
              <a:ea typeface="ＭＳ Ｐゴシック" charset="0"/>
            </a:endParaRPr>
          </a:p>
        </p:txBody>
      </p:sp>
      <p:sp>
        <p:nvSpPr>
          <p:cNvPr id="6151" name="Rectangle 7"/>
          <p:cNvSpPr>
            <a:spLocks noChangeArrowheads="1"/>
          </p:cNvSpPr>
          <p:nvPr/>
        </p:nvSpPr>
        <p:spPr bwMode="auto">
          <a:xfrm>
            <a:off x="4387850" y="1627188"/>
            <a:ext cx="1841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n-US" dirty="0">
                <a:latin typeface="Arial" charset="0"/>
                <a:ea typeface="ＭＳ Ｐゴシック" charset="0"/>
              </a:rPr>
              <a:t> </a:t>
            </a:r>
          </a:p>
          <a:p>
            <a:pPr algn="ctr">
              <a:defRPr/>
            </a:pPr>
            <a:r>
              <a:rPr lang="en-US" dirty="0">
                <a:latin typeface="Arial" charset="0"/>
                <a:ea typeface="ＭＳ Ｐゴシック" charset="0"/>
              </a:rPr>
              <a:t> </a:t>
            </a:r>
          </a:p>
          <a:p>
            <a:pPr algn="ctr" eaLnBrk="0" hangingPunct="0">
              <a:defRPr/>
            </a:pPr>
            <a:endParaRPr lang="en-US" dirty="0">
              <a:latin typeface="Arial" charset="0"/>
              <a:ea typeface="ＭＳ Ｐゴシック" charset="0"/>
            </a:endParaRPr>
          </a:p>
        </p:txBody>
      </p:sp>
      <p:sp>
        <p:nvSpPr>
          <p:cNvPr id="8" name="Text Box 10"/>
          <p:cNvSpPr txBox="1">
            <a:spLocks noChangeArrowheads="1"/>
          </p:cNvSpPr>
          <p:nvPr/>
        </p:nvSpPr>
        <p:spPr bwMode="auto">
          <a:xfrm>
            <a:off x="4038600" y="381000"/>
            <a:ext cx="3521075" cy="193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latin typeface="Arial" charset="0"/>
                <a:ea typeface="ＭＳ Ｐゴシック" charset="0"/>
              </a:rPr>
              <a:t>Louise is a 55 </a:t>
            </a:r>
            <a:r>
              <a:rPr lang="en-US" sz="2400" dirty="0" err="1">
                <a:latin typeface="Arial" charset="0"/>
                <a:ea typeface="ＭＳ Ｐゴシック" charset="0"/>
              </a:rPr>
              <a:t>yo</a:t>
            </a:r>
            <a:r>
              <a:rPr lang="en-US" sz="2400" dirty="0">
                <a:latin typeface="Arial" charset="0"/>
                <a:ea typeface="ＭＳ Ｐゴシック" charset="0"/>
              </a:rPr>
              <a:t> G3P3 PM </a:t>
            </a:r>
            <a:r>
              <a:rPr lang="en-US" sz="2400" dirty="0">
                <a:latin typeface="Arial" charset="0"/>
                <a:ea typeface="ＭＳ Ｐゴシック" charset="0"/>
                <a:cs typeface="Arial" charset="0"/>
              </a:rPr>
              <a:t>♀ with complaints of occasional burning with urination, itching, and pain with intercourse. </a:t>
            </a:r>
          </a:p>
        </p:txBody>
      </p:sp>
      <p:sp>
        <p:nvSpPr>
          <p:cNvPr id="9" name="Text Box 11"/>
          <p:cNvSpPr txBox="1">
            <a:spLocks noChangeArrowheads="1"/>
          </p:cNvSpPr>
          <p:nvPr/>
        </p:nvSpPr>
        <p:spPr bwMode="auto">
          <a:xfrm>
            <a:off x="4038600" y="2590800"/>
            <a:ext cx="469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Best option for initial treatment is:</a:t>
            </a:r>
          </a:p>
        </p:txBody>
      </p:sp>
      <p:sp>
        <p:nvSpPr>
          <p:cNvPr id="10" name="Text Box 12"/>
          <p:cNvSpPr txBox="1">
            <a:spLocks noChangeArrowheads="1"/>
          </p:cNvSpPr>
          <p:nvPr/>
        </p:nvSpPr>
        <p:spPr bwMode="auto">
          <a:xfrm>
            <a:off x="4114800" y="3276600"/>
            <a:ext cx="351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dirty="0" smtClean="0"/>
              <a:t>Water-based lubricant</a:t>
            </a:r>
          </a:p>
        </p:txBody>
      </p:sp>
      <p:sp>
        <p:nvSpPr>
          <p:cNvPr id="11" name="Text Box 13"/>
          <p:cNvSpPr txBox="1">
            <a:spLocks noChangeArrowheads="1"/>
          </p:cNvSpPr>
          <p:nvPr/>
        </p:nvSpPr>
        <p:spPr bwMode="auto">
          <a:xfrm>
            <a:off x="4114800" y="3810000"/>
            <a:ext cx="275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  Estrogen cream</a:t>
            </a:r>
          </a:p>
        </p:txBody>
      </p:sp>
      <p:sp>
        <p:nvSpPr>
          <p:cNvPr id="12" name="Text Box 14"/>
          <p:cNvSpPr txBox="1">
            <a:spLocks noChangeArrowheads="1"/>
          </p:cNvSpPr>
          <p:nvPr/>
        </p:nvSpPr>
        <p:spPr bwMode="auto">
          <a:xfrm>
            <a:off x="4038600" y="4419600"/>
            <a:ext cx="328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 c. </a:t>
            </a:r>
            <a:r>
              <a:rPr lang="en-US" sz="2400" dirty="0" err="1">
                <a:latin typeface="Arial" charset="0"/>
                <a:ea typeface="ＭＳ Ｐゴシック" charset="0"/>
              </a:rPr>
              <a:t>Clobetasol</a:t>
            </a:r>
            <a:r>
              <a:rPr lang="en-US" sz="2400" dirty="0">
                <a:latin typeface="Arial" charset="0"/>
                <a:ea typeface="ＭＳ Ｐゴシック" charset="0"/>
              </a:rPr>
              <a:t> ointment</a:t>
            </a:r>
          </a:p>
        </p:txBody>
      </p:sp>
      <p:sp>
        <p:nvSpPr>
          <p:cNvPr id="13" name="Text Box 15"/>
          <p:cNvSpPr txBox="1">
            <a:spLocks noChangeArrowheads="1"/>
          </p:cNvSpPr>
          <p:nvPr/>
        </p:nvSpPr>
        <p:spPr bwMode="auto">
          <a:xfrm>
            <a:off x="4038600" y="5029200"/>
            <a:ext cx="3429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latin typeface="Arial" charset="0"/>
                <a:ea typeface="ＭＳ Ｐゴシック" charset="0"/>
              </a:rPr>
              <a:t> d. Boric acid tabs + weekly Fluconazole x 4 weeks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2"/>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a:grpSpLocks/>
          </p:cNvGrpSpPr>
          <p:nvPr/>
        </p:nvGrpSpPr>
        <p:grpSpPr bwMode="auto">
          <a:xfrm>
            <a:off x="304800" y="304800"/>
            <a:ext cx="4953000" cy="4191000"/>
            <a:chOff x="2400" y="1104"/>
            <a:chExt cx="2208" cy="1488"/>
          </a:xfrm>
        </p:grpSpPr>
        <p:pic>
          <p:nvPicPr>
            <p:cNvPr id="4" name="Picture 13" descr="f4-u1"/>
            <p:cNvPicPr>
              <a:picLocks noChangeAspect="1" noChangeArrowheads="1"/>
            </p:cNvPicPr>
            <p:nvPr/>
          </p:nvPicPr>
          <p:blipFill>
            <a:blip r:embed="rId2" cstate="print"/>
            <a:srcRect/>
            <a:stretch>
              <a:fillRect/>
            </a:stretch>
          </p:blipFill>
          <p:spPr bwMode="auto">
            <a:xfrm>
              <a:off x="2400" y="1104"/>
              <a:ext cx="2208" cy="1417"/>
            </a:xfrm>
            <a:prstGeom prst="rect">
              <a:avLst/>
            </a:prstGeom>
            <a:noFill/>
          </p:spPr>
        </p:pic>
        <p:sp>
          <p:nvSpPr>
            <p:cNvPr id="5" name="Rectangle 16"/>
            <p:cNvSpPr>
              <a:spLocks noChangeArrowheads="1"/>
            </p:cNvSpPr>
            <p:nvPr/>
          </p:nvSpPr>
          <p:spPr bwMode="auto">
            <a:xfrm>
              <a:off x="3696" y="1104"/>
              <a:ext cx="912" cy="1488"/>
            </a:xfrm>
            <a:prstGeom prst="rect">
              <a:avLst/>
            </a:prstGeom>
            <a:solidFill>
              <a:schemeClr val="bg1"/>
            </a:solidFill>
            <a:ln w="9525">
              <a:noFill/>
              <a:miter lim="800000"/>
              <a:headEnd/>
              <a:tailEnd/>
            </a:ln>
            <a:effectLst/>
          </p:spPr>
          <p:txBody>
            <a:bodyPr wrap="none" anchor="ctr"/>
            <a:lstStyle/>
            <a:p>
              <a:endParaRPr lang="en-US" dirty="0"/>
            </a:p>
          </p:txBody>
        </p:sp>
      </p:grpSp>
      <p:sp>
        <p:nvSpPr>
          <p:cNvPr id="2" name="TextBox 1"/>
          <p:cNvSpPr txBox="1">
            <a:spLocks noChangeArrowheads="1"/>
          </p:cNvSpPr>
          <p:nvPr/>
        </p:nvSpPr>
        <p:spPr bwMode="auto">
          <a:xfrm>
            <a:off x="381000" y="304800"/>
            <a:ext cx="2121093" cy="461665"/>
          </a:xfrm>
          <a:prstGeom prst="rect">
            <a:avLst/>
          </a:prstGeom>
          <a:solidFill>
            <a:schemeClr val="bg1"/>
          </a:solidFill>
          <a:ln w="9525">
            <a:solidFill>
              <a:schemeClr val="tx1"/>
            </a:solidFill>
            <a:miter lim="800000"/>
            <a:headEnd/>
            <a:tailEnd/>
          </a:ln>
        </p:spPr>
        <p:txBody>
          <a:bodyPr wrap="none">
            <a:spAutoFit/>
          </a:bodyPr>
          <a:lstStyle/>
          <a:p>
            <a:r>
              <a:rPr lang="en-US" sz="2400" dirty="0"/>
              <a:t>Lichen </a:t>
            </a:r>
            <a:r>
              <a:rPr lang="en-US" sz="2400" dirty="0" err="1" smtClean="0"/>
              <a:t>Planus</a:t>
            </a:r>
            <a:endParaRPr lang="en-US" sz="2400" dirty="0"/>
          </a:p>
        </p:txBody>
      </p:sp>
      <p:sp>
        <p:nvSpPr>
          <p:cNvPr id="213000" name="AutoShape 8" descr="data:image/jpeg;base64,/9j/4AAQSkZJRgABAQAAAQABAAD/2wCEAAkGBhQSERQUExQWFRQVGBYYFxgXFxUYGBcYFhQXFhgYFRgYHCYeFxojGRQUHy8gJCcpLCwsGB4xNTAqNSYrLCkBCQoKDgwOGg8PGikcHyQsKSkpLCwsKSkpKSkpLCwpKSkpKSkpLCkpKSksKSksLCkpKSksLCkpLCwpLCwsLCwpLP/AABEIAL4BCQMBIgACEQEDEQH/xAAbAAACAwEBAQAAAAAAAAAAAAAABQMEBgIBB//EADoQAAEDAgMFBwMDAwMFAQAAAAEAAhEDIQQxQQUSUWFxBoGRobHB8CLR4RMy8RQjgjNCUmJyorLCFf/EABoBAAIDAQEAAAAAAAAAAAAAAAIFAAMEAQb/xAAlEQACAgIDAQACAQUAAAAAAAAAAQIRAyEEEjEyIkFRE0JxgZH/2gAMAwEAAhEDEQA/APjyZbCqxU3Tk4Ed/wAlLV1TqFpBGYII7kM49otHccuskzcbPOY4H2g+itOwoeC05bwMiOMqlg64d9Yye0HvvKaYY/S10RIBjhI9Us8G0fLG9Boj1V2gDwEdAqeBaTE66c0ypui57uqqbNKRK1lpK9o4QG8Zr0GRGmavYduq42XpaOaeHAGQ8B5qRrARdvkpQ2yMMTuybFcCpUU6rBwHgEsr1Bkm9fokuMgSVEDV7Mn22f8A2Hf4j/yC+eLddt3f2f8AJvr+FhUy4vyJed9oEIQtQvBbLsLUhrhz9gsaFq+w9W7xwIPiPws/I+DZw/s+j4FuSbU2Wy8gk+ENk5ouMJW2PaKWPrNYJcQ0DUwOiiFUm0cI8fPXxVzG4VtVu69oIm4K6o4YeFvDJWKSoNRsqtH1ARx4dyqY+mLWHemYoRfX+fuoa+HkwdfXXuQ9idTPVmlgBDZJOg4lR1KB3i4zJAsch0CdVqIyHyyX4wHmuuVlWRa0LMQwDQd4CxvaDFAbzRm4if8AtbHqfRbTEBfPtu/69Tu/9QfdX4I9pivO6ixehCEyFgIQhQgIQhQgIQhQ6aHs3irbhzaSR0Ofn6rWsILQOIWG7Of6v+J9QthTqQ5p09vgS/LH82NOPuKNFgQA0CZ/hXWUyDc/hL9nPmE4ZTEArI/RjFfyWGCBf5+AFE/FHeDRx9T+ApqVGRJMr2o0C4F/RRUXxLQLoHFd1jcIpD6b967i3JcBk9laoLJHjqMynOIdPRLcbcLqOPw+e9uTFNo/6h5An0WJW37eD6G8nDzBWITLjfIk5v0CEIWkwAFoex74qO/x91ngnnZSf1TwgetvdUZ/hmrifZ9QwBlaCiyIKQbNuAeCf4eoYStofpktRvATK5axTNco3uA90PhZFlIMdvGcpXtQRzn57o/qxJ4LwEHLiussq2VniXcM5VDaFHmr+IO7z9VSxolvzqhM+VCLHGxXzvbDpr1Ov/yF9C2k+B3r59tgf36nUebQtvF+/wDQo5XyUUIQmItBCEKEBCEKEBCEKEG/Zv8A1HHg31K2mFP7QRpFr5CVkezdCd88S1o8/utphMPDiNMojWf5WHI/zbG2BVFDjAUwIHBMS4W5KpQw+RFo6K7To34k6rHL0ZQdomE7pImV5Rwx3SXGL6/yrVIaEXK6xOGlkZIUy9NBhagIgaK094ACqYbBbgt4+q4oUyXOJKgDSbPMUyZ6DzS2uy0pq6Dab/lLMS254BEgJIwvbqjNGYyIPt7rBFfUe0WH32ObyPnp5r5hVplpIOYJHgt/Gl6hPzV4zhCELWLgC1XY7C2Lv+Rjw/krKr6N2awu4xg4Nv11WbkPVG/hx3ZqNnjdWhwxskeEFxzyTQVCBYT8hL5ejiOi4+oL2uocwZUpP0glUm4uXlvzkgqy+FFT9O+vBS0qIAga8Psuv0/9o0M/dTuphFNhtNMr4ilciNJCpVmyPmiZVKhk27/5VGqwwSb9FWinJ4ZbazARGog+awvaGnFYnRwHkIX0PGAESOY91jO09C29wI87e61YZdZr/gqzxuLRm0IQmgpBCEKEBCEKEBeheL0KENV2dpf22RmST/5E+kLXUG5Z3y/lZzsmAaTeIH/0fstZhgDEpbN02O8PiGmGyCvsbpZU6QuFbFtVlkbcZYpD5dWBSkGPFR03/SpAYC4WkrGQ2Fw+lwtxUgqaaqKtV5TousFXZUxH0/wl+K4d6ZYlt8tFUqtXUckzN7RoyHcx/K+ZbcobtZ3MA+UeoX1nGU5Xzjtjhd2o0jhHuPVaOO6yGDlRuDM6hCEzEhYwFLeqNHOT0F/ZfTdl0fpCwPZzD71SdBA8T+F9J2fRgAJdnlc6HHFjUUN8MLeaY0LgaEKhhbBXw6L6rIxitkoa/ePCFWDGteTKt72vJQuwJLidFLLY6ImUb7w8ZJ14aZq003vmp6GFDQq1eoA6DquPYXbt4R1KsaXPoqWPNraaK60gnNUMY6xUSKJme2hR3WfSMzPjmst2gpTTd09L+y2mKdJjOc1ju0TopO43HnHurY+oxZkY1CChOBICEIUOAhCFCAvQvF6FDq9NX2PeS0gaGO4391taLxxWG7F/ueObfR0Ld4ejkOd0szUpMdYdxG9JtgrrGKrRMEKYv9VmbN+MssYZU9MzZVqdRWaDgZXEWvyyPF1oFipG1JaPmi8qAC8dZQagIsVGB+iLFk5crFUXgnwVyrUnPP7qrU1C6DVinE68li+1mG32OjMfUP8AE38pW0x7tBqkO0aUkjkUUZU7M+RWqPmS6p0y4gDM2Cs7Swf6VQt0zHQph2cwO84vOQsOvEJpLKlDshLHC+/VjnYmCDIHmtdhnWA10SmhgoaCPnBOcIRGXzVK03Vsc41QypVCBEK9SaAFSpOgcvJWqVT6RFrIWaYlpr7wdVPSq2hLw4783gNy5/PRQ7O2gXvNrgeI4qUH6On1FTxdIOuq78S/9TK0Z+yP1XHPKV0tWOiMPaJOf8Jdja50bPTTPVWsZVa1pdwSc4t7rCm4Nv8AU4tblqAYnJdSRVkTSs8rmQTw+eCyPahw/SPM+e8PytY2SCDkQFle1WGO48aCCPEflWQ+l/kX5vDGFCChNhGwQhChwEIQoQF6F4vQuM6lbNJ2JH91/IN9SvoGFqSeix/ZHBBlPfm74PcLwPJavBgn5l1S3NuTY8wrSHTH5KyIKpUzPJX6NKFkYxhElps4q43RQvqgarmni2nrkiOvZV2tWIsJMqjT/UiAY4Smm0Kwa2Yn+UqrV5qa5cLDp84IkcJ6tTdg6kXUNfEglc3MyocSYuuUDIhxNXPyS/EUvNWntvxUD7nzUMz2zI9qtmS0OAuDB6FX9j4DdYAPhTbaeFmm5TYKh9A6Kdm11Kv6f5ElGnDVZYYMqrEBWjJAULUhnhXbw81xVrgCNfnmqlKoQeM6qR7wDlr89FEiyJ2MVvEw64ieVtR0KZYRwDZOZ90spUWyTeSZMXHARa1lewtUCAe4/OaN+FsfRhSGQOa9fStEKvhXEPibc0wfTkWzQht0xVUwwvbqlz6G93adPgT6o0bsOIkpdXZBsb/kLlskvyQkxFOO5I8fS3xeTm09CDr0K1ddkhZ/FUi2p/0keBRxF2SOz5rjsIaTyw6ZHiNCq613a7Zn0h4F2+mZ7lkimeKfaIpz4+sjxCEK0zghCFCArGAw36lRrP8AkYPRV1ouyeDEuqOE/wCxvWxLo5WHeq8kusbL8Ee0jZYKmAAAABGXDgB4Jzg6d4jNJ6LIjjw4D57Jzgqvp870tnY7xIZUcOJV+mRO7qFUw5NjBlX6FPU5lUemy6Wypi6dyb5GNPq6qphcE8Bsm4kk8eHhdPS1RvE55o+1KgPXZE4AiIS7G0QMr5aacj5d6s4wu3YBhVcXiIbJuYy6D8IYnG2LP6kwwxaHEjXO273CfFR1DeRlE9504HQyu2Vd8SRH2XmI/bbP7I2wG9kBMrxjNeaKRmApnMgIAFtkOKZLT0XOzrsHQIxNYbpUGya4LAhCtdi3VbddstC6qXEqCoRlofI81Z6DL0na7Lw8lJWqRBNxnzPIc1TpPgkHW/zwU7BaDBHD79+vREkRPRYc7PdiJInO1tY4FTUMPDhGVtNZBPTUdFBRqAmwJjSCC7OzYHI+C6did0lpP7TDrnwEI2n4WRkhlRu7eF/G0GeicOSvABwANt2AIvoLk8SmLa8yYgRM6Kp+0WSIK2CkDe0ul+IwRDpCZPxEkQbKviKsC5AQsNNr0WVqaR7RoE3Frn50sn+IdJVHEtaTE6WPVFAz5EZ/E0w+nukaR85L5tWpFri05tJB7ivqDqe65zTlNuHdxWG7U4Lcrb3/ADHmLekLZx5VKhXyY3ESIQhbhYCEIUIC3vZrAbjG72gv1Nz5+ix2ysPv1WDSZPQX9YW+wjSRbr+SsfIlvqMeLDVjbCVQTfPv7k4oYT6p080iwuE3Hb94iAO7M8/utBgsTvaQD3rDJtDrFEvsbwUFWi4OBmdYHLRXGR0Um4Myq4lt0zum6YQ8QgOG7IS6viHGY/nlK7VldHONxO60yJvppdLMWDIvbhrJHGe9M43m/U26T43GfVugH+OvcjiDJrxENOrNgfgsoMRiIEDv8FE6pDjcCxNrRcAg85Oiga6SfFdaM8nbLoqhg4uMd3RdV6lkB4gHUfZJ9r7VbTYXOOWXM8EL34Faiin2m2v+nSIB+p9h7lKOzHaDcIpvNv8AafYpFjsa6q8ud3DgOCryt0OMulP0XZOT+ej69RxCnLQ4L5tsbtM6lDX/AFM8x91ttm7Ua8Aggg6hZJweN0zZDKpomfZ/T8j3VlzXfpEhrondm27JAMczFwoMcRu70SROWvEKA1jG83M7uU3MkDLWdeZXYnSxgi4PpQYAgggTEu+mwvMzbhKbUaAe4wCJnMR3AzJEze2aSYfEObBcILjYEQQ0eesyneBrhsMGoMdwtcopSouxwvYzZX3PpJ+fwrFOo05WA0Nrd6TY3DuEFv7SO/jIPsotnNcZBuyQ4XcYvkZORuh62aFY8dTsJjWDbLRL8ZTcQYM68J5ic7pgw8RIM+enqgUAREmc+XOOC5oMUun9PWb+qr/0sQSL5eITZ4bkbxIM87gqOqBuk5DuyGSrsrlHQgxdMOkjPj0WW7WYbeozF2mfDPynwWwfRhvUzPuk20aW81wIsfX2VkZU7MOSHqPmKF3UZBIOhI8LLhOE7EUlTaBCEKAj3s1h5JceQ9z7Le7MoCBGo9b/ADosvsDDbrG8YnvK2OEaLWslOWXaTY9wQpJF12E3oAkAJlhKNtfv1VTD1IzM8pumlEAiRr3Kh2MYukTM8+SmNMZx4qNkjhyAnJTGuCBBXAWzqm0O7lxUYBovG1bwOPyVDia/BCVOVFTGPukmOdcnrH4V3FPib2SPGYqZ+QrIlXairVq3P44+nurmAaGskgSRM/NFQqDTx71T232lZRhgMuAFh7nRWJOXhUpL1l/aG0GsaSTAFyvnm1tpurPnJo/aPc817tPbD6/7jDdGjLv4lUJWzBg6/lL0x8jkXqILxCFsFx6CrmztqPoulptqNCqS9QyipKmXY8jiz6Psbb9Os3dkB2rTn3cVOH7hyBgn6YuWkX9180a8gyDB4rXdnduGsf03/wCpEtd/yi8dVhnh6bQwhm7mipYoOqWsIETBieeuiZPiQZIgaLO4XFRVcTedOQkeRAC0ODrNs7QDwhUPbsZY5daNFSdvMEcABlwVKm0tOkA5X6WXeHrB7YBuOKttpS0iYVXZphdjkYreymAOF+78rt12jdMHXhl+FVa1w4GCcxa4ju5dApqf07zXNMOGmsXkqyLRa7S0VMTTMug/TpE2+CVwASCJtGRF/JX3YMmIFs2i1uM6EqPE4DeIiPQ2XJtHI+bYsxNMQQLQOPJJMdQsTBzyvyWixNANuRwB5fylm0afrPzkgiZ8iPlm3KO7WdGR+od+fml603azB5PAyJB6H8+qzKbYJdoCHkQ6zsEIQrjOfRtj4X6RpYLR0aAIg986qns/C/S2BBsfJOKTNNUlbPSwVEtHCNIBABjSJ7o4K9Qw5YANMo9VJhKO6bai6lDYcZMk5ckDNHY7DYb881BXNhFj0yUj5zz8u4KpWMZ58PuuMrs8o1SAZ+QFBXxsqOvV09FQdiNAhRU2QbRxMwB1nSPuleIfJt3dYVmq+x+WSnbWPFFhdrk0cXfbMq5K6SM8mUdt7fFGWtvUPg3gTz5LG1HkkkmSbknNdVqxc4ucZLjJPNRkppixqCF2XK3pAV4hCuMrYIQhQ4CEIUIeqSjWLXBzTDmkEHgRdRL1casshJpmnxeNNaiys36XNcWug5EgeRz71otjVXPY2RO8DPC1zPWFhtj48U3Q69N8Bw9HdxW5pVw0BtwANDfQgg65pfODjId48yli6/s0WDxUHLdtloRpu8fVXKVZznjQC4IMZ6FZ6gzdbAeXA5EkkguM2k8RHim2Ca8DjwvY5R7+SzZI1suhId4irDTJ7+qq4TE7x+rnfPw6rqvUbu3Gg4+cL3BUWvEjLS5BB+QqkzTCWtlrB4gEENkgdy4fQDfq1E3m4+cF47EBhjUZ5aLmuXE3156dEYaX7K+ObLfqySbEs3hYxGnt0T11AFu7e3fbil+LpQDY3849LLiKZq0ZLa+CDmkEWI718/xFAscWnMH4V9UxVHeF/wAxOaxnaTZh/cBdufMLZgydZb8Yq5OLsjNIQhMRUfbcE39o5D0TajTvzVPBsDW30APiFep1uGqRs9Qi206myjFeLuPIQo31DuwO8/Zc7kgR4+64dey2aluAzhKMbjAHEDX2U1StutIz58uaQYqtJPv86KFb2TVsVJzVZ7rn5f4VCapgxl7rhz7Gfn5uulMkD6mZKwfaXaP6tXdH7WSBzOp9loO020v0qW6DDn2HLifD1WIWzjY/7mYs8+qo8K8QhMBc9ghCFAQQhChAQhChAXq8QoQ9Wy7MbQ/VZuH97BFwJLdIPksaFa2djTSqB40z6aqnLDsjZgnTo+i4Vwu0i1o4/LJ3gidyAf28de9IKNQODXA2Nxz5pxgKxEtOUG/VK8n8DaLtWXKrXbzS0nMSDF5TTDOgEDn7pa+twvll5KwCTlY8Z4Kqi2Mr0MnUwS0OAka8b3XVXD7xB4TE6m32XNA2Gth5KeqRu+w+66izs0V3UgIGWviqdanIGtld/TB1N4vdc1qMGOIMnXRdO2IMXhRAMEEenyFncdgyQc73E8PnqtliWSYjQ+XulWNw8xpeESZnnGz5RtbAGm6R+0m3JUFvtr7MDwQRnKyv/wCC/kt+LOqqQqzcd9rifZKQJAngPTRW20hwjgquGd9LDJ/a3/1CnZiJz+QsLHKlSJgCL58lzUqTIFozXH9YBxUf9UASL36cUDBciLENtGg+XSbHACeKa4jFCdfJZ7bWMDZMEwD4yNe9RLZxSPP1RBjvUVerHd8Cp0MRcyO4X0VHtDj92kYmTaeE6+AKNRt0UTejO7a2h+tVJn6RZvQfcpeV6QuU4hFRVCfLPswQhCIqBCEKHAQhChAQhChAQhChAC9C8XqgUXTNd2X2jvU9050yI/7dPAyFr8JUlud4+8L5hsXFFlZhGp3T0P5hfRMG8SDfIj39QlmeHWQ4wzuOx1h6gIManPgQR4K0x0Z9Uso1QJt165yrTauQ8+5ZmaUxxhK4sR/KtUnyR3/b7rO4GrO9cyBHLqEywtaBBJsS3refdcoN+jFhE2iPvovHccs1AysA6NY4c16agLhOk6cQOaIl0RVGHM6fD7pZjToNb93smOIrjnwyGXil1UtjW1shxXDjYmxtKZ5pR+gtDjniCl1kaKZJH//Z"/>
          <p:cNvSpPr>
            <a:spLocks noChangeAspect="1" noChangeArrowheads="1"/>
          </p:cNvSpPr>
          <p:nvPr/>
        </p:nvSpPr>
        <p:spPr bwMode="auto">
          <a:xfrm>
            <a:off x="0" y="-868363"/>
            <a:ext cx="2524125" cy="1809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13002" name="AutoShape 10" descr="data:image/jpeg;base64,/9j/4AAQSkZJRgABAQAAAQABAAD/2wCEAAkGBhQSERQUExQWFRQVGBYYFxgXFxUYGBcYFhQXFhgYFRgYHCYeFxojGRQUHy8gJCcpLCwsGB4xNTAqNSYrLCkBCQoKDgwOGg8PGikcHyQsKSkpLCwsKSkpKSkpLCwpKSkpKSkpLCkpKSksKSksLCkpKSksLCkpLCwpLCwsLCwpLP/AABEIAL4BCQMBIgACEQEDEQH/xAAbAAACAwEBAQAAAAAAAAAAAAAABQMEBgIBB//EADoQAAEDAgMFBwMDAwMFAQAAAAEAAhEDIQQxQQUSUWFxBoGRobHB8CLR4RMy8RQjgjNCUmJyorLCFf/EABoBAAIDAQEAAAAAAAAAAAAAAAIFAAMEAQb/xAAlEQACAgIDAQACAQUAAAAAAAAAAQIRAyEEEjEyIkFRE0JxgZH/2gAMAwEAAhEDEQA/APjyZbCqxU3Tk4Ed/wAlLV1TqFpBGYII7kM49otHccuskzcbPOY4H2g+itOwoeC05bwMiOMqlg64d9Yye0HvvKaYY/S10RIBjhI9Us8G0fLG9Boj1V2gDwEdAqeBaTE66c0ypui57uqqbNKRK1lpK9o4QG8Zr0GRGmavYduq42XpaOaeHAGQ8B5qRrARdvkpQ2yMMTuybFcCpUU6rBwHgEsr1Bkm9fokuMgSVEDV7Mn22f8A2Hf4j/yC+eLddt3f2f8AJvr+FhUy4vyJed9oEIQtQvBbLsLUhrhz9gsaFq+w9W7xwIPiPws/I+DZw/s+j4FuSbU2Wy8gk+ENk5ouMJW2PaKWPrNYJcQ0DUwOiiFUm0cI8fPXxVzG4VtVu69oIm4K6o4YeFvDJWKSoNRsqtH1ARx4dyqY+mLWHemYoRfX+fuoa+HkwdfXXuQ9idTPVmlgBDZJOg4lR1KB3i4zJAsch0CdVqIyHyyX4wHmuuVlWRa0LMQwDQd4CxvaDFAbzRm4if8AtbHqfRbTEBfPtu/69Tu/9QfdX4I9pivO6ixehCEyFgIQhQgIQhQgIQhQ6aHs3irbhzaSR0Ofn6rWsILQOIWG7Of6v+J9QthTqQ5p09vgS/LH82NOPuKNFgQA0CZ/hXWUyDc/hL9nPmE4ZTEArI/RjFfyWGCBf5+AFE/FHeDRx9T+ApqVGRJMr2o0C4F/RRUXxLQLoHFd1jcIpD6b967i3JcBk9laoLJHjqMynOIdPRLcbcLqOPw+e9uTFNo/6h5An0WJW37eD6G8nDzBWITLjfIk5v0CEIWkwAFoex74qO/x91ngnnZSf1TwgetvdUZ/hmrifZ9QwBlaCiyIKQbNuAeCf4eoYStofpktRvATK5axTNco3uA90PhZFlIMdvGcpXtQRzn57o/qxJ4LwEHLiussq2VniXcM5VDaFHmr+IO7z9VSxolvzqhM+VCLHGxXzvbDpr1Ov/yF9C2k+B3r59tgf36nUebQtvF+/wDQo5XyUUIQmItBCEKEBCEKEBCEKEG/Zv8A1HHg31K2mFP7QRpFr5CVkezdCd88S1o8/utphMPDiNMojWf5WHI/zbG2BVFDjAUwIHBMS4W5KpQw+RFo6K7To34k6rHL0ZQdomE7pImV5Rwx3SXGL6/yrVIaEXK6xOGlkZIUy9NBhagIgaK094ACqYbBbgt4+q4oUyXOJKgDSbPMUyZ6DzS2uy0pq6Dab/lLMS254BEgJIwvbqjNGYyIPt7rBFfUe0WH32ObyPnp5r5hVplpIOYJHgt/Gl6hPzV4zhCELWLgC1XY7C2Lv+Rjw/krKr6N2awu4xg4Nv11WbkPVG/hx3ZqNnjdWhwxskeEFxzyTQVCBYT8hL5ejiOi4+oL2uocwZUpP0glUm4uXlvzkgqy+FFT9O+vBS0qIAga8Psuv0/9o0M/dTuphFNhtNMr4ilciNJCpVmyPmiZVKhk27/5VGqwwSb9FWinJ4ZbazARGog+awvaGnFYnRwHkIX0PGAESOY91jO09C29wI87e61YZdZr/gqzxuLRm0IQmgpBCEKEBCEKEBeheL0KENV2dpf22RmST/5E+kLXUG5Z3y/lZzsmAaTeIH/0fstZhgDEpbN02O8PiGmGyCvsbpZU6QuFbFtVlkbcZYpD5dWBSkGPFR03/SpAYC4WkrGQ2Fw+lwtxUgqaaqKtV5TousFXZUxH0/wl+K4d6ZYlt8tFUqtXUckzN7RoyHcx/K+ZbcobtZ3MA+UeoX1nGU5Xzjtjhd2o0jhHuPVaOO6yGDlRuDM6hCEzEhYwFLeqNHOT0F/ZfTdl0fpCwPZzD71SdBA8T+F9J2fRgAJdnlc6HHFjUUN8MLeaY0LgaEKhhbBXw6L6rIxitkoa/ePCFWDGteTKt72vJQuwJLidFLLY6ImUb7w8ZJ14aZq003vmp6GFDQq1eoA6DquPYXbt4R1KsaXPoqWPNraaK60gnNUMY6xUSKJme2hR3WfSMzPjmst2gpTTd09L+y2mKdJjOc1ju0TopO43HnHurY+oxZkY1CChOBICEIUOAhCFCAvQvF6FDq9NX2PeS0gaGO4391taLxxWG7F/ueObfR0Ld4ejkOd0szUpMdYdxG9JtgrrGKrRMEKYv9VmbN+MssYZU9MzZVqdRWaDgZXEWvyyPF1oFipG1JaPmi8qAC8dZQagIsVGB+iLFk5crFUXgnwVyrUnPP7qrU1C6DVinE68li+1mG32OjMfUP8AE38pW0x7tBqkO0aUkjkUUZU7M+RWqPmS6p0y4gDM2Cs7Swf6VQt0zHQph2cwO84vOQsOvEJpLKlDshLHC+/VjnYmCDIHmtdhnWA10SmhgoaCPnBOcIRGXzVK03Vsc41QypVCBEK9SaAFSpOgcvJWqVT6RFrIWaYlpr7wdVPSq2hLw4783gNy5/PRQ7O2gXvNrgeI4qUH6On1FTxdIOuq78S/9TK0Z+yP1XHPKV0tWOiMPaJOf8Jdja50bPTTPVWsZVa1pdwSc4t7rCm4Nv8AU4tblqAYnJdSRVkTSs8rmQTw+eCyPahw/SPM+e8PytY2SCDkQFle1WGO48aCCPEflWQ+l/kX5vDGFCChNhGwQhChwEIQoQF6F4vQuM6lbNJ2JH91/IN9SvoGFqSeix/ZHBBlPfm74PcLwPJavBgn5l1S3NuTY8wrSHTH5KyIKpUzPJX6NKFkYxhElps4q43RQvqgarmni2nrkiOvZV2tWIsJMqjT/UiAY4Smm0Kwa2Yn+UqrV5qa5cLDp84IkcJ6tTdg6kXUNfEglc3MyocSYuuUDIhxNXPyS/EUvNWntvxUD7nzUMz2zI9qtmS0OAuDB6FX9j4DdYAPhTbaeFmm5TYKh9A6Kdm11Kv6f5ElGnDVZYYMqrEBWjJAULUhnhXbw81xVrgCNfnmqlKoQeM6qR7wDlr89FEiyJ2MVvEw64ieVtR0KZYRwDZOZ90spUWyTeSZMXHARa1lewtUCAe4/OaN+FsfRhSGQOa9fStEKvhXEPibc0wfTkWzQht0xVUwwvbqlz6G93adPgT6o0bsOIkpdXZBsb/kLlskvyQkxFOO5I8fS3xeTm09CDr0K1ddkhZ/FUi2p/0keBRxF2SOz5rjsIaTyw6ZHiNCq613a7Zn0h4F2+mZ7lkimeKfaIpz4+sjxCEK0zghCFCArGAw36lRrP8AkYPRV1ouyeDEuqOE/wCxvWxLo5WHeq8kusbL8Ee0jZYKmAAAABGXDgB4Jzg6d4jNJ6LIjjw4D57Jzgqvp870tnY7xIZUcOJV+mRO7qFUw5NjBlX6FPU5lUemy6Wypi6dyb5GNPq6qphcE8Bsm4kk8eHhdPS1RvE55o+1KgPXZE4AiIS7G0QMr5aacj5d6s4wu3YBhVcXiIbJuYy6D8IYnG2LP6kwwxaHEjXO273CfFR1DeRlE9504HQyu2Vd8SRH2XmI/bbP7I2wG9kBMrxjNeaKRmApnMgIAFtkOKZLT0XOzrsHQIxNYbpUGya4LAhCtdi3VbddstC6qXEqCoRlofI81Z6DL0na7Lw8lJWqRBNxnzPIc1TpPgkHW/zwU7BaDBHD79+vREkRPRYc7PdiJInO1tY4FTUMPDhGVtNZBPTUdFBRqAmwJjSCC7OzYHI+C6did0lpP7TDrnwEI2n4WRkhlRu7eF/G0GeicOSvABwANt2AIvoLk8SmLa8yYgRM6Kp+0WSIK2CkDe0ul+IwRDpCZPxEkQbKviKsC5AQsNNr0WVqaR7RoE3Frn50sn+IdJVHEtaTE6WPVFAz5EZ/E0w+nukaR85L5tWpFri05tJB7ivqDqe65zTlNuHdxWG7U4Lcrb3/ADHmLekLZx5VKhXyY3ESIQhbhYCEIUIC3vZrAbjG72gv1Nz5+ix2ysPv1WDSZPQX9YW+wjSRbr+SsfIlvqMeLDVjbCVQTfPv7k4oYT6p080iwuE3Hb94iAO7M8/utBgsTvaQD3rDJtDrFEvsbwUFWi4OBmdYHLRXGR0Um4Myq4lt0zum6YQ8QgOG7IS6viHGY/nlK7VldHONxO60yJvppdLMWDIvbhrJHGe9M43m/U26T43GfVugH+OvcjiDJrxENOrNgfgsoMRiIEDv8FE6pDjcCxNrRcAg85Oiga6SfFdaM8nbLoqhg4uMd3RdV6lkB4gHUfZJ9r7VbTYXOOWXM8EL34Faiin2m2v+nSIB+p9h7lKOzHaDcIpvNv8AafYpFjsa6q8ud3DgOCryt0OMulP0XZOT+ej69RxCnLQ4L5tsbtM6lDX/AFM8x91ttm7Ua8Aggg6hZJweN0zZDKpomfZ/T8j3VlzXfpEhrondm27JAMczFwoMcRu70SROWvEKA1jG83M7uU3MkDLWdeZXYnSxgi4PpQYAgggTEu+mwvMzbhKbUaAe4wCJnMR3AzJEze2aSYfEObBcILjYEQQ0eesyneBrhsMGoMdwtcopSouxwvYzZX3PpJ+fwrFOo05WA0Nrd6TY3DuEFv7SO/jIPsotnNcZBuyQ4XcYvkZORuh62aFY8dTsJjWDbLRL8ZTcQYM68J5ic7pgw8RIM+enqgUAREmc+XOOC5oMUun9PWb+qr/0sQSL5eITZ4bkbxIM87gqOqBuk5DuyGSrsrlHQgxdMOkjPj0WW7WYbeozF2mfDPynwWwfRhvUzPuk20aW81wIsfX2VkZU7MOSHqPmKF3UZBIOhI8LLhOE7EUlTaBCEKAj3s1h5JceQ9z7Le7MoCBGo9b/ADosvsDDbrG8YnvK2OEaLWslOWXaTY9wQpJF12E3oAkAJlhKNtfv1VTD1IzM8pumlEAiRr3Kh2MYukTM8+SmNMZx4qNkjhyAnJTGuCBBXAWzqm0O7lxUYBovG1bwOPyVDia/BCVOVFTGPukmOdcnrH4V3FPib2SPGYqZ+QrIlXairVq3P44+nurmAaGskgSRM/NFQqDTx71T232lZRhgMuAFh7nRWJOXhUpL1l/aG0GsaSTAFyvnm1tpurPnJo/aPc817tPbD6/7jDdGjLv4lUJWzBg6/lL0x8jkXqILxCFsFx6CrmztqPoulptqNCqS9QyipKmXY8jiz6Psbb9Os3dkB2rTn3cVOH7hyBgn6YuWkX9180a8gyDB4rXdnduGsf03/wCpEtd/yi8dVhnh6bQwhm7mipYoOqWsIETBieeuiZPiQZIgaLO4XFRVcTedOQkeRAC0ODrNs7QDwhUPbsZY5daNFSdvMEcABlwVKm0tOkA5X6WXeHrB7YBuOKttpS0iYVXZphdjkYreymAOF+78rt12jdMHXhl+FVa1w4GCcxa4ju5dApqf07zXNMOGmsXkqyLRa7S0VMTTMug/TpE2+CVwASCJtGRF/JX3YMmIFs2i1uM6EqPE4DeIiPQ2XJtHI+bYsxNMQQLQOPJJMdQsTBzyvyWixNANuRwB5fylm0afrPzkgiZ8iPlm3KO7WdGR+od+fml603azB5PAyJB6H8+qzKbYJdoCHkQ6zsEIQrjOfRtj4X6RpYLR0aAIg986qns/C/S2BBsfJOKTNNUlbPSwVEtHCNIBABjSJ7o4K9Qw5YANMo9VJhKO6bai6lDYcZMk5ckDNHY7DYb881BXNhFj0yUj5zz8u4KpWMZ58PuuMrs8o1SAZ+QFBXxsqOvV09FQdiNAhRU2QbRxMwB1nSPuleIfJt3dYVmq+x+WSnbWPFFhdrk0cXfbMq5K6SM8mUdt7fFGWtvUPg3gTz5LG1HkkkmSbknNdVqxc4ucZLjJPNRkppixqCF2XK3pAV4hCuMrYIQhQ4CEIUIeqSjWLXBzTDmkEHgRdRL1casshJpmnxeNNaiys36XNcWug5EgeRz71otjVXPY2RO8DPC1zPWFhtj48U3Q69N8Bw9HdxW5pVw0BtwANDfQgg65pfODjId48yli6/s0WDxUHLdtloRpu8fVXKVZznjQC4IMZ6FZ6gzdbAeXA5EkkguM2k8RHim2Ca8DjwvY5R7+SzZI1suhId4irDTJ7+qq4TE7x+rnfPw6rqvUbu3Gg4+cL3BUWvEjLS5BB+QqkzTCWtlrB4gEENkgdy4fQDfq1E3m4+cF47EBhjUZ5aLmuXE3156dEYaX7K+ObLfqySbEs3hYxGnt0T11AFu7e3fbil+LpQDY3849LLiKZq0ZLa+CDmkEWI718/xFAscWnMH4V9UxVHeF/wAxOaxnaTZh/cBdufMLZgydZb8Yq5OLsjNIQhMRUfbcE39o5D0TajTvzVPBsDW30APiFep1uGqRs9Qi206myjFeLuPIQo31DuwO8/Zc7kgR4+64dey2aluAzhKMbjAHEDX2U1StutIz58uaQYqtJPv86KFb2TVsVJzVZ7rn5f4VCapgxl7rhz7Gfn5uulMkD6mZKwfaXaP6tXdH7WSBzOp9loO020v0qW6DDn2HLifD1WIWzjY/7mYs8+qo8K8QhMBc9ghCFAQQhChAQhChAXq8QoQ9Wy7MbQ/VZuH97BFwJLdIPksaFa2djTSqB40z6aqnLDsjZgnTo+i4Vwu0i1o4/LJ3gidyAf28de9IKNQODXA2Nxz5pxgKxEtOUG/VK8n8DaLtWXKrXbzS0nMSDF5TTDOgEDn7pa+twvll5KwCTlY8Z4Kqi2Mr0MnUwS0OAka8b3XVXD7xB4TE6m32XNA2Gth5KeqRu+w+66izs0V3UgIGWviqdanIGtld/TB1N4vdc1qMGOIMnXRdO2IMXhRAMEEenyFncdgyQc73E8PnqtliWSYjQ+XulWNw8xpeESZnnGz5RtbAGm6R+0m3JUFvtr7MDwQRnKyv/wCC/kt+LOqqQqzcd9rifZKQJAngPTRW20hwjgquGd9LDJ/a3/1CnZiJz+QsLHKlSJgCL58lzUqTIFozXH9YBxUf9UASL36cUDBciLENtGg+XSbHACeKa4jFCdfJZ7bWMDZMEwD4yNe9RLZxSPP1RBjvUVerHd8Cp0MRcyO4X0VHtDj92kYmTaeE6+AKNRt0UTejO7a2h+tVJn6RZvQfcpeV6QuU4hFRVCfLPswQhCIqBCEKHAQhChAQhChAQhChAC9C8XqgUXTNd2X2jvU9050yI/7dPAyFr8JUlud4+8L5hsXFFlZhGp3T0P5hfRMG8SDfIj39QlmeHWQ4wzuOx1h6gIManPgQR4K0x0Z9Uso1QJt165yrTauQ8+5ZmaUxxhK4sR/KtUnyR3/b7rO4GrO9cyBHLqEywtaBBJsS3refdcoN+jFhE2iPvovHccs1AysA6NY4c16agLhOk6cQOaIl0RVGHM6fD7pZjToNb93smOIrjnwyGXil1UtjW1shxXDjYmxtKZ5pR+gtDjniCl1kaKZJH//Z"/>
          <p:cNvSpPr>
            <a:spLocks noChangeAspect="1" noChangeArrowheads="1"/>
          </p:cNvSpPr>
          <p:nvPr/>
        </p:nvSpPr>
        <p:spPr bwMode="auto">
          <a:xfrm>
            <a:off x="0" y="-868363"/>
            <a:ext cx="2524125" cy="18097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5" name="TextBox 14"/>
          <p:cNvSpPr txBox="1"/>
          <p:nvPr/>
        </p:nvSpPr>
        <p:spPr>
          <a:xfrm>
            <a:off x="3200400" y="609600"/>
            <a:ext cx="5614742" cy="923330"/>
          </a:xfrm>
          <a:prstGeom prst="rect">
            <a:avLst/>
          </a:prstGeom>
          <a:noFill/>
        </p:spPr>
        <p:txBody>
          <a:bodyPr wrap="none" rtlCol="0">
            <a:spAutoFit/>
          </a:bodyPr>
          <a:lstStyle/>
          <a:p>
            <a:r>
              <a:rPr lang="en-US" u="sng" dirty="0" smtClean="0"/>
              <a:t>Cause</a:t>
            </a:r>
            <a:r>
              <a:rPr lang="en-US" dirty="0" smtClean="0"/>
              <a:t>: </a:t>
            </a:r>
            <a:r>
              <a:rPr lang="en-US" i="1" dirty="0" smtClean="0"/>
              <a:t>unknown</a:t>
            </a:r>
          </a:p>
          <a:p>
            <a:pPr>
              <a:buFont typeface="Arial" pitchFamily="34" charset="0"/>
              <a:buChar char="•"/>
            </a:pPr>
            <a:r>
              <a:rPr lang="en-US" dirty="0" smtClean="0"/>
              <a:t> activated CD8+ T-cells against basal </a:t>
            </a:r>
            <a:r>
              <a:rPr lang="en-US" dirty="0" err="1" smtClean="0"/>
              <a:t>keratinocytes</a:t>
            </a:r>
            <a:r>
              <a:rPr lang="en-US" dirty="0" smtClean="0"/>
              <a:t>?</a:t>
            </a:r>
          </a:p>
          <a:p>
            <a:pPr>
              <a:buFont typeface="Arial" pitchFamily="34" charset="0"/>
              <a:buChar char="•"/>
            </a:pPr>
            <a:r>
              <a:rPr lang="en-US" dirty="0" smtClean="0"/>
              <a:t> </a:t>
            </a:r>
            <a:r>
              <a:rPr lang="en-US" dirty="0" err="1" smtClean="0"/>
              <a:t>upregulation</a:t>
            </a:r>
            <a:r>
              <a:rPr lang="en-US" dirty="0" smtClean="0"/>
              <a:t> of ICAm-1 &amp; cytokines?</a:t>
            </a:r>
            <a:endParaRPr lang="en-US" dirty="0"/>
          </a:p>
        </p:txBody>
      </p:sp>
      <p:sp>
        <p:nvSpPr>
          <p:cNvPr id="16" name="TextBox 15"/>
          <p:cNvSpPr txBox="1"/>
          <p:nvPr/>
        </p:nvSpPr>
        <p:spPr>
          <a:xfrm>
            <a:off x="3276600" y="1828800"/>
            <a:ext cx="5638800" cy="1754326"/>
          </a:xfrm>
          <a:prstGeom prst="rect">
            <a:avLst/>
          </a:prstGeom>
          <a:noFill/>
        </p:spPr>
        <p:txBody>
          <a:bodyPr wrap="square" rtlCol="0">
            <a:spAutoFit/>
          </a:bodyPr>
          <a:lstStyle/>
          <a:p>
            <a:r>
              <a:rPr lang="en-US" u="sng" dirty="0" smtClean="0"/>
              <a:t>Association with Hepatitis C</a:t>
            </a:r>
            <a:r>
              <a:rPr lang="en-US" dirty="0" smtClean="0"/>
              <a:t>: </a:t>
            </a:r>
            <a:r>
              <a:rPr lang="en-US" i="1" dirty="0" smtClean="0"/>
              <a:t>controversial</a:t>
            </a:r>
          </a:p>
          <a:p>
            <a:pPr>
              <a:buFont typeface="Arial" pitchFamily="34" charset="0"/>
              <a:buChar char="•"/>
            </a:pPr>
            <a:r>
              <a:rPr lang="en-US" dirty="0" smtClean="0"/>
              <a:t> possible association in meta-analysis</a:t>
            </a:r>
          </a:p>
          <a:p>
            <a:pPr>
              <a:buFont typeface="Arial" pitchFamily="34" charset="0"/>
              <a:buChar char="•"/>
            </a:pPr>
            <a:r>
              <a:rPr lang="en-US" dirty="0" smtClean="0"/>
              <a:t> have high suspicion for LS in HCV patients with </a:t>
            </a:r>
            <a:r>
              <a:rPr lang="en-US" dirty="0" err="1" smtClean="0"/>
              <a:t>sx</a:t>
            </a:r>
            <a:r>
              <a:rPr lang="en-US" dirty="0" smtClean="0"/>
              <a:t> </a:t>
            </a:r>
          </a:p>
          <a:p>
            <a:r>
              <a:rPr lang="en-US" dirty="0" smtClean="0"/>
              <a:t>  suggestive of LS</a:t>
            </a:r>
          </a:p>
          <a:p>
            <a:pPr>
              <a:buFont typeface="Arial" pitchFamily="34" charset="0"/>
              <a:buChar char="•"/>
            </a:pPr>
            <a:r>
              <a:rPr lang="en-US" dirty="0" smtClean="0"/>
              <a:t> value of screening for HCV in patients diagnosed </a:t>
            </a:r>
          </a:p>
          <a:p>
            <a:r>
              <a:rPr lang="en-US" dirty="0" smtClean="0"/>
              <a:t>   with LS not established</a:t>
            </a:r>
            <a:endParaRPr lang="en-US" dirty="0"/>
          </a:p>
        </p:txBody>
      </p:sp>
      <p:sp>
        <p:nvSpPr>
          <p:cNvPr id="17" name="TextBox 16"/>
          <p:cNvSpPr txBox="1"/>
          <p:nvPr/>
        </p:nvSpPr>
        <p:spPr>
          <a:xfrm>
            <a:off x="3352800" y="3810000"/>
            <a:ext cx="4928593" cy="1754326"/>
          </a:xfrm>
          <a:prstGeom prst="rect">
            <a:avLst/>
          </a:prstGeom>
          <a:noFill/>
        </p:spPr>
        <p:txBody>
          <a:bodyPr wrap="none" rtlCol="0">
            <a:spAutoFit/>
          </a:bodyPr>
          <a:lstStyle/>
          <a:p>
            <a:r>
              <a:rPr lang="en-US" u="sng" dirty="0" smtClean="0"/>
              <a:t>Features</a:t>
            </a:r>
            <a:r>
              <a:rPr lang="en-US" dirty="0" smtClean="0"/>
              <a:t>:</a:t>
            </a:r>
          </a:p>
          <a:p>
            <a:pPr>
              <a:buFont typeface="Arial" pitchFamily="34" charset="0"/>
              <a:buChar char="•"/>
            </a:pPr>
            <a:r>
              <a:rPr lang="en-US" dirty="0" smtClean="0"/>
              <a:t> may affect genitals, skin, nails, oral mucosa</a:t>
            </a:r>
          </a:p>
          <a:p>
            <a:pPr>
              <a:buFont typeface="Arial" pitchFamily="34" charset="0"/>
              <a:buChar char="•"/>
            </a:pPr>
            <a:r>
              <a:rPr lang="en-US" dirty="0" smtClean="0"/>
              <a:t> may involve both vulva &amp; vagina</a:t>
            </a:r>
          </a:p>
          <a:p>
            <a:pPr>
              <a:buFont typeface="Arial" pitchFamily="34" charset="0"/>
              <a:buChar char="•"/>
            </a:pPr>
            <a:r>
              <a:rPr lang="en-US" dirty="0" smtClean="0"/>
              <a:t> most common type: erosive</a:t>
            </a:r>
          </a:p>
          <a:p>
            <a:pPr>
              <a:buFont typeface="Arial" pitchFamily="34" charset="0"/>
              <a:buChar char="•"/>
            </a:pPr>
            <a:r>
              <a:rPr lang="en-US" dirty="0" smtClean="0"/>
              <a:t> lesions tend to be persistent &amp; resistant to </a:t>
            </a:r>
            <a:r>
              <a:rPr lang="en-US" dirty="0" err="1" smtClean="0"/>
              <a:t>Tx</a:t>
            </a:r>
            <a:endParaRPr lang="en-US" dirty="0" smtClean="0"/>
          </a:p>
          <a:p>
            <a:pPr>
              <a:buFont typeface="Arial" pitchFamily="34" charset="0"/>
              <a:buChar char="•"/>
            </a:pPr>
            <a:r>
              <a:rPr lang="en-US" dirty="0" smtClean="0"/>
              <a:t> no increased risk of </a:t>
            </a:r>
            <a:r>
              <a:rPr lang="en-US" dirty="0" err="1" smtClean="0"/>
              <a:t>vulvar</a:t>
            </a:r>
            <a:r>
              <a:rPr lang="en-US" dirty="0" smtClean="0"/>
              <a:t> malignancy</a:t>
            </a:r>
            <a:endParaRPr lang="en-US" dirty="0"/>
          </a:p>
        </p:txBody>
      </p:sp>
      <p:sp>
        <p:nvSpPr>
          <p:cNvPr id="18" name="TextBox 17"/>
          <p:cNvSpPr txBox="1"/>
          <p:nvPr/>
        </p:nvSpPr>
        <p:spPr>
          <a:xfrm>
            <a:off x="304800" y="4267200"/>
            <a:ext cx="2664512" cy="1384995"/>
          </a:xfrm>
          <a:prstGeom prst="rect">
            <a:avLst/>
          </a:prstGeom>
          <a:noFill/>
          <a:ln>
            <a:solidFill>
              <a:schemeClr val="tx1"/>
            </a:solidFill>
          </a:ln>
        </p:spPr>
        <p:txBody>
          <a:bodyPr wrap="none" rtlCol="0">
            <a:spAutoFit/>
          </a:bodyPr>
          <a:lstStyle/>
          <a:p>
            <a:r>
              <a:rPr lang="en-US" sz="1400" u="sng" dirty="0" err="1" smtClean="0"/>
              <a:t>Vulvar</a:t>
            </a:r>
            <a:r>
              <a:rPr lang="en-US" sz="1400" u="sng" dirty="0" smtClean="0"/>
              <a:t> </a:t>
            </a:r>
            <a:r>
              <a:rPr lang="en-US" sz="1400" u="sng" dirty="0" err="1" smtClean="0"/>
              <a:t>Tx</a:t>
            </a:r>
            <a:r>
              <a:rPr lang="en-US" sz="1400" dirty="0" smtClean="0"/>
              <a:t>:</a:t>
            </a:r>
          </a:p>
          <a:p>
            <a:pPr>
              <a:buFont typeface="Arial" pitchFamily="34" charset="0"/>
              <a:buChar char="•"/>
            </a:pPr>
            <a:r>
              <a:rPr lang="en-US" sz="1400" dirty="0" smtClean="0"/>
              <a:t> 1st line: </a:t>
            </a:r>
            <a:r>
              <a:rPr lang="en-US" sz="1400" dirty="0" err="1" smtClean="0"/>
              <a:t>clobetasol</a:t>
            </a:r>
            <a:endParaRPr lang="en-US" sz="1400" dirty="0" smtClean="0"/>
          </a:p>
          <a:p>
            <a:pPr>
              <a:buFont typeface="Arial" pitchFamily="34" charset="0"/>
              <a:buChar char="•"/>
            </a:pPr>
            <a:r>
              <a:rPr lang="en-US" sz="1400" dirty="0" smtClean="0"/>
              <a:t> 2</a:t>
            </a:r>
            <a:r>
              <a:rPr lang="en-US" sz="1400" baseline="30000" dirty="0" smtClean="0"/>
              <a:t>nd</a:t>
            </a:r>
            <a:r>
              <a:rPr lang="en-US" sz="1400" dirty="0" smtClean="0"/>
              <a:t> line: </a:t>
            </a:r>
            <a:r>
              <a:rPr lang="en-US" sz="1400" dirty="0" err="1" smtClean="0"/>
              <a:t>tacrolimus</a:t>
            </a:r>
            <a:endParaRPr lang="en-US" sz="1400" dirty="0" smtClean="0"/>
          </a:p>
          <a:p>
            <a:r>
              <a:rPr lang="en-US" sz="1400" u="sng" dirty="0" smtClean="0"/>
              <a:t>Vaginal </a:t>
            </a:r>
            <a:r>
              <a:rPr lang="en-US" sz="1400" u="sng" dirty="0" err="1" smtClean="0"/>
              <a:t>Tx</a:t>
            </a:r>
            <a:r>
              <a:rPr lang="en-US" sz="1400" dirty="0" smtClean="0"/>
              <a:t>:</a:t>
            </a:r>
          </a:p>
          <a:p>
            <a:pPr>
              <a:buFont typeface="Arial" pitchFamily="34" charset="0"/>
              <a:buChar char="•"/>
            </a:pPr>
            <a:r>
              <a:rPr lang="en-US" sz="1400" dirty="0" smtClean="0"/>
              <a:t> 1st line: hydrocortisone </a:t>
            </a:r>
            <a:r>
              <a:rPr lang="en-US" sz="1400" dirty="0" err="1" smtClean="0"/>
              <a:t>supps</a:t>
            </a:r>
            <a:endParaRPr lang="en-US" sz="1400" dirty="0" smtClean="0"/>
          </a:p>
          <a:p>
            <a:pPr>
              <a:buFont typeface="Arial" pitchFamily="34" charset="0"/>
              <a:buChar char="•"/>
            </a:pPr>
            <a:r>
              <a:rPr lang="en-US" sz="1400" dirty="0" smtClean="0"/>
              <a:t> 2</a:t>
            </a:r>
            <a:r>
              <a:rPr lang="en-US" sz="1400" baseline="30000" dirty="0" smtClean="0"/>
              <a:t>nd</a:t>
            </a:r>
            <a:r>
              <a:rPr lang="en-US" sz="1400" dirty="0" smtClean="0"/>
              <a:t> line: IM </a:t>
            </a:r>
            <a:r>
              <a:rPr lang="en-US" sz="1400" dirty="0" err="1" smtClean="0"/>
              <a:t>triamcinolone</a:t>
            </a:r>
            <a:endParaRPr lang="en-US" sz="1400" dirty="0"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http://screening.iarc.fr/picoral/A4000019.jpg"/>
          <p:cNvPicPr>
            <a:picLocks noChangeAspect="1" noChangeArrowheads="1"/>
          </p:cNvPicPr>
          <p:nvPr/>
        </p:nvPicPr>
        <p:blipFill>
          <a:blip r:embed="rId2"/>
          <a:srcRect/>
          <a:stretch>
            <a:fillRect/>
          </a:stretch>
        </p:blipFill>
        <p:spPr bwMode="auto">
          <a:xfrm>
            <a:off x="381000" y="3581400"/>
            <a:ext cx="3657600" cy="2757532"/>
          </a:xfrm>
          <a:prstGeom prst="rect">
            <a:avLst/>
          </a:prstGeom>
          <a:noFill/>
          <a:ln>
            <a:solidFill>
              <a:schemeClr val="tx1"/>
            </a:solidFill>
          </a:ln>
        </p:spPr>
      </p:pic>
      <p:pic>
        <p:nvPicPr>
          <p:cNvPr id="6" name="Picture 2" descr="http://intranet.tdmu.edu.ua/data/kafedra/internal/stomat_ter/classes_stud/%D1%82%D0%B5%D1%80%D0%B0%D0%BF%D0%B5%D0%B2%D1%82%D0%B8%D1%87%D0%BD%D0%B0%20%D1%81%D1%82%D0%BE%D0%BC%D0%B0%D1%82%D0%BE%D0%BB%D0%BE%D0%B3%D1%96%D1%8F/5%20%D0%BA%D1%83%D1%80%D1%81/English/%D1%96%D1%85%20semestr/11.Dermatosis%20with%20autoimmune%20component.files/image002.jpg"/>
          <p:cNvPicPr>
            <a:picLocks noChangeAspect="1" noChangeArrowheads="1"/>
          </p:cNvPicPr>
          <p:nvPr/>
        </p:nvPicPr>
        <p:blipFill>
          <a:blip r:embed="rId3"/>
          <a:srcRect/>
          <a:stretch>
            <a:fillRect/>
          </a:stretch>
        </p:blipFill>
        <p:spPr bwMode="auto">
          <a:xfrm>
            <a:off x="381000" y="990600"/>
            <a:ext cx="3643829" cy="2400301"/>
          </a:xfrm>
          <a:prstGeom prst="rect">
            <a:avLst/>
          </a:prstGeom>
          <a:noFill/>
          <a:ln>
            <a:solidFill>
              <a:schemeClr val="tx1"/>
            </a:solidFill>
          </a:ln>
        </p:spPr>
      </p:pic>
      <p:sp>
        <p:nvSpPr>
          <p:cNvPr id="7" name="TextBox 6"/>
          <p:cNvSpPr txBox="1"/>
          <p:nvPr/>
        </p:nvSpPr>
        <p:spPr>
          <a:xfrm>
            <a:off x="4082999" y="533400"/>
            <a:ext cx="5061001" cy="1200329"/>
          </a:xfrm>
          <a:prstGeom prst="rect">
            <a:avLst/>
          </a:prstGeom>
          <a:noFill/>
        </p:spPr>
        <p:txBody>
          <a:bodyPr wrap="none" rtlCol="0">
            <a:spAutoFit/>
          </a:bodyPr>
          <a:lstStyle/>
          <a:p>
            <a:r>
              <a:rPr lang="en-US" u="sng" dirty="0" smtClean="0"/>
              <a:t>Features</a:t>
            </a:r>
            <a:r>
              <a:rPr lang="en-US" dirty="0" smtClean="0"/>
              <a:t>:</a:t>
            </a:r>
          </a:p>
          <a:p>
            <a:pPr>
              <a:buFont typeface="Arial" pitchFamily="34" charset="0"/>
              <a:buChar char="•"/>
            </a:pPr>
            <a:r>
              <a:rPr lang="en-US" dirty="0" smtClean="0"/>
              <a:t> bilateral &amp; symmetric distribution</a:t>
            </a:r>
          </a:p>
          <a:p>
            <a:pPr>
              <a:buFont typeface="Arial" pitchFamily="34" charset="0"/>
              <a:buChar char="•"/>
            </a:pPr>
            <a:r>
              <a:rPr lang="en-US" dirty="0" smtClean="0"/>
              <a:t> most common site: posterior </a:t>
            </a:r>
            <a:r>
              <a:rPr lang="en-US" dirty="0" err="1" smtClean="0"/>
              <a:t>buccal</a:t>
            </a:r>
            <a:r>
              <a:rPr lang="en-US" dirty="0" smtClean="0"/>
              <a:t> mucosa</a:t>
            </a:r>
          </a:p>
          <a:p>
            <a:pPr>
              <a:buFont typeface="Arial" pitchFamily="34" charset="0"/>
              <a:buChar char="•"/>
            </a:pPr>
            <a:r>
              <a:rPr lang="en-US" dirty="0" smtClean="0"/>
              <a:t> other: </a:t>
            </a:r>
            <a:r>
              <a:rPr lang="en-US" dirty="0" err="1" smtClean="0"/>
              <a:t>gingiva</a:t>
            </a:r>
            <a:r>
              <a:rPr lang="en-US" dirty="0" smtClean="0"/>
              <a:t>, tongue, labial mucosa, lower lip</a:t>
            </a:r>
            <a:endParaRPr lang="en-US" dirty="0"/>
          </a:p>
        </p:txBody>
      </p:sp>
      <p:sp>
        <p:nvSpPr>
          <p:cNvPr id="8" name="TextBox 7"/>
          <p:cNvSpPr txBox="1">
            <a:spLocks noChangeArrowheads="1"/>
          </p:cNvSpPr>
          <p:nvPr/>
        </p:nvSpPr>
        <p:spPr bwMode="auto">
          <a:xfrm>
            <a:off x="381000" y="304800"/>
            <a:ext cx="2787943" cy="461665"/>
          </a:xfrm>
          <a:prstGeom prst="rect">
            <a:avLst/>
          </a:prstGeom>
          <a:solidFill>
            <a:schemeClr val="bg1"/>
          </a:solidFill>
          <a:ln w="9525">
            <a:solidFill>
              <a:schemeClr val="tx1"/>
            </a:solidFill>
            <a:miter lim="800000"/>
            <a:headEnd/>
            <a:tailEnd/>
          </a:ln>
        </p:spPr>
        <p:txBody>
          <a:bodyPr wrap="none">
            <a:spAutoFit/>
          </a:bodyPr>
          <a:lstStyle/>
          <a:p>
            <a:r>
              <a:rPr lang="en-US" sz="2400" dirty="0" smtClean="0"/>
              <a:t>Oral Lichen </a:t>
            </a:r>
            <a:r>
              <a:rPr lang="en-US" sz="2400" dirty="0" err="1" smtClean="0"/>
              <a:t>Planus</a:t>
            </a:r>
            <a:endParaRPr lang="en-US" sz="2400" dirty="0"/>
          </a:p>
        </p:txBody>
      </p:sp>
      <p:sp>
        <p:nvSpPr>
          <p:cNvPr id="9" name="TextBox 8"/>
          <p:cNvSpPr txBox="1"/>
          <p:nvPr/>
        </p:nvSpPr>
        <p:spPr>
          <a:xfrm>
            <a:off x="685800" y="2971800"/>
            <a:ext cx="2976136" cy="369332"/>
          </a:xfrm>
          <a:prstGeom prst="rect">
            <a:avLst/>
          </a:prstGeom>
          <a:solidFill>
            <a:schemeClr val="bg1"/>
          </a:solidFill>
          <a:ln>
            <a:solidFill>
              <a:schemeClr val="tx1"/>
            </a:solidFill>
          </a:ln>
        </p:spPr>
        <p:txBody>
          <a:bodyPr wrap="none" rtlCol="0">
            <a:spAutoFit/>
          </a:bodyPr>
          <a:lstStyle/>
          <a:p>
            <a:r>
              <a:rPr lang="en-US" i="1" dirty="0" smtClean="0"/>
              <a:t>Reticular- Wickham’s </a:t>
            </a:r>
            <a:r>
              <a:rPr lang="en-US" i="1" dirty="0" err="1" smtClean="0"/>
              <a:t>striae</a:t>
            </a:r>
            <a:endParaRPr lang="en-US" i="1" dirty="0"/>
          </a:p>
        </p:txBody>
      </p:sp>
      <p:sp>
        <p:nvSpPr>
          <p:cNvPr id="10" name="TextBox 9"/>
          <p:cNvSpPr txBox="1"/>
          <p:nvPr/>
        </p:nvSpPr>
        <p:spPr>
          <a:xfrm>
            <a:off x="533400" y="5715000"/>
            <a:ext cx="954107" cy="369332"/>
          </a:xfrm>
          <a:prstGeom prst="rect">
            <a:avLst/>
          </a:prstGeom>
          <a:solidFill>
            <a:schemeClr val="bg1"/>
          </a:solidFill>
          <a:ln>
            <a:solidFill>
              <a:schemeClr val="tx1"/>
            </a:solidFill>
          </a:ln>
        </p:spPr>
        <p:txBody>
          <a:bodyPr wrap="none" rtlCol="0">
            <a:spAutoFit/>
          </a:bodyPr>
          <a:lstStyle/>
          <a:p>
            <a:r>
              <a:rPr lang="en-US" i="1" dirty="0" smtClean="0"/>
              <a:t>Erosive</a:t>
            </a:r>
            <a:endParaRPr lang="en-US" i="1" dirty="0"/>
          </a:p>
        </p:txBody>
      </p:sp>
      <p:sp>
        <p:nvSpPr>
          <p:cNvPr id="11" name="TextBox 10"/>
          <p:cNvSpPr txBox="1"/>
          <p:nvPr/>
        </p:nvSpPr>
        <p:spPr>
          <a:xfrm>
            <a:off x="4267200" y="2514600"/>
            <a:ext cx="4495800" cy="1477328"/>
          </a:xfrm>
          <a:prstGeom prst="rect">
            <a:avLst/>
          </a:prstGeom>
          <a:noFill/>
        </p:spPr>
        <p:txBody>
          <a:bodyPr wrap="square" rtlCol="0">
            <a:spAutoFit/>
          </a:bodyPr>
          <a:lstStyle/>
          <a:p>
            <a:r>
              <a:rPr lang="en-US" dirty="0" smtClean="0"/>
              <a:t>** 20% of women with oral lesions also have genital manifestations</a:t>
            </a:r>
          </a:p>
          <a:p>
            <a:endParaRPr lang="en-US" dirty="0" smtClean="0"/>
          </a:p>
          <a:p>
            <a:r>
              <a:rPr lang="en-US" dirty="0" smtClean="0"/>
              <a:t>** 50% of women with any type of lichen </a:t>
            </a:r>
            <a:r>
              <a:rPr lang="en-US" dirty="0" err="1" smtClean="0"/>
              <a:t>planus</a:t>
            </a:r>
            <a:r>
              <a:rPr lang="en-US" dirty="0" smtClean="0"/>
              <a:t> have genital manifestations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Picture 2" descr="Image"/>
          <p:cNvPicPr>
            <a:picLocks noChangeAspect="1" noChangeArrowheads="1"/>
          </p:cNvPicPr>
          <p:nvPr/>
        </p:nvPicPr>
        <p:blipFill>
          <a:blip r:embed="rId2"/>
          <a:srcRect/>
          <a:stretch>
            <a:fillRect/>
          </a:stretch>
        </p:blipFill>
        <p:spPr bwMode="auto">
          <a:xfrm>
            <a:off x="228600" y="2895600"/>
            <a:ext cx="4114800" cy="3429001"/>
          </a:xfrm>
          <a:prstGeom prst="rect">
            <a:avLst/>
          </a:prstGeom>
          <a:noFill/>
        </p:spPr>
      </p:pic>
      <p:pic>
        <p:nvPicPr>
          <p:cNvPr id="2" name="Picture 12" descr="http://library.med.utah.edu/kw/derm/mml/24830087.jpg"/>
          <p:cNvPicPr>
            <a:picLocks noChangeAspect="1" noChangeArrowheads="1"/>
          </p:cNvPicPr>
          <p:nvPr/>
        </p:nvPicPr>
        <p:blipFill>
          <a:blip r:embed="rId3"/>
          <a:srcRect/>
          <a:stretch>
            <a:fillRect/>
          </a:stretch>
        </p:blipFill>
        <p:spPr bwMode="auto">
          <a:xfrm>
            <a:off x="838200" y="990600"/>
            <a:ext cx="4657725" cy="3333750"/>
          </a:xfrm>
          <a:prstGeom prst="rect">
            <a:avLst/>
          </a:prstGeom>
          <a:noFill/>
          <a:ln>
            <a:solidFill>
              <a:schemeClr val="tx1"/>
            </a:solidFill>
          </a:ln>
        </p:spPr>
      </p:pic>
      <p:pic>
        <p:nvPicPr>
          <p:cNvPr id="3" name="Picture 14" descr="http://t0.gstatic.com/images?q=tbn:ANd9GcRnX-DE56Gb7q7ZJXkUblcahmtDC9V33RWlg7IC6VT_PJcdySO7Yw"/>
          <p:cNvPicPr>
            <a:picLocks noChangeAspect="1" noChangeArrowheads="1"/>
          </p:cNvPicPr>
          <p:nvPr/>
        </p:nvPicPr>
        <p:blipFill>
          <a:blip r:embed="rId4"/>
          <a:srcRect/>
          <a:stretch>
            <a:fillRect/>
          </a:stretch>
        </p:blipFill>
        <p:spPr bwMode="auto">
          <a:xfrm>
            <a:off x="4419600" y="3962400"/>
            <a:ext cx="3979444" cy="2314576"/>
          </a:xfrm>
          <a:prstGeom prst="rect">
            <a:avLst/>
          </a:prstGeom>
          <a:noFill/>
          <a:ln>
            <a:solidFill>
              <a:schemeClr val="tx1"/>
            </a:solidFill>
          </a:ln>
        </p:spPr>
      </p:pic>
      <p:sp>
        <p:nvSpPr>
          <p:cNvPr id="4" name="TextBox 3"/>
          <p:cNvSpPr txBox="1">
            <a:spLocks noChangeArrowheads="1"/>
          </p:cNvSpPr>
          <p:nvPr/>
        </p:nvSpPr>
        <p:spPr bwMode="auto">
          <a:xfrm>
            <a:off x="381000" y="304800"/>
            <a:ext cx="2975495" cy="461665"/>
          </a:xfrm>
          <a:prstGeom prst="rect">
            <a:avLst/>
          </a:prstGeom>
          <a:solidFill>
            <a:schemeClr val="bg1"/>
          </a:solidFill>
          <a:ln w="9525">
            <a:solidFill>
              <a:schemeClr val="tx1"/>
            </a:solidFill>
            <a:miter lim="800000"/>
            <a:headEnd/>
            <a:tailEnd/>
          </a:ln>
        </p:spPr>
        <p:txBody>
          <a:bodyPr wrap="none">
            <a:spAutoFit/>
          </a:bodyPr>
          <a:lstStyle/>
          <a:p>
            <a:r>
              <a:rPr lang="en-US" sz="2400" dirty="0" smtClean="0"/>
              <a:t>Other Lichen </a:t>
            </a:r>
            <a:r>
              <a:rPr lang="en-US" sz="2400" dirty="0" err="1" smtClean="0"/>
              <a:t>Planus</a:t>
            </a:r>
            <a:endParaRPr lang="en-US" sz="2400" dirty="0"/>
          </a:p>
        </p:txBody>
      </p:sp>
      <p:sp>
        <p:nvSpPr>
          <p:cNvPr id="5" name="TextBox 4"/>
          <p:cNvSpPr txBox="1"/>
          <p:nvPr/>
        </p:nvSpPr>
        <p:spPr>
          <a:xfrm>
            <a:off x="5486400" y="304800"/>
            <a:ext cx="3368230" cy="646331"/>
          </a:xfrm>
          <a:prstGeom prst="rect">
            <a:avLst/>
          </a:prstGeom>
          <a:noFill/>
        </p:spPr>
        <p:txBody>
          <a:bodyPr wrap="none" rtlCol="0">
            <a:spAutoFit/>
          </a:bodyPr>
          <a:lstStyle/>
          <a:p>
            <a:pPr>
              <a:buFont typeface="Arial" pitchFamily="34" charset="0"/>
              <a:buChar char="•"/>
            </a:pPr>
            <a:r>
              <a:rPr lang="en-US" dirty="0" smtClean="0"/>
              <a:t> flexor surfaces of arms &amp; legs</a:t>
            </a:r>
          </a:p>
          <a:p>
            <a:pPr>
              <a:buFont typeface="Arial" pitchFamily="34" charset="0"/>
              <a:buChar char="•"/>
            </a:pPr>
            <a:r>
              <a:rPr lang="en-US" dirty="0" smtClean="0"/>
              <a:t> wrists are very common site</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457200" y="457200"/>
            <a:ext cx="7543800" cy="707886"/>
          </a:xfrm>
          <a:prstGeom prst="rect">
            <a:avLst/>
          </a:prstGeom>
          <a:noFill/>
        </p:spPr>
        <p:txBody>
          <a:bodyPr wrap="square" rtlCol="0">
            <a:spAutoFit/>
          </a:bodyPr>
          <a:lstStyle/>
          <a:p>
            <a:r>
              <a:rPr lang="en-US" sz="2000" dirty="0" smtClean="0"/>
              <a:t>Please match the antibiotic commonly used for treatment of UTI to its potential adverse effect.  </a:t>
            </a:r>
            <a:endParaRPr lang="en-US" sz="2000" dirty="0"/>
          </a:p>
        </p:txBody>
      </p:sp>
      <p:sp>
        <p:nvSpPr>
          <p:cNvPr id="3" name="TextBox 2"/>
          <p:cNvSpPr txBox="1"/>
          <p:nvPr/>
        </p:nvSpPr>
        <p:spPr>
          <a:xfrm>
            <a:off x="533400" y="2286000"/>
            <a:ext cx="1669047" cy="400110"/>
          </a:xfrm>
          <a:prstGeom prst="rect">
            <a:avLst/>
          </a:prstGeom>
          <a:noFill/>
        </p:spPr>
        <p:txBody>
          <a:bodyPr wrap="none" rtlCol="0">
            <a:spAutoFit/>
          </a:bodyPr>
          <a:lstStyle/>
          <a:p>
            <a:r>
              <a:rPr lang="en-US" sz="2000" dirty="0" smtClean="0"/>
              <a:t>Ciprofloxacin</a:t>
            </a:r>
            <a:endParaRPr lang="en-US" sz="2000" dirty="0"/>
          </a:p>
        </p:txBody>
      </p:sp>
      <p:sp>
        <p:nvSpPr>
          <p:cNvPr id="4" name="TextBox 3"/>
          <p:cNvSpPr txBox="1"/>
          <p:nvPr/>
        </p:nvSpPr>
        <p:spPr>
          <a:xfrm>
            <a:off x="533400" y="3200400"/>
            <a:ext cx="1249060" cy="369332"/>
          </a:xfrm>
          <a:prstGeom prst="rect">
            <a:avLst/>
          </a:prstGeom>
          <a:noFill/>
        </p:spPr>
        <p:txBody>
          <a:bodyPr wrap="none" rtlCol="0">
            <a:spAutoFit/>
          </a:bodyPr>
          <a:lstStyle/>
          <a:p>
            <a:r>
              <a:rPr lang="en-US" dirty="0" smtClean="0"/>
              <a:t>TMP-SMX</a:t>
            </a:r>
            <a:endParaRPr lang="en-US" dirty="0"/>
          </a:p>
        </p:txBody>
      </p:sp>
      <p:sp>
        <p:nvSpPr>
          <p:cNvPr id="5" name="TextBox 4"/>
          <p:cNvSpPr txBox="1"/>
          <p:nvPr/>
        </p:nvSpPr>
        <p:spPr>
          <a:xfrm>
            <a:off x="576060" y="4267200"/>
            <a:ext cx="1723549" cy="400110"/>
          </a:xfrm>
          <a:prstGeom prst="rect">
            <a:avLst/>
          </a:prstGeom>
          <a:noFill/>
        </p:spPr>
        <p:txBody>
          <a:bodyPr wrap="none" rtlCol="0">
            <a:spAutoFit/>
          </a:bodyPr>
          <a:lstStyle/>
          <a:p>
            <a:r>
              <a:rPr lang="en-US" sz="2000" dirty="0" err="1" smtClean="0"/>
              <a:t>Nitrofurantoin</a:t>
            </a:r>
            <a:endParaRPr lang="en-US" sz="2000" dirty="0"/>
          </a:p>
        </p:txBody>
      </p:sp>
      <p:sp>
        <p:nvSpPr>
          <p:cNvPr id="6" name="TextBox 5"/>
          <p:cNvSpPr txBox="1"/>
          <p:nvPr/>
        </p:nvSpPr>
        <p:spPr>
          <a:xfrm>
            <a:off x="5257800" y="2057400"/>
            <a:ext cx="3339825" cy="4093428"/>
          </a:xfrm>
          <a:prstGeom prst="rect">
            <a:avLst/>
          </a:prstGeom>
          <a:noFill/>
        </p:spPr>
        <p:txBody>
          <a:bodyPr wrap="none" rtlCol="0">
            <a:spAutoFit/>
          </a:bodyPr>
          <a:lstStyle/>
          <a:p>
            <a:pPr marL="342900" indent="-342900">
              <a:buAutoNum type="alphaLcPeriod"/>
            </a:pPr>
            <a:r>
              <a:rPr lang="en-US" sz="2000" dirty="0" smtClean="0"/>
              <a:t>Toxic epidermal necrosis</a:t>
            </a:r>
          </a:p>
          <a:p>
            <a:pPr marL="342900" indent="-342900">
              <a:buAutoNum type="alphaLcPeriod"/>
            </a:pPr>
            <a:endParaRPr lang="en-US" sz="2000" dirty="0"/>
          </a:p>
          <a:p>
            <a:pPr marL="342900" indent="-342900">
              <a:buAutoNum type="alphaLcPeriod"/>
            </a:pPr>
            <a:r>
              <a:rPr lang="en-US" sz="2000" dirty="0" smtClean="0"/>
              <a:t>Pelvic organ prolapse</a:t>
            </a:r>
          </a:p>
          <a:p>
            <a:pPr marL="342900" indent="-342900">
              <a:buAutoNum type="alphaLcPeriod"/>
            </a:pPr>
            <a:endParaRPr lang="en-US" sz="2000" dirty="0"/>
          </a:p>
          <a:p>
            <a:pPr marL="342900" indent="-342900">
              <a:buAutoNum type="alphaLcPeriod"/>
            </a:pPr>
            <a:r>
              <a:rPr lang="en-US" sz="2000" dirty="0" smtClean="0"/>
              <a:t>Pulmonary fibrosis</a:t>
            </a:r>
          </a:p>
          <a:p>
            <a:pPr marL="342900" indent="-342900">
              <a:buAutoNum type="alphaLcPeriod"/>
            </a:pPr>
            <a:endParaRPr lang="en-US" sz="2000" dirty="0"/>
          </a:p>
          <a:p>
            <a:pPr marL="342900" indent="-342900">
              <a:buAutoNum type="alphaLcPeriod"/>
            </a:pPr>
            <a:r>
              <a:rPr lang="en-US" sz="2000" dirty="0" smtClean="0"/>
              <a:t>Hepatitis</a:t>
            </a:r>
          </a:p>
          <a:p>
            <a:pPr marL="342900" indent="-342900">
              <a:buAutoNum type="alphaLcPeriod"/>
            </a:pPr>
            <a:endParaRPr lang="en-US" sz="2000" dirty="0"/>
          </a:p>
          <a:p>
            <a:pPr marL="342900" indent="-342900">
              <a:buAutoNum type="alphaLcPeriod"/>
            </a:pPr>
            <a:r>
              <a:rPr lang="en-US" sz="2000" dirty="0" smtClean="0"/>
              <a:t>Achilles tendon rupture</a:t>
            </a:r>
          </a:p>
          <a:p>
            <a:pPr marL="342900" indent="-342900">
              <a:buAutoNum type="alphaLcPeriod"/>
            </a:pPr>
            <a:endParaRPr lang="en-US" sz="2000" dirty="0"/>
          </a:p>
          <a:p>
            <a:pPr marL="342900" indent="-342900">
              <a:buAutoNum type="alphaLcPeriod"/>
            </a:pPr>
            <a:r>
              <a:rPr lang="en-US" sz="2000" dirty="0" smtClean="0"/>
              <a:t>Dry mouth</a:t>
            </a:r>
          </a:p>
          <a:p>
            <a:pPr marL="342900" indent="-342900">
              <a:buAutoNum type="alphaLcPeriod"/>
            </a:pPr>
            <a:endParaRPr lang="en-US" sz="2000" dirty="0"/>
          </a:p>
          <a:p>
            <a:pPr marL="342900" indent="-342900">
              <a:buAutoNum type="alphaLcPeriod"/>
            </a:pPr>
            <a:endParaRPr lang="en-US" sz="2000" dirty="0"/>
          </a:p>
        </p:txBody>
      </p:sp>
      <p:cxnSp>
        <p:nvCxnSpPr>
          <p:cNvPr id="8" name="Straight Arrow Connector 7"/>
          <p:cNvCxnSpPr/>
          <p:nvPr/>
        </p:nvCxnSpPr>
        <p:spPr>
          <a:xfrm flipH="1" flipV="1">
            <a:off x="2133600" y="2486055"/>
            <a:ext cx="3124201" cy="218125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endCxn id="4" idx="3"/>
          </p:cNvCxnSpPr>
          <p:nvPr/>
        </p:nvCxnSpPr>
        <p:spPr>
          <a:xfrm flipH="1">
            <a:off x="1782460" y="2286000"/>
            <a:ext cx="3475341" cy="109906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nvGrpSpPr>
          <p:cNvPr id="17" name="Group 16"/>
          <p:cNvGrpSpPr/>
          <p:nvPr/>
        </p:nvGrpSpPr>
        <p:grpSpPr>
          <a:xfrm>
            <a:off x="2202447" y="3569732"/>
            <a:ext cx="3055353" cy="1097578"/>
            <a:chOff x="2202447" y="3569732"/>
            <a:chExt cx="3055353" cy="1097578"/>
          </a:xfrm>
        </p:grpSpPr>
        <p:cxnSp>
          <p:nvCxnSpPr>
            <p:cNvPr id="14" name="Straight Arrow Connector 13"/>
            <p:cNvCxnSpPr>
              <a:endCxn id="5" idx="3"/>
            </p:cNvCxnSpPr>
            <p:nvPr/>
          </p:nvCxnSpPr>
          <p:spPr>
            <a:xfrm flipH="1">
              <a:off x="2299609" y="3569732"/>
              <a:ext cx="2958191" cy="897523"/>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6" idx="1"/>
            </p:cNvCxnSpPr>
            <p:nvPr/>
          </p:nvCxnSpPr>
          <p:spPr>
            <a:xfrm flipH="1">
              <a:off x="2202447" y="4104114"/>
              <a:ext cx="3055353" cy="563196"/>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07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pSp>
        <p:nvGrpSpPr>
          <p:cNvPr id="15" name="Group 14"/>
          <p:cNvGrpSpPr/>
          <p:nvPr/>
        </p:nvGrpSpPr>
        <p:grpSpPr>
          <a:xfrm>
            <a:off x="533400" y="685800"/>
            <a:ext cx="3486150" cy="5486400"/>
            <a:chOff x="533400" y="685800"/>
            <a:chExt cx="3486150" cy="5486400"/>
          </a:xfrm>
        </p:grpSpPr>
        <p:pic>
          <p:nvPicPr>
            <p:cNvPr id="212998" name="Picture 6" descr="http://www.scielo.cl/fbpe/img/rchog/v69n2/img10-04.jpg"/>
            <p:cNvPicPr>
              <a:picLocks noChangeAspect="1" noChangeArrowheads="1"/>
            </p:cNvPicPr>
            <p:nvPr/>
          </p:nvPicPr>
          <p:blipFill>
            <a:blip r:embed="rId2"/>
            <a:srcRect/>
            <a:stretch>
              <a:fillRect/>
            </a:stretch>
          </p:blipFill>
          <p:spPr bwMode="auto">
            <a:xfrm>
              <a:off x="685800" y="685800"/>
              <a:ext cx="3333750" cy="4581525"/>
            </a:xfrm>
            <a:prstGeom prst="rect">
              <a:avLst/>
            </a:prstGeom>
            <a:noFill/>
            <a:ln>
              <a:solidFill>
                <a:schemeClr val="tx1"/>
              </a:solidFill>
            </a:ln>
          </p:spPr>
        </p:pic>
        <p:sp>
          <p:nvSpPr>
            <p:cNvPr id="10" name="TextBox 9"/>
            <p:cNvSpPr txBox="1"/>
            <p:nvPr/>
          </p:nvSpPr>
          <p:spPr>
            <a:xfrm>
              <a:off x="533400" y="2667000"/>
              <a:ext cx="3352800" cy="3505200"/>
            </a:xfrm>
            <a:prstGeom prst="rect">
              <a:avLst/>
            </a:prstGeom>
            <a:solidFill>
              <a:schemeClr val="bg1"/>
            </a:solidFill>
            <a:ln>
              <a:solidFill>
                <a:schemeClr val="tx1"/>
              </a:solidFill>
            </a:ln>
          </p:spPr>
          <p:txBody>
            <a:bodyPr wrap="square" rtlCol="0">
              <a:spAutoFit/>
            </a:bodyPr>
            <a:lstStyle/>
            <a:p>
              <a:r>
                <a:rPr lang="en-US" sz="3200" dirty="0" err="1" smtClean="0"/>
                <a:t>Aa</a:t>
              </a:r>
              <a:r>
                <a:rPr lang="en-US" sz="3200" dirty="0" smtClean="0"/>
                <a:t>= +3  </a:t>
              </a:r>
              <a:r>
                <a:rPr lang="en-US" sz="3200" dirty="0" err="1" smtClean="0"/>
                <a:t>Ba</a:t>
              </a:r>
              <a:r>
                <a:rPr lang="en-US" sz="3200" dirty="0" smtClean="0"/>
                <a:t>= +7</a:t>
              </a:r>
            </a:p>
            <a:p>
              <a:endParaRPr lang="en-US" sz="3200" dirty="0" smtClean="0"/>
            </a:p>
            <a:p>
              <a:r>
                <a:rPr lang="en-US" sz="3200" dirty="0" err="1" smtClean="0"/>
                <a:t>Ap</a:t>
              </a:r>
              <a:r>
                <a:rPr lang="en-US" sz="3200" dirty="0" smtClean="0"/>
                <a:t>= +3  Bp= +7</a:t>
              </a:r>
            </a:p>
            <a:p>
              <a:endParaRPr lang="en-US" sz="3200" dirty="0" smtClean="0"/>
            </a:p>
            <a:p>
              <a:r>
                <a:rPr lang="en-US" sz="3200" dirty="0" smtClean="0"/>
                <a:t>C= +7</a:t>
              </a:r>
            </a:p>
            <a:p>
              <a:endParaRPr lang="en-US" sz="3200" dirty="0" smtClean="0"/>
            </a:p>
            <a:p>
              <a:r>
                <a:rPr lang="en-US" sz="3200" dirty="0" smtClean="0"/>
                <a:t>TVL= 10</a:t>
              </a:r>
              <a:endParaRPr lang="en-US" sz="3200" dirty="0"/>
            </a:p>
          </p:txBody>
        </p:sp>
      </p:grpSp>
      <p:sp>
        <p:nvSpPr>
          <p:cNvPr id="11" name="TextBox 10"/>
          <p:cNvSpPr txBox="1"/>
          <p:nvPr/>
        </p:nvSpPr>
        <p:spPr>
          <a:xfrm>
            <a:off x="4495800" y="685800"/>
            <a:ext cx="2050561" cy="461665"/>
          </a:xfrm>
          <a:prstGeom prst="rect">
            <a:avLst/>
          </a:prstGeom>
          <a:noFill/>
        </p:spPr>
        <p:txBody>
          <a:bodyPr wrap="none" rtlCol="0">
            <a:spAutoFit/>
          </a:bodyPr>
          <a:lstStyle/>
          <a:p>
            <a:r>
              <a:rPr lang="en-US" sz="2400" dirty="0" smtClean="0"/>
              <a:t>1. Diagnosis. </a:t>
            </a:r>
            <a:endParaRPr lang="en-US" sz="2400" dirty="0"/>
          </a:p>
        </p:txBody>
      </p:sp>
      <p:sp>
        <p:nvSpPr>
          <p:cNvPr id="12" name="TextBox 11"/>
          <p:cNvSpPr txBox="1"/>
          <p:nvPr/>
        </p:nvSpPr>
        <p:spPr>
          <a:xfrm>
            <a:off x="4495800" y="1295400"/>
            <a:ext cx="4114800" cy="830997"/>
          </a:xfrm>
          <a:prstGeom prst="rect">
            <a:avLst/>
          </a:prstGeom>
          <a:solidFill>
            <a:schemeClr val="bg1"/>
          </a:solidFill>
          <a:ln>
            <a:solidFill>
              <a:schemeClr val="tx1"/>
            </a:solidFill>
          </a:ln>
        </p:spPr>
        <p:txBody>
          <a:bodyPr wrap="square" rtlCol="0">
            <a:spAutoFit/>
          </a:bodyPr>
          <a:lstStyle/>
          <a:p>
            <a:r>
              <a:rPr lang="en-US" sz="2400" dirty="0" smtClean="0"/>
              <a:t>Stage III post-hysterectomy vaginal vault </a:t>
            </a:r>
            <a:r>
              <a:rPr lang="en-US" sz="2400" dirty="0" err="1" smtClean="0"/>
              <a:t>prolapse</a:t>
            </a:r>
            <a:r>
              <a:rPr lang="en-US" sz="2400" dirty="0" smtClean="0"/>
              <a:t>.  </a:t>
            </a:r>
            <a:endParaRPr lang="en-US" sz="2400" dirty="0"/>
          </a:p>
        </p:txBody>
      </p:sp>
      <p:sp>
        <p:nvSpPr>
          <p:cNvPr id="13" name="TextBox 12"/>
          <p:cNvSpPr txBox="1"/>
          <p:nvPr/>
        </p:nvSpPr>
        <p:spPr>
          <a:xfrm>
            <a:off x="4572000" y="2819400"/>
            <a:ext cx="3160481" cy="461665"/>
          </a:xfrm>
          <a:prstGeom prst="rect">
            <a:avLst/>
          </a:prstGeom>
          <a:noFill/>
        </p:spPr>
        <p:txBody>
          <a:bodyPr wrap="none" rtlCol="0">
            <a:spAutoFit/>
          </a:bodyPr>
          <a:lstStyle/>
          <a:p>
            <a:r>
              <a:rPr lang="en-US" sz="2400" dirty="0" smtClean="0"/>
              <a:t>2. Treatment options. </a:t>
            </a:r>
            <a:endParaRPr lang="en-US" sz="2400" dirty="0"/>
          </a:p>
        </p:txBody>
      </p:sp>
      <p:sp>
        <p:nvSpPr>
          <p:cNvPr id="14" name="TextBox 13"/>
          <p:cNvSpPr txBox="1"/>
          <p:nvPr/>
        </p:nvSpPr>
        <p:spPr>
          <a:xfrm>
            <a:off x="4267200" y="3352800"/>
            <a:ext cx="4495800" cy="1569660"/>
          </a:xfrm>
          <a:prstGeom prst="rect">
            <a:avLst/>
          </a:prstGeom>
          <a:solidFill>
            <a:schemeClr val="bg1"/>
          </a:solidFill>
          <a:ln>
            <a:solidFill>
              <a:schemeClr val="tx1"/>
            </a:solidFill>
          </a:ln>
        </p:spPr>
        <p:txBody>
          <a:bodyPr wrap="square" rtlCol="0">
            <a:spAutoFit/>
          </a:bodyPr>
          <a:lstStyle/>
          <a:p>
            <a:r>
              <a:rPr lang="en-US" sz="2400" dirty="0" err="1" smtClean="0"/>
              <a:t>Pessary</a:t>
            </a:r>
            <a:r>
              <a:rPr lang="en-US" sz="2400" dirty="0" smtClean="0"/>
              <a:t> (</a:t>
            </a:r>
            <a:r>
              <a:rPr lang="en-US" sz="2400" dirty="0" err="1" smtClean="0"/>
              <a:t>Gellhorn</a:t>
            </a:r>
            <a:r>
              <a:rPr lang="en-US" sz="2400" dirty="0" smtClean="0"/>
              <a:t>).</a:t>
            </a:r>
          </a:p>
          <a:p>
            <a:r>
              <a:rPr lang="en-US" sz="2400" dirty="0" smtClean="0"/>
              <a:t>Vaginal suspension (SSLS).</a:t>
            </a:r>
          </a:p>
          <a:p>
            <a:r>
              <a:rPr lang="en-US" sz="2400" dirty="0" err="1" smtClean="0"/>
              <a:t>Sacrocolpopexy</a:t>
            </a:r>
            <a:r>
              <a:rPr lang="en-US" sz="2400" dirty="0" smtClean="0"/>
              <a:t>. </a:t>
            </a:r>
          </a:p>
          <a:p>
            <a:r>
              <a:rPr lang="en-US" sz="2400" dirty="0" err="1" smtClean="0"/>
              <a:t>Colpocleisis</a:t>
            </a:r>
            <a:r>
              <a:rPr lang="en-US" sz="2400" dirty="0" smtClean="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457200" y="779103"/>
            <a:ext cx="8153400" cy="707886"/>
          </a:xfrm>
          <a:prstGeom prst="rect">
            <a:avLst/>
          </a:prstGeom>
          <a:noFill/>
        </p:spPr>
        <p:txBody>
          <a:bodyPr wrap="square" rtlCol="0">
            <a:spAutoFit/>
          </a:bodyPr>
          <a:lstStyle/>
          <a:p>
            <a:r>
              <a:rPr lang="en-US" sz="2000" dirty="0" smtClean="0"/>
              <a:t>For treatment of uncomplicated acute bacterial cystitis, which of the following antibiotics should be given as a 3-day course?   </a:t>
            </a:r>
            <a:endParaRPr lang="en-US" sz="2000" dirty="0"/>
          </a:p>
        </p:txBody>
      </p:sp>
      <p:sp>
        <p:nvSpPr>
          <p:cNvPr id="3" name="TextBox 2"/>
          <p:cNvSpPr txBox="1"/>
          <p:nvPr/>
        </p:nvSpPr>
        <p:spPr>
          <a:xfrm>
            <a:off x="685800" y="2057400"/>
            <a:ext cx="4112151" cy="4093428"/>
          </a:xfrm>
          <a:prstGeom prst="rect">
            <a:avLst/>
          </a:prstGeom>
          <a:noFill/>
        </p:spPr>
        <p:txBody>
          <a:bodyPr wrap="none" rtlCol="0">
            <a:spAutoFit/>
          </a:bodyPr>
          <a:lstStyle/>
          <a:p>
            <a:pPr marL="342900" indent="-342900">
              <a:buAutoNum type="alphaLcPeriod"/>
            </a:pPr>
            <a:r>
              <a:rPr lang="en-US" sz="2000" dirty="0"/>
              <a:t>T</a:t>
            </a:r>
            <a:r>
              <a:rPr lang="en-US" sz="2000" dirty="0" smtClean="0"/>
              <a:t>rimethoprim-</a:t>
            </a:r>
            <a:r>
              <a:rPr lang="en-US" sz="2000" dirty="0" err="1" smtClean="0"/>
              <a:t>sulfamethoxazole</a:t>
            </a:r>
            <a:endParaRPr lang="en-US" sz="2000" dirty="0" smtClean="0"/>
          </a:p>
          <a:p>
            <a:pPr marL="342900" indent="-342900">
              <a:buAutoNum type="alphaLcPeriod"/>
            </a:pPr>
            <a:endParaRPr lang="en-US" sz="2000" dirty="0"/>
          </a:p>
          <a:p>
            <a:pPr marL="342900" indent="-342900">
              <a:buAutoNum type="alphaLcPeriod"/>
            </a:pPr>
            <a:r>
              <a:rPr lang="en-US" sz="2000" dirty="0" smtClean="0"/>
              <a:t>Ciprofloxacin</a:t>
            </a:r>
          </a:p>
          <a:p>
            <a:pPr marL="342900" indent="-342900">
              <a:buAutoNum type="alphaLcPeriod"/>
            </a:pPr>
            <a:endParaRPr lang="en-US" sz="2000" dirty="0"/>
          </a:p>
          <a:p>
            <a:pPr marL="342900" indent="-342900">
              <a:buAutoNum type="alphaLcPeriod"/>
            </a:pPr>
            <a:r>
              <a:rPr lang="en-US" sz="2000" dirty="0" err="1" smtClean="0"/>
              <a:t>Nitrofurantoin</a:t>
            </a:r>
            <a:r>
              <a:rPr lang="en-US" sz="2000" dirty="0" smtClean="0"/>
              <a:t> </a:t>
            </a:r>
          </a:p>
          <a:p>
            <a:pPr marL="342900" indent="-342900">
              <a:buAutoNum type="alphaLcPeriod"/>
            </a:pPr>
            <a:endParaRPr lang="en-US" sz="2000" dirty="0"/>
          </a:p>
          <a:p>
            <a:pPr marL="342900" indent="-342900">
              <a:buAutoNum type="alphaLcPeriod"/>
            </a:pPr>
            <a:r>
              <a:rPr lang="en-US" sz="2000" dirty="0" smtClean="0"/>
              <a:t>a &amp; b</a:t>
            </a:r>
          </a:p>
          <a:p>
            <a:pPr marL="342900" indent="-342900">
              <a:buAutoNum type="alphaLcPeriod"/>
            </a:pPr>
            <a:endParaRPr lang="en-US" sz="2000" dirty="0"/>
          </a:p>
          <a:p>
            <a:pPr marL="342900" indent="-342900">
              <a:buAutoNum type="alphaLcPeriod"/>
            </a:pPr>
            <a:r>
              <a:rPr lang="en-US" sz="2000" dirty="0" smtClean="0"/>
              <a:t>b &amp; c</a:t>
            </a:r>
          </a:p>
          <a:p>
            <a:pPr marL="342900" indent="-342900">
              <a:buAutoNum type="alphaLcPeriod"/>
            </a:pPr>
            <a:endParaRPr lang="en-US" sz="2000" dirty="0"/>
          </a:p>
          <a:p>
            <a:pPr marL="342900" indent="-342900">
              <a:buAutoNum type="alphaLcPeriod"/>
            </a:pPr>
            <a:r>
              <a:rPr lang="en-US" sz="2000" dirty="0" smtClean="0"/>
              <a:t>All of the above. </a:t>
            </a:r>
          </a:p>
          <a:p>
            <a:pPr marL="342900" indent="-342900">
              <a:buAutoNum type="alphaLcPeriod"/>
            </a:pPr>
            <a:endParaRPr lang="en-US" sz="2000" dirty="0"/>
          </a:p>
          <a:p>
            <a:pPr marL="342900" indent="-342900">
              <a:buAutoNum type="alphaLcPeriod"/>
            </a:pPr>
            <a:endParaRPr lang="en-US" sz="2000" dirty="0"/>
          </a:p>
        </p:txBody>
      </p:sp>
      <p:grpSp>
        <p:nvGrpSpPr>
          <p:cNvPr id="8" name="Group 7"/>
          <p:cNvGrpSpPr/>
          <p:nvPr/>
        </p:nvGrpSpPr>
        <p:grpSpPr>
          <a:xfrm>
            <a:off x="621406" y="2050961"/>
            <a:ext cx="5116226" cy="2205553"/>
            <a:chOff x="621406" y="2050961"/>
            <a:chExt cx="5116226" cy="2205553"/>
          </a:xfrm>
        </p:grpSpPr>
        <p:sp>
          <p:nvSpPr>
            <p:cNvPr id="4" name="5-Point Star 3"/>
            <p:cNvSpPr/>
            <p:nvPr/>
          </p:nvSpPr>
          <p:spPr>
            <a:xfrm>
              <a:off x="621406" y="3951714"/>
              <a:ext cx="457200" cy="304800"/>
            </a:xfrm>
            <a:prstGeom prst="star5">
              <a:avLst/>
            </a:prstGeom>
            <a:solidFill>
              <a:srgbClr val="FF00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797951" y="2050961"/>
              <a:ext cx="939681" cy="400110"/>
            </a:xfrm>
            <a:prstGeom prst="rect">
              <a:avLst/>
            </a:prstGeom>
            <a:solidFill>
              <a:schemeClr val="bg1"/>
            </a:solidFill>
            <a:ln>
              <a:solidFill>
                <a:schemeClr val="tx1"/>
              </a:solidFill>
            </a:ln>
          </p:spPr>
          <p:txBody>
            <a:bodyPr wrap="none" rtlCol="0">
              <a:spAutoFit/>
            </a:bodyPr>
            <a:lstStyle/>
            <a:p>
              <a:r>
                <a:rPr lang="en-US" sz="2000" dirty="0" smtClean="0"/>
                <a:t>3 days</a:t>
              </a:r>
              <a:endParaRPr lang="en-US" sz="2000" dirty="0"/>
            </a:p>
          </p:txBody>
        </p:sp>
        <p:sp>
          <p:nvSpPr>
            <p:cNvPr id="6" name="TextBox 5"/>
            <p:cNvSpPr txBox="1"/>
            <p:nvPr/>
          </p:nvSpPr>
          <p:spPr>
            <a:xfrm>
              <a:off x="2971800" y="2686110"/>
              <a:ext cx="939681" cy="400110"/>
            </a:xfrm>
            <a:prstGeom prst="rect">
              <a:avLst/>
            </a:prstGeom>
            <a:solidFill>
              <a:schemeClr val="bg1"/>
            </a:solidFill>
            <a:ln>
              <a:solidFill>
                <a:schemeClr val="tx1"/>
              </a:solidFill>
            </a:ln>
          </p:spPr>
          <p:txBody>
            <a:bodyPr wrap="none" rtlCol="0">
              <a:spAutoFit/>
            </a:bodyPr>
            <a:lstStyle/>
            <a:p>
              <a:r>
                <a:rPr lang="en-US" sz="2000" dirty="0" smtClean="0"/>
                <a:t>3 days</a:t>
              </a:r>
              <a:endParaRPr lang="en-US" sz="2000" dirty="0"/>
            </a:p>
          </p:txBody>
        </p:sp>
        <p:sp>
          <p:nvSpPr>
            <p:cNvPr id="7" name="TextBox 6"/>
            <p:cNvSpPr txBox="1"/>
            <p:nvPr/>
          </p:nvSpPr>
          <p:spPr>
            <a:xfrm>
              <a:off x="2971799" y="3352800"/>
              <a:ext cx="939681" cy="400110"/>
            </a:xfrm>
            <a:prstGeom prst="rect">
              <a:avLst/>
            </a:prstGeom>
            <a:solidFill>
              <a:schemeClr val="bg1"/>
            </a:solidFill>
            <a:ln>
              <a:solidFill>
                <a:schemeClr val="tx1"/>
              </a:solidFill>
            </a:ln>
          </p:spPr>
          <p:txBody>
            <a:bodyPr wrap="none" rtlCol="0">
              <a:spAutoFit/>
            </a:bodyPr>
            <a:lstStyle/>
            <a:p>
              <a:r>
                <a:rPr lang="en-US" sz="2000" dirty="0" smtClean="0"/>
                <a:t>7 days</a:t>
              </a:r>
              <a:endParaRPr lang="en-US" sz="2000" dirty="0"/>
            </a:p>
          </p:txBody>
        </p:sp>
      </p:grpSp>
    </p:spTree>
    <p:extLst>
      <p:ext uri="{BB962C8B-B14F-4D97-AF65-F5344CB8AC3E}">
        <p14:creationId xmlns:p14="http://schemas.microsoft.com/office/powerpoint/2010/main" val="2109457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Picture 3" descr="Figure 15">
            <a:hlinkClick r:id="rId2"/>
          </p:cNvPr>
          <p:cNvPicPr>
            <a:picLocks noChangeAspect="1" noChangeArrowheads="1"/>
          </p:cNvPicPr>
          <p:nvPr/>
        </p:nvPicPr>
        <p:blipFill>
          <a:blip r:embed="rId3"/>
          <a:srcRect/>
          <a:stretch>
            <a:fillRect/>
          </a:stretch>
        </p:blipFill>
        <p:spPr bwMode="auto">
          <a:xfrm>
            <a:off x="609600" y="990600"/>
            <a:ext cx="3805238" cy="3581400"/>
          </a:xfrm>
          <a:prstGeom prst="rect">
            <a:avLst/>
          </a:prstGeom>
          <a:noFill/>
          <a:ln w="9525">
            <a:noFill/>
            <a:miter lim="800000"/>
            <a:headEnd/>
            <a:tailEnd/>
          </a:ln>
        </p:spPr>
      </p:pic>
      <p:sp>
        <p:nvSpPr>
          <p:cNvPr id="3" name="TextBox 2"/>
          <p:cNvSpPr txBox="1"/>
          <p:nvPr/>
        </p:nvSpPr>
        <p:spPr>
          <a:xfrm>
            <a:off x="3200400" y="2667000"/>
            <a:ext cx="381000" cy="369332"/>
          </a:xfrm>
          <a:prstGeom prst="rect">
            <a:avLst/>
          </a:prstGeom>
          <a:solidFill>
            <a:schemeClr val="bg1"/>
          </a:solidFill>
          <a:ln>
            <a:solidFill>
              <a:schemeClr val="tx1"/>
            </a:solidFill>
          </a:ln>
        </p:spPr>
        <p:txBody>
          <a:bodyPr wrap="square" rtlCol="0">
            <a:spAutoFit/>
          </a:bodyPr>
          <a:lstStyle/>
          <a:p>
            <a:pPr algn="ctr"/>
            <a:r>
              <a:rPr lang="en-US" b="1" dirty="0" smtClean="0"/>
              <a:t>A</a:t>
            </a:r>
            <a:endParaRPr lang="en-US" b="1" dirty="0"/>
          </a:p>
        </p:txBody>
      </p:sp>
      <p:cxnSp>
        <p:nvCxnSpPr>
          <p:cNvPr id="5" name="Straight Arrow Connector 4"/>
          <p:cNvCxnSpPr>
            <a:stCxn id="3" idx="2"/>
          </p:cNvCxnSpPr>
          <p:nvPr/>
        </p:nvCxnSpPr>
        <p:spPr>
          <a:xfrm flipH="1">
            <a:off x="3200400" y="3036332"/>
            <a:ext cx="190500" cy="316468"/>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38200" y="2514600"/>
            <a:ext cx="381000" cy="369332"/>
          </a:xfrm>
          <a:prstGeom prst="rect">
            <a:avLst/>
          </a:prstGeom>
          <a:solidFill>
            <a:schemeClr val="bg1"/>
          </a:solidFill>
          <a:ln>
            <a:solidFill>
              <a:schemeClr val="tx1"/>
            </a:solidFill>
          </a:ln>
        </p:spPr>
        <p:txBody>
          <a:bodyPr wrap="square" rtlCol="0">
            <a:spAutoFit/>
          </a:bodyPr>
          <a:lstStyle/>
          <a:p>
            <a:pPr algn="ctr"/>
            <a:r>
              <a:rPr lang="en-US" b="1" dirty="0" smtClean="0"/>
              <a:t>B</a:t>
            </a:r>
            <a:endParaRPr lang="en-US" b="1" dirty="0"/>
          </a:p>
        </p:txBody>
      </p:sp>
      <p:cxnSp>
        <p:nvCxnSpPr>
          <p:cNvPr id="9" name="Straight Arrow Connector 8"/>
          <p:cNvCxnSpPr>
            <a:stCxn id="7" idx="2"/>
          </p:cNvCxnSpPr>
          <p:nvPr/>
        </p:nvCxnSpPr>
        <p:spPr>
          <a:xfrm>
            <a:off x="1028700" y="2883932"/>
            <a:ext cx="114300" cy="392668"/>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85800" y="304800"/>
            <a:ext cx="1314784" cy="461665"/>
          </a:xfrm>
          <a:prstGeom prst="rect">
            <a:avLst/>
          </a:prstGeom>
          <a:solidFill>
            <a:schemeClr val="bg1"/>
          </a:solidFill>
          <a:ln>
            <a:solidFill>
              <a:schemeClr val="tx1"/>
            </a:solidFill>
          </a:ln>
        </p:spPr>
        <p:txBody>
          <a:bodyPr wrap="none" rtlCol="0">
            <a:spAutoFit/>
          </a:bodyPr>
          <a:lstStyle/>
          <a:p>
            <a:r>
              <a:rPr lang="en-US" sz="2400" dirty="0" smtClean="0"/>
              <a:t>Anal US</a:t>
            </a:r>
            <a:endParaRPr lang="en-US" sz="2400" dirty="0"/>
          </a:p>
        </p:txBody>
      </p:sp>
      <p:sp>
        <p:nvSpPr>
          <p:cNvPr id="8" name="TextBox 7"/>
          <p:cNvSpPr txBox="1"/>
          <p:nvPr/>
        </p:nvSpPr>
        <p:spPr>
          <a:xfrm>
            <a:off x="5105400" y="1371600"/>
            <a:ext cx="3012363" cy="923330"/>
          </a:xfrm>
          <a:prstGeom prst="rect">
            <a:avLst/>
          </a:prstGeom>
          <a:solidFill>
            <a:schemeClr val="bg1"/>
          </a:solidFill>
          <a:ln>
            <a:solidFill>
              <a:schemeClr val="tx1"/>
            </a:solidFill>
          </a:ln>
        </p:spPr>
        <p:txBody>
          <a:bodyPr wrap="none" rtlCol="0">
            <a:spAutoFit/>
          </a:bodyPr>
          <a:lstStyle/>
          <a:p>
            <a:r>
              <a:rPr lang="en-US" dirty="0" smtClean="0"/>
              <a:t>IS= internal anal sphincter</a:t>
            </a:r>
          </a:p>
          <a:p>
            <a:endParaRPr lang="en-US" dirty="0" smtClean="0"/>
          </a:p>
          <a:p>
            <a:r>
              <a:rPr lang="en-US" dirty="0" smtClean="0"/>
              <a:t>ES= external anal sphincter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8" descr="Image"/>
          <p:cNvPicPr>
            <a:picLocks noChangeAspect="1" noChangeArrowheads="1"/>
          </p:cNvPicPr>
          <p:nvPr/>
        </p:nvPicPr>
        <p:blipFill>
          <a:blip r:embed="rId3"/>
          <a:srcRect/>
          <a:stretch>
            <a:fillRect/>
          </a:stretch>
        </p:blipFill>
        <p:spPr bwMode="auto">
          <a:xfrm>
            <a:off x="533400" y="1066800"/>
            <a:ext cx="4953000" cy="5172075"/>
          </a:xfrm>
          <a:prstGeom prst="rect">
            <a:avLst/>
          </a:prstGeom>
          <a:noFill/>
          <a:ln w="9525">
            <a:noFill/>
            <a:miter lim="800000"/>
            <a:headEnd/>
            <a:tailEnd/>
          </a:ln>
        </p:spPr>
      </p:pic>
      <p:sp>
        <p:nvSpPr>
          <p:cNvPr id="24579" name="Rectangle 2"/>
          <p:cNvSpPr>
            <a:spLocks noGrp="1" noChangeArrowheads="1"/>
          </p:cNvSpPr>
          <p:nvPr>
            <p:ph type="title"/>
          </p:nvPr>
        </p:nvSpPr>
        <p:spPr>
          <a:xfrm>
            <a:off x="838200" y="228600"/>
            <a:ext cx="5867400" cy="685800"/>
          </a:xfrm>
          <a:ln>
            <a:solidFill>
              <a:schemeClr val="tx1"/>
            </a:solidFill>
          </a:ln>
        </p:spPr>
        <p:txBody>
          <a:bodyPr/>
          <a:lstStyle/>
          <a:p>
            <a:pPr eaLnBrk="1" hangingPunct="1"/>
            <a:r>
              <a:rPr lang="en-US" sz="2800" dirty="0" err="1" smtClean="0"/>
              <a:t>Ilioinguinal</a:t>
            </a:r>
            <a:r>
              <a:rPr lang="en-US" sz="2800" dirty="0" smtClean="0"/>
              <a:t>/</a:t>
            </a:r>
            <a:r>
              <a:rPr lang="en-US" sz="2800" dirty="0" err="1" smtClean="0"/>
              <a:t>Iliohypogastric</a:t>
            </a:r>
            <a:r>
              <a:rPr lang="en-US" sz="2800" dirty="0" smtClean="0"/>
              <a:t> Injury</a:t>
            </a:r>
          </a:p>
        </p:txBody>
      </p:sp>
      <p:sp>
        <p:nvSpPr>
          <p:cNvPr id="24582" name="Text Box 13"/>
          <p:cNvSpPr txBox="1">
            <a:spLocks noChangeArrowheads="1"/>
          </p:cNvSpPr>
          <p:nvPr/>
        </p:nvSpPr>
        <p:spPr bwMode="auto">
          <a:xfrm>
            <a:off x="5546725" y="1295400"/>
            <a:ext cx="3597275" cy="3693319"/>
          </a:xfrm>
          <a:prstGeom prst="rect">
            <a:avLst/>
          </a:prstGeom>
          <a:noFill/>
          <a:ln w="9525">
            <a:noFill/>
            <a:miter lim="800000"/>
            <a:headEnd/>
            <a:tailEnd/>
          </a:ln>
        </p:spPr>
        <p:txBody>
          <a:bodyPr>
            <a:spAutoFit/>
          </a:bodyPr>
          <a:lstStyle/>
          <a:p>
            <a:pPr>
              <a:buFont typeface="Times" pitchFamily="18" charset="0"/>
              <a:buNone/>
            </a:pPr>
            <a:r>
              <a:rPr lang="en-US" u="sng" dirty="0" err="1"/>
              <a:t>Rahn</a:t>
            </a:r>
            <a:r>
              <a:rPr lang="en-US" u="sng" dirty="0"/>
              <a:t> et al. 2010</a:t>
            </a:r>
            <a:endParaRPr lang="en-US" dirty="0"/>
          </a:p>
          <a:p>
            <a:pPr>
              <a:buFont typeface="Times" pitchFamily="18" charset="0"/>
              <a:buChar char="•"/>
            </a:pPr>
            <a:r>
              <a:rPr lang="en-US" dirty="0"/>
              <a:t> </a:t>
            </a:r>
            <a:r>
              <a:rPr lang="en-US" dirty="0" err="1"/>
              <a:t>Iliohypogastric</a:t>
            </a:r>
            <a:endParaRPr lang="en-US" dirty="0"/>
          </a:p>
          <a:p>
            <a:pPr>
              <a:buFont typeface="Times" pitchFamily="18" charset="0"/>
              <a:buNone/>
            </a:pPr>
            <a:r>
              <a:rPr lang="en-US" dirty="0"/>
              <a:t>  3.8 cm lateral to midline</a:t>
            </a:r>
          </a:p>
          <a:p>
            <a:pPr>
              <a:buFont typeface="Times" pitchFamily="18" charset="0"/>
              <a:buNone/>
            </a:pPr>
            <a:r>
              <a:rPr lang="en-US" dirty="0"/>
              <a:t>  range 1.3-5.7 cm  </a:t>
            </a:r>
            <a:endParaRPr lang="en-US" dirty="0" smtClean="0"/>
          </a:p>
          <a:p>
            <a:pPr>
              <a:buFont typeface="Times" pitchFamily="18" charset="0"/>
              <a:buNone/>
            </a:pPr>
            <a:r>
              <a:rPr lang="en-US" dirty="0" smtClean="0"/>
              <a:t>  ends 2 cm above SP</a:t>
            </a:r>
            <a:endParaRPr lang="en-US" dirty="0"/>
          </a:p>
          <a:p>
            <a:pPr>
              <a:buFont typeface="Times" pitchFamily="18" charset="0"/>
              <a:buNone/>
            </a:pPr>
            <a:endParaRPr lang="en-US" dirty="0"/>
          </a:p>
          <a:p>
            <a:pPr>
              <a:buFont typeface="Times" pitchFamily="18" charset="0"/>
              <a:buChar char="•"/>
            </a:pPr>
            <a:r>
              <a:rPr lang="en-US" dirty="0"/>
              <a:t> </a:t>
            </a:r>
            <a:r>
              <a:rPr lang="en-US" dirty="0" err="1"/>
              <a:t>Ilioinguinal</a:t>
            </a:r>
            <a:endParaRPr lang="en-US" dirty="0"/>
          </a:p>
          <a:p>
            <a:pPr>
              <a:buFont typeface="Times" pitchFamily="18" charset="0"/>
              <a:buNone/>
            </a:pPr>
            <a:r>
              <a:rPr lang="en-US" dirty="0"/>
              <a:t>  5.9 cm lateral to midline</a:t>
            </a:r>
          </a:p>
          <a:p>
            <a:pPr>
              <a:buFont typeface="Times" pitchFamily="18" charset="0"/>
              <a:buNone/>
            </a:pPr>
            <a:r>
              <a:rPr lang="en-US" dirty="0"/>
              <a:t>  range: 4-8 cm</a:t>
            </a:r>
          </a:p>
          <a:p>
            <a:pPr>
              <a:buFont typeface="Times" pitchFamily="18" charset="0"/>
              <a:buNone/>
            </a:pPr>
            <a:endParaRPr lang="en-US" dirty="0" smtClean="0"/>
          </a:p>
          <a:p>
            <a:pPr>
              <a:buFont typeface="Times" pitchFamily="18" charset="0"/>
              <a:buNone/>
            </a:pPr>
            <a:endParaRPr lang="en-US" dirty="0"/>
          </a:p>
          <a:p>
            <a:pPr>
              <a:buFont typeface="Times" pitchFamily="18" charset="0"/>
              <a:buNone/>
            </a:pPr>
            <a:r>
              <a:rPr lang="en-US" dirty="0"/>
              <a:t>Neuropathy: burning or sharp groin pain radiating to vulva</a:t>
            </a:r>
          </a:p>
        </p:txBody>
      </p:sp>
      <p:sp>
        <p:nvSpPr>
          <p:cNvPr id="24583" name="Line 14"/>
          <p:cNvSpPr>
            <a:spLocks noChangeShapeType="1"/>
          </p:cNvSpPr>
          <p:nvPr/>
        </p:nvSpPr>
        <p:spPr bwMode="auto">
          <a:xfrm flipH="1">
            <a:off x="3962400" y="1828800"/>
            <a:ext cx="1600200" cy="1371600"/>
          </a:xfrm>
          <a:prstGeom prst="line">
            <a:avLst/>
          </a:prstGeom>
          <a:noFill/>
          <a:ln w="38100">
            <a:solidFill>
              <a:srgbClr val="FF0000"/>
            </a:solidFill>
            <a:round/>
            <a:headEnd/>
            <a:tailEnd type="triangle" w="med" len="med"/>
          </a:ln>
        </p:spPr>
        <p:txBody>
          <a:bodyPr wrap="none" anchor="ctr"/>
          <a:lstStyle/>
          <a:p>
            <a:endParaRPr lang="en-US"/>
          </a:p>
        </p:txBody>
      </p:sp>
      <p:sp>
        <p:nvSpPr>
          <p:cNvPr id="24584" name="Line 15"/>
          <p:cNvSpPr>
            <a:spLocks noChangeShapeType="1"/>
          </p:cNvSpPr>
          <p:nvPr/>
        </p:nvSpPr>
        <p:spPr bwMode="auto">
          <a:xfrm flipH="1">
            <a:off x="3962400" y="3048000"/>
            <a:ext cx="1600200" cy="533400"/>
          </a:xfrm>
          <a:prstGeom prst="line">
            <a:avLst/>
          </a:prstGeom>
          <a:noFill/>
          <a:ln w="38100">
            <a:solidFill>
              <a:srgbClr val="FF0000"/>
            </a:solidFill>
            <a:round/>
            <a:headEnd/>
            <a:tailEnd type="triangle" w="med" len="med"/>
          </a:ln>
        </p:spPr>
        <p:txBody>
          <a:bodyPr wrap="none" anchor="ctr"/>
          <a:lstStyle/>
          <a:p>
            <a:endParaRPr lang="en-US"/>
          </a:p>
        </p:txBody>
      </p:sp>
      <p:cxnSp>
        <p:nvCxnSpPr>
          <p:cNvPr id="14" name="Straight Connector 13"/>
          <p:cNvCxnSpPr/>
          <p:nvPr/>
        </p:nvCxnSpPr>
        <p:spPr>
          <a:xfrm>
            <a:off x="2286000" y="3810000"/>
            <a:ext cx="1524000" cy="0"/>
          </a:xfrm>
          <a:prstGeom prst="line">
            <a:avLst/>
          </a:prstGeom>
          <a:ln w="38100">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124200" y="4419600"/>
            <a:ext cx="1827744" cy="307777"/>
          </a:xfrm>
          <a:prstGeom prst="rect">
            <a:avLst/>
          </a:prstGeom>
          <a:solidFill>
            <a:schemeClr val="bg1"/>
          </a:solidFill>
          <a:ln>
            <a:solidFill>
              <a:schemeClr val="tx1"/>
            </a:solidFill>
          </a:ln>
        </p:spPr>
        <p:txBody>
          <a:bodyPr wrap="none" rtlCol="0">
            <a:spAutoFit/>
          </a:bodyPr>
          <a:lstStyle/>
          <a:p>
            <a:r>
              <a:rPr lang="en-US" sz="1400" i="1" dirty="0" err="1" smtClean="0"/>
              <a:t>Pfannenstiel</a:t>
            </a:r>
            <a:r>
              <a:rPr lang="en-US" sz="1400" i="1" dirty="0" smtClean="0"/>
              <a:t> Incision</a:t>
            </a:r>
            <a:endParaRPr lang="en-US" sz="1400" i="1" dirty="0"/>
          </a:p>
        </p:txBody>
      </p:sp>
      <p:cxnSp>
        <p:nvCxnSpPr>
          <p:cNvPr id="19" name="Straight Arrow Connector 18"/>
          <p:cNvCxnSpPr/>
          <p:nvPr/>
        </p:nvCxnSpPr>
        <p:spPr>
          <a:xfrm flipH="1" flipV="1">
            <a:off x="3200400" y="3886200"/>
            <a:ext cx="1524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685800" y="1253544"/>
            <a:ext cx="8001000" cy="830997"/>
          </a:xfrm>
          <a:prstGeom prst="rect">
            <a:avLst/>
          </a:prstGeom>
          <a:noFill/>
        </p:spPr>
        <p:txBody>
          <a:bodyPr wrap="square" rtlCol="0">
            <a:spAutoFit/>
          </a:bodyPr>
          <a:lstStyle/>
          <a:p>
            <a:r>
              <a:rPr lang="en-US" sz="2400" dirty="0" smtClean="0"/>
              <a:t>Most common causative organism for UTI in postmenopausal woman. </a:t>
            </a:r>
            <a:endParaRPr lang="en-US" sz="2400" dirty="0"/>
          </a:p>
        </p:txBody>
      </p:sp>
      <p:sp>
        <p:nvSpPr>
          <p:cNvPr id="3" name="TextBox 2"/>
          <p:cNvSpPr txBox="1"/>
          <p:nvPr/>
        </p:nvSpPr>
        <p:spPr>
          <a:xfrm>
            <a:off x="2971800" y="2895600"/>
            <a:ext cx="1023037" cy="461665"/>
          </a:xfrm>
          <a:prstGeom prst="rect">
            <a:avLst/>
          </a:prstGeom>
          <a:solidFill>
            <a:schemeClr val="bg1"/>
          </a:solidFill>
          <a:ln>
            <a:solidFill>
              <a:schemeClr val="tx1"/>
            </a:solidFill>
          </a:ln>
        </p:spPr>
        <p:txBody>
          <a:bodyPr wrap="none" rtlCol="0">
            <a:spAutoFit/>
          </a:bodyPr>
          <a:lstStyle/>
          <a:p>
            <a:r>
              <a:rPr lang="en-US" sz="2400" i="1" dirty="0" smtClean="0"/>
              <a:t>E. coli</a:t>
            </a:r>
            <a:endParaRPr lang="en-US" sz="2400" i="1" dirty="0"/>
          </a:p>
        </p:txBody>
      </p:sp>
    </p:spTree>
    <p:extLst>
      <p:ext uri="{BB962C8B-B14F-4D97-AF65-F5344CB8AC3E}">
        <p14:creationId xmlns:p14="http://schemas.microsoft.com/office/powerpoint/2010/main" val="238043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7409" name="Text Box 2"/>
          <p:cNvSpPr txBox="1">
            <a:spLocks noChangeArrowheads="1"/>
          </p:cNvSpPr>
          <p:nvPr/>
        </p:nvSpPr>
        <p:spPr bwMode="auto">
          <a:xfrm>
            <a:off x="593725" y="504825"/>
            <a:ext cx="184150" cy="457200"/>
          </a:xfrm>
          <a:prstGeom prst="rect">
            <a:avLst/>
          </a:prstGeom>
          <a:noFill/>
          <a:ln w="9525">
            <a:noFill/>
            <a:miter lim="800000"/>
            <a:headEnd/>
            <a:tailEnd/>
          </a:ln>
        </p:spPr>
        <p:txBody>
          <a:bodyPr wrap="none">
            <a:spAutoFit/>
          </a:bodyPr>
          <a:lstStyle/>
          <a:p>
            <a:endParaRPr lang="en-US"/>
          </a:p>
        </p:txBody>
      </p:sp>
      <p:sp>
        <p:nvSpPr>
          <p:cNvPr id="17410" name="Text Box 3"/>
          <p:cNvSpPr txBox="1">
            <a:spLocks noChangeArrowheads="1"/>
          </p:cNvSpPr>
          <p:nvPr/>
        </p:nvSpPr>
        <p:spPr bwMode="auto">
          <a:xfrm>
            <a:off x="381000" y="1600200"/>
            <a:ext cx="8321675" cy="1190625"/>
          </a:xfrm>
          <a:prstGeom prst="rect">
            <a:avLst/>
          </a:prstGeom>
          <a:noFill/>
          <a:ln w="9525">
            <a:noFill/>
            <a:miter lim="800000"/>
            <a:headEnd/>
            <a:tailEnd/>
          </a:ln>
        </p:spPr>
        <p:txBody>
          <a:bodyPr>
            <a:spAutoFit/>
          </a:bodyPr>
          <a:lstStyle/>
          <a:p>
            <a:pPr algn="ctr"/>
            <a:r>
              <a:rPr lang="en-US" sz="3600"/>
              <a:t>Most commonly reported symptom of pelvic organ prolapse.</a:t>
            </a:r>
          </a:p>
        </p:txBody>
      </p:sp>
      <p:sp>
        <p:nvSpPr>
          <p:cNvPr id="2" name="TextBox 1"/>
          <p:cNvSpPr txBox="1">
            <a:spLocks noChangeArrowheads="1"/>
          </p:cNvSpPr>
          <p:nvPr/>
        </p:nvSpPr>
        <p:spPr bwMode="auto">
          <a:xfrm>
            <a:off x="3429000" y="4419600"/>
            <a:ext cx="1639888" cy="708025"/>
          </a:xfrm>
          <a:prstGeom prst="rect">
            <a:avLst/>
          </a:prstGeom>
          <a:solidFill>
            <a:schemeClr val="bg1"/>
          </a:solidFill>
          <a:ln w="9525">
            <a:solidFill>
              <a:schemeClr val="tx1"/>
            </a:solidFill>
            <a:miter lim="800000"/>
            <a:headEnd/>
            <a:tailEnd/>
          </a:ln>
        </p:spPr>
        <p:txBody>
          <a:bodyPr wrap="none">
            <a:spAutoFit/>
          </a:bodyPr>
          <a:lstStyle/>
          <a:p>
            <a:r>
              <a:rPr lang="en-US" sz="4000" dirty="0"/>
              <a:t>Bulge.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3009" name="Text Box 2"/>
          <p:cNvSpPr txBox="1">
            <a:spLocks noChangeArrowheads="1"/>
          </p:cNvSpPr>
          <p:nvPr/>
        </p:nvSpPr>
        <p:spPr bwMode="auto">
          <a:xfrm>
            <a:off x="533400" y="1676400"/>
            <a:ext cx="7924800" cy="1190625"/>
          </a:xfrm>
          <a:prstGeom prst="rect">
            <a:avLst/>
          </a:prstGeom>
          <a:noFill/>
          <a:ln w="9525">
            <a:noFill/>
            <a:miter lim="800000"/>
            <a:headEnd/>
            <a:tailEnd/>
          </a:ln>
        </p:spPr>
        <p:txBody>
          <a:bodyPr>
            <a:spAutoFit/>
          </a:bodyPr>
          <a:lstStyle/>
          <a:p>
            <a:pPr algn="ctr"/>
            <a:r>
              <a:rPr lang="en-US" sz="3600"/>
              <a:t>List 5 indications for multi-channel urodynamic testing.</a:t>
            </a:r>
          </a:p>
        </p:txBody>
      </p:sp>
      <p:sp>
        <p:nvSpPr>
          <p:cNvPr id="3" name="TextBox 2"/>
          <p:cNvSpPr txBox="1"/>
          <p:nvPr/>
        </p:nvSpPr>
        <p:spPr>
          <a:xfrm>
            <a:off x="685800" y="3200400"/>
            <a:ext cx="7757252" cy="2677656"/>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400" dirty="0" smtClean="0"/>
              <a:t> Reported symptoms don’t match clinical picture</a:t>
            </a:r>
          </a:p>
          <a:p>
            <a:pPr>
              <a:buFont typeface="Arial" pitchFamily="34" charset="0"/>
              <a:buChar char="•"/>
            </a:pPr>
            <a:r>
              <a:rPr lang="en-US" sz="2400" dirty="0"/>
              <a:t> </a:t>
            </a:r>
            <a:r>
              <a:rPr lang="en-US" sz="2400" dirty="0" smtClean="0"/>
              <a:t>Unable to interpret patient symptoms</a:t>
            </a:r>
          </a:p>
          <a:p>
            <a:pPr>
              <a:buFont typeface="Arial" pitchFamily="34" charset="0"/>
              <a:buChar char="•"/>
            </a:pPr>
            <a:r>
              <a:rPr lang="en-US" sz="2400" dirty="0"/>
              <a:t> </a:t>
            </a:r>
            <a:r>
              <a:rPr lang="en-US" sz="2400" dirty="0" smtClean="0"/>
              <a:t>Previous incontinence or </a:t>
            </a:r>
            <a:r>
              <a:rPr lang="en-US" sz="2400" dirty="0" err="1" smtClean="0"/>
              <a:t>prolapse</a:t>
            </a:r>
            <a:r>
              <a:rPr lang="en-US" sz="2400" dirty="0" smtClean="0"/>
              <a:t> surgery</a:t>
            </a:r>
          </a:p>
          <a:p>
            <a:pPr>
              <a:buFont typeface="Arial" pitchFamily="34" charset="0"/>
              <a:buChar char="•"/>
            </a:pPr>
            <a:r>
              <a:rPr lang="en-US" sz="2400" dirty="0"/>
              <a:t> </a:t>
            </a:r>
            <a:r>
              <a:rPr lang="en-US" sz="2400" dirty="0" smtClean="0"/>
              <a:t>Neurologic disease</a:t>
            </a:r>
          </a:p>
          <a:p>
            <a:pPr>
              <a:buFont typeface="Arial" pitchFamily="34" charset="0"/>
              <a:buChar char="•"/>
            </a:pPr>
            <a:r>
              <a:rPr lang="en-US" sz="2400" dirty="0"/>
              <a:t> </a:t>
            </a:r>
            <a:r>
              <a:rPr lang="en-US" sz="2400" dirty="0" smtClean="0"/>
              <a:t>Urinary retention</a:t>
            </a:r>
          </a:p>
          <a:p>
            <a:pPr>
              <a:buFont typeface="Arial" pitchFamily="34" charset="0"/>
              <a:buChar char="•"/>
            </a:pPr>
            <a:r>
              <a:rPr lang="en-US" sz="2400" dirty="0"/>
              <a:t> </a:t>
            </a:r>
            <a:r>
              <a:rPr lang="en-US" sz="2400" dirty="0" smtClean="0"/>
              <a:t>No improvement with initial conservative management</a:t>
            </a:r>
          </a:p>
          <a:p>
            <a:pPr>
              <a:buFont typeface="Arial" pitchFamily="34" charset="0"/>
              <a:buChar char="•"/>
            </a:pPr>
            <a:r>
              <a:rPr lang="en-US" sz="2400" dirty="0"/>
              <a:t> </a:t>
            </a:r>
            <a:r>
              <a:rPr lang="en-US" sz="2400" dirty="0" smtClean="0"/>
              <a:t>Evaluate for occult SUI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10946" name="Picture 2" descr="http://www.medandlife.ro/assets/images/VOL4NO1/general%20articles/5.jpg"/>
          <p:cNvPicPr>
            <a:picLocks noChangeAspect="1" noChangeArrowheads="1"/>
          </p:cNvPicPr>
          <p:nvPr/>
        </p:nvPicPr>
        <p:blipFill>
          <a:blip r:embed="rId2"/>
          <a:srcRect/>
          <a:stretch>
            <a:fillRect/>
          </a:stretch>
        </p:blipFill>
        <p:spPr bwMode="auto">
          <a:xfrm>
            <a:off x="609600" y="416626"/>
            <a:ext cx="3886200" cy="5450775"/>
          </a:xfrm>
          <a:prstGeom prst="rect">
            <a:avLst/>
          </a:prstGeom>
          <a:noFill/>
        </p:spPr>
      </p:pic>
      <p:sp>
        <p:nvSpPr>
          <p:cNvPr id="3" name="TextBox 2"/>
          <p:cNvSpPr txBox="1"/>
          <p:nvPr/>
        </p:nvSpPr>
        <p:spPr>
          <a:xfrm>
            <a:off x="4724400" y="609600"/>
            <a:ext cx="1989647" cy="2246769"/>
          </a:xfrm>
          <a:prstGeom prst="rect">
            <a:avLst/>
          </a:prstGeom>
          <a:solidFill>
            <a:schemeClr val="bg1"/>
          </a:solidFill>
          <a:ln>
            <a:solidFill>
              <a:schemeClr val="tx1"/>
            </a:solidFill>
          </a:ln>
        </p:spPr>
        <p:txBody>
          <a:bodyPr wrap="none" rtlCol="0">
            <a:spAutoFit/>
          </a:bodyPr>
          <a:lstStyle/>
          <a:p>
            <a:r>
              <a:rPr lang="en-US" sz="2000" dirty="0" err="1" smtClean="0"/>
              <a:t>Aa</a:t>
            </a:r>
            <a:r>
              <a:rPr lang="en-US" sz="2000" dirty="0" smtClean="0"/>
              <a:t>=-3     </a:t>
            </a:r>
            <a:r>
              <a:rPr lang="en-US" sz="2000" dirty="0" err="1" smtClean="0"/>
              <a:t>Ba</a:t>
            </a:r>
            <a:r>
              <a:rPr lang="en-US" sz="2000" dirty="0" smtClean="0"/>
              <a:t>= -3</a:t>
            </a:r>
          </a:p>
          <a:p>
            <a:endParaRPr lang="en-US" sz="2000" dirty="0" smtClean="0"/>
          </a:p>
          <a:p>
            <a:r>
              <a:rPr lang="en-US" sz="2000" dirty="0" err="1" smtClean="0"/>
              <a:t>Ap</a:t>
            </a:r>
            <a:r>
              <a:rPr lang="en-US" sz="2000" dirty="0" smtClean="0"/>
              <a:t>= +2  Bp= +5</a:t>
            </a:r>
          </a:p>
          <a:p>
            <a:endParaRPr lang="en-US" sz="2000" dirty="0" smtClean="0"/>
          </a:p>
          <a:p>
            <a:r>
              <a:rPr lang="en-US" sz="2000" dirty="0" smtClean="0"/>
              <a:t>C= -6</a:t>
            </a:r>
          </a:p>
          <a:p>
            <a:endParaRPr lang="en-US" sz="2000" dirty="0" smtClean="0"/>
          </a:p>
          <a:p>
            <a:r>
              <a:rPr lang="en-US" sz="2000" dirty="0" smtClean="0"/>
              <a:t>TVL= 8</a:t>
            </a:r>
            <a:endParaRPr lang="en-US" sz="2000" dirty="0"/>
          </a:p>
        </p:txBody>
      </p:sp>
      <p:sp>
        <p:nvSpPr>
          <p:cNvPr id="4" name="Rectangle 3"/>
          <p:cNvSpPr/>
          <p:nvPr/>
        </p:nvSpPr>
        <p:spPr>
          <a:xfrm>
            <a:off x="381000" y="3429000"/>
            <a:ext cx="8305800" cy="3200400"/>
          </a:xfrm>
          <a:prstGeom prst="rect">
            <a:avLst/>
          </a:prstGeom>
          <a:solidFill>
            <a:srgbClr val="CCECFF"/>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a:p>
        </p:txBody>
      </p:sp>
      <p:sp>
        <p:nvSpPr>
          <p:cNvPr id="5" name="TextBox 4"/>
          <p:cNvSpPr txBox="1"/>
          <p:nvPr/>
        </p:nvSpPr>
        <p:spPr>
          <a:xfrm>
            <a:off x="609600" y="3657600"/>
            <a:ext cx="2656625" cy="1015663"/>
          </a:xfrm>
          <a:prstGeom prst="rect">
            <a:avLst/>
          </a:prstGeom>
          <a:noFill/>
        </p:spPr>
        <p:txBody>
          <a:bodyPr wrap="none" rtlCol="0">
            <a:spAutoFit/>
          </a:bodyPr>
          <a:lstStyle/>
          <a:p>
            <a:pPr marL="342900" indent="-342900">
              <a:buAutoNum type="arabicPeriod"/>
            </a:pPr>
            <a:r>
              <a:rPr lang="en-US" sz="2000" dirty="0" smtClean="0"/>
              <a:t>Diagnosis.</a:t>
            </a:r>
          </a:p>
          <a:p>
            <a:pPr marL="342900" indent="-342900">
              <a:buAutoNum type="arabicPeriod"/>
            </a:pPr>
            <a:endParaRPr lang="en-US" sz="2000" dirty="0" smtClean="0"/>
          </a:p>
          <a:p>
            <a:pPr marL="342900" indent="-342900">
              <a:buAutoNum type="arabicPeriod"/>
            </a:pPr>
            <a:r>
              <a:rPr lang="en-US" sz="2000" dirty="0" smtClean="0"/>
              <a:t>Treatment options.</a:t>
            </a:r>
            <a:endParaRPr lang="en-US" sz="2000" dirty="0"/>
          </a:p>
        </p:txBody>
      </p:sp>
      <p:sp>
        <p:nvSpPr>
          <p:cNvPr id="6" name="TextBox 5"/>
          <p:cNvSpPr txBox="1"/>
          <p:nvPr/>
        </p:nvSpPr>
        <p:spPr>
          <a:xfrm>
            <a:off x="2667000" y="3657600"/>
            <a:ext cx="2388795" cy="400110"/>
          </a:xfrm>
          <a:prstGeom prst="rect">
            <a:avLst/>
          </a:prstGeom>
          <a:solidFill>
            <a:schemeClr val="bg1"/>
          </a:solidFill>
          <a:ln>
            <a:solidFill>
              <a:schemeClr val="tx1"/>
            </a:solidFill>
          </a:ln>
        </p:spPr>
        <p:txBody>
          <a:bodyPr wrap="none" rtlCol="0">
            <a:spAutoFit/>
          </a:bodyPr>
          <a:lstStyle/>
          <a:p>
            <a:r>
              <a:rPr lang="en-US" sz="2000" dirty="0" smtClean="0"/>
              <a:t>Stage III </a:t>
            </a:r>
            <a:r>
              <a:rPr lang="en-US" sz="2000" dirty="0" err="1" smtClean="0"/>
              <a:t>rectocele</a:t>
            </a:r>
            <a:r>
              <a:rPr lang="en-US" sz="2000" dirty="0" smtClean="0"/>
              <a:t>. </a:t>
            </a:r>
            <a:endParaRPr lang="en-US" sz="2000" dirty="0"/>
          </a:p>
        </p:txBody>
      </p:sp>
      <p:sp>
        <p:nvSpPr>
          <p:cNvPr id="7" name="TextBox 6"/>
          <p:cNvSpPr txBox="1"/>
          <p:nvPr/>
        </p:nvSpPr>
        <p:spPr>
          <a:xfrm>
            <a:off x="3200400" y="4267200"/>
            <a:ext cx="5664179" cy="400110"/>
          </a:xfrm>
          <a:prstGeom prst="rect">
            <a:avLst/>
          </a:prstGeom>
          <a:solidFill>
            <a:schemeClr val="bg1"/>
          </a:solidFill>
          <a:ln>
            <a:solidFill>
              <a:schemeClr val="tx1"/>
            </a:solidFill>
          </a:ln>
        </p:spPr>
        <p:txBody>
          <a:bodyPr wrap="none" rtlCol="0">
            <a:spAutoFit/>
          </a:bodyPr>
          <a:lstStyle/>
          <a:p>
            <a:r>
              <a:rPr lang="en-US" sz="2000" dirty="0" smtClean="0"/>
              <a:t>Posterior </a:t>
            </a:r>
            <a:r>
              <a:rPr lang="en-US" sz="2000" dirty="0" err="1" smtClean="0"/>
              <a:t>colporrhaphy</a:t>
            </a:r>
            <a:r>
              <a:rPr lang="en-US" sz="2000" dirty="0" smtClean="0"/>
              <a:t>. Likely </a:t>
            </a:r>
            <a:r>
              <a:rPr lang="en-US" sz="2000" dirty="0" err="1" smtClean="0"/>
              <a:t>enterocele</a:t>
            </a:r>
            <a:r>
              <a:rPr lang="en-US" sz="2000" dirty="0" smtClean="0"/>
              <a:t> repair. </a:t>
            </a:r>
            <a:endParaRPr lang="en-US" sz="2000" dirty="0"/>
          </a:p>
        </p:txBody>
      </p:sp>
      <p:sp>
        <p:nvSpPr>
          <p:cNvPr id="8" name="TextBox 7"/>
          <p:cNvSpPr txBox="1"/>
          <p:nvPr/>
        </p:nvSpPr>
        <p:spPr>
          <a:xfrm>
            <a:off x="381000" y="5029200"/>
            <a:ext cx="8586634" cy="707886"/>
          </a:xfrm>
          <a:prstGeom prst="rect">
            <a:avLst/>
          </a:prstGeom>
          <a:solidFill>
            <a:schemeClr val="bg1"/>
          </a:solidFill>
          <a:ln>
            <a:solidFill>
              <a:schemeClr val="tx1"/>
            </a:solidFill>
          </a:ln>
        </p:spPr>
        <p:txBody>
          <a:bodyPr wrap="square" rtlCol="0">
            <a:spAutoFit/>
          </a:bodyPr>
          <a:lstStyle/>
          <a:p>
            <a:r>
              <a:rPr lang="en-US" sz="2000" dirty="0" smtClean="0"/>
              <a:t>What reported symptom(s) would make you suspect the presence of an </a:t>
            </a:r>
            <a:r>
              <a:rPr lang="en-US" sz="2000" dirty="0" err="1" smtClean="0"/>
              <a:t>enterocele</a:t>
            </a:r>
            <a:r>
              <a:rPr lang="en-US" sz="2000" dirty="0" smtClean="0"/>
              <a:t>? </a:t>
            </a:r>
            <a:endParaRPr lang="en-US" sz="2000" dirty="0"/>
          </a:p>
        </p:txBody>
      </p:sp>
      <p:sp>
        <p:nvSpPr>
          <p:cNvPr id="9" name="TextBox 8"/>
          <p:cNvSpPr txBox="1"/>
          <p:nvPr/>
        </p:nvSpPr>
        <p:spPr>
          <a:xfrm>
            <a:off x="2743200" y="5486400"/>
            <a:ext cx="4980851" cy="369332"/>
          </a:xfrm>
          <a:prstGeom prst="rect">
            <a:avLst/>
          </a:prstGeom>
          <a:solidFill>
            <a:schemeClr val="bg1"/>
          </a:solidFill>
          <a:ln>
            <a:solidFill>
              <a:schemeClr val="tx1"/>
            </a:solidFill>
          </a:ln>
        </p:spPr>
        <p:txBody>
          <a:bodyPr wrap="none" rtlCol="0">
            <a:spAutoFit/>
          </a:bodyPr>
          <a:lstStyle/>
          <a:p>
            <a:r>
              <a:rPr lang="en-US" dirty="0" smtClean="0"/>
              <a:t>Sensation of incomplete evacuation, pressure.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4449" name="TextBox 1"/>
          <p:cNvSpPr txBox="1">
            <a:spLocks noChangeArrowheads="1"/>
          </p:cNvSpPr>
          <p:nvPr/>
        </p:nvSpPr>
        <p:spPr bwMode="auto">
          <a:xfrm>
            <a:off x="304800" y="533400"/>
            <a:ext cx="8686800" cy="2308324"/>
          </a:xfrm>
          <a:prstGeom prst="rect">
            <a:avLst/>
          </a:prstGeom>
          <a:noFill/>
          <a:ln w="9525">
            <a:noFill/>
            <a:miter lim="800000"/>
            <a:headEnd/>
            <a:tailEnd/>
          </a:ln>
        </p:spPr>
        <p:txBody>
          <a:bodyPr wrap="square">
            <a:spAutoFit/>
          </a:bodyPr>
          <a:lstStyle/>
          <a:p>
            <a:r>
              <a:rPr lang="en-US" sz="2400" dirty="0"/>
              <a:t>Margaret is a 26 </a:t>
            </a:r>
            <a:r>
              <a:rPr lang="en-US" sz="2400" dirty="0" err="1"/>
              <a:t>yo</a:t>
            </a:r>
            <a:r>
              <a:rPr lang="en-US" sz="2400" dirty="0"/>
              <a:t> G4P3 woman at EGA 30 wks who presents with gross </a:t>
            </a:r>
            <a:r>
              <a:rPr lang="en-US" sz="2400" dirty="0" err="1"/>
              <a:t>hematuria</a:t>
            </a:r>
            <a:r>
              <a:rPr lang="en-US" sz="2400" dirty="0" smtClean="0"/>
              <a:t>. She </a:t>
            </a:r>
            <a:r>
              <a:rPr lang="en-US" sz="2400" dirty="0"/>
              <a:t>has previously undergone 3 CD at term. Her pregnancy has been complicated by placenta </a:t>
            </a:r>
            <a:r>
              <a:rPr lang="en-US" sz="2400" dirty="0" err="1"/>
              <a:t>previa</a:t>
            </a:r>
            <a:r>
              <a:rPr lang="en-US" sz="2400" dirty="0"/>
              <a:t> that has been followed on serial US. She denies </a:t>
            </a:r>
            <a:r>
              <a:rPr lang="en-US" sz="2400" dirty="0" err="1"/>
              <a:t>dysuria</a:t>
            </a:r>
            <a:r>
              <a:rPr lang="en-US" sz="2400" dirty="0"/>
              <a:t>, fever, chills, flank pain. She is not having any contractions and her uterus is non-tender. FHT is reactive. </a:t>
            </a:r>
          </a:p>
        </p:txBody>
      </p:sp>
      <p:sp>
        <p:nvSpPr>
          <p:cNvPr id="104450" name="TextBox 2"/>
          <p:cNvSpPr txBox="1">
            <a:spLocks noChangeArrowheads="1"/>
          </p:cNvSpPr>
          <p:nvPr/>
        </p:nvSpPr>
        <p:spPr bwMode="auto">
          <a:xfrm>
            <a:off x="381000" y="3124200"/>
            <a:ext cx="7543800" cy="830997"/>
          </a:xfrm>
          <a:prstGeom prst="rect">
            <a:avLst/>
          </a:prstGeom>
          <a:noFill/>
          <a:ln w="9525">
            <a:noFill/>
            <a:miter lim="800000"/>
            <a:headEnd/>
            <a:tailEnd/>
          </a:ln>
        </p:spPr>
        <p:txBody>
          <a:bodyPr>
            <a:spAutoFit/>
          </a:bodyPr>
          <a:lstStyle/>
          <a:p>
            <a:r>
              <a:rPr lang="en-US" sz="2400" dirty="0"/>
              <a:t>Appropriate options for further evaluation/diagnosis include all of the following </a:t>
            </a:r>
            <a:r>
              <a:rPr lang="en-US" sz="2400" dirty="0" smtClean="0"/>
              <a:t>except:</a:t>
            </a:r>
            <a:endParaRPr lang="en-US" sz="2400" dirty="0"/>
          </a:p>
        </p:txBody>
      </p:sp>
      <p:sp>
        <p:nvSpPr>
          <p:cNvPr id="104451" name="TextBox 3"/>
          <p:cNvSpPr txBox="1">
            <a:spLocks noChangeArrowheads="1"/>
          </p:cNvSpPr>
          <p:nvPr/>
        </p:nvSpPr>
        <p:spPr bwMode="auto">
          <a:xfrm>
            <a:off x="533400" y="4419600"/>
            <a:ext cx="1709738" cy="400050"/>
          </a:xfrm>
          <a:prstGeom prst="rect">
            <a:avLst/>
          </a:prstGeom>
          <a:noFill/>
          <a:ln w="9525">
            <a:noFill/>
            <a:miter lim="800000"/>
            <a:headEnd/>
            <a:tailEnd/>
          </a:ln>
        </p:spPr>
        <p:txBody>
          <a:bodyPr wrap="none">
            <a:spAutoFit/>
          </a:bodyPr>
          <a:lstStyle/>
          <a:p>
            <a:r>
              <a:rPr lang="en-US" sz="2000" dirty="0"/>
              <a:t>a. Ultrasound</a:t>
            </a:r>
          </a:p>
        </p:txBody>
      </p:sp>
      <p:sp>
        <p:nvSpPr>
          <p:cNvPr id="104452" name="TextBox 4"/>
          <p:cNvSpPr txBox="1">
            <a:spLocks noChangeArrowheads="1"/>
          </p:cNvSpPr>
          <p:nvPr/>
        </p:nvSpPr>
        <p:spPr bwMode="auto">
          <a:xfrm>
            <a:off x="533400" y="4876800"/>
            <a:ext cx="939800" cy="400050"/>
          </a:xfrm>
          <a:prstGeom prst="rect">
            <a:avLst/>
          </a:prstGeom>
          <a:noFill/>
          <a:ln w="9525">
            <a:noFill/>
            <a:miter lim="800000"/>
            <a:headEnd/>
            <a:tailEnd/>
          </a:ln>
        </p:spPr>
        <p:txBody>
          <a:bodyPr wrap="none">
            <a:spAutoFit/>
          </a:bodyPr>
          <a:lstStyle/>
          <a:p>
            <a:r>
              <a:rPr lang="en-US" sz="2000"/>
              <a:t>b. MRI </a:t>
            </a:r>
          </a:p>
        </p:txBody>
      </p:sp>
      <p:sp>
        <p:nvSpPr>
          <p:cNvPr id="104453" name="TextBox 5"/>
          <p:cNvSpPr txBox="1">
            <a:spLocks noChangeArrowheads="1"/>
          </p:cNvSpPr>
          <p:nvPr/>
        </p:nvSpPr>
        <p:spPr bwMode="auto">
          <a:xfrm>
            <a:off x="533400" y="5410200"/>
            <a:ext cx="1395413" cy="400050"/>
          </a:xfrm>
          <a:prstGeom prst="rect">
            <a:avLst/>
          </a:prstGeom>
          <a:noFill/>
          <a:ln w="9525">
            <a:noFill/>
            <a:miter lim="800000"/>
            <a:headEnd/>
            <a:tailEnd/>
          </a:ln>
        </p:spPr>
        <p:txBody>
          <a:bodyPr wrap="none">
            <a:spAutoFit/>
          </a:bodyPr>
          <a:lstStyle/>
          <a:p>
            <a:r>
              <a:rPr lang="en-US" sz="2000"/>
              <a:t>c. UA C&amp;S</a:t>
            </a:r>
          </a:p>
        </p:txBody>
      </p:sp>
      <p:sp>
        <p:nvSpPr>
          <p:cNvPr id="7" name="TextBox 6"/>
          <p:cNvSpPr txBox="1">
            <a:spLocks noChangeArrowheads="1"/>
          </p:cNvSpPr>
          <p:nvPr/>
        </p:nvSpPr>
        <p:spPr bwMode="auto">
          <a:xfrm>
            <a:off x="533400" y="5943600"/>
            <a:ext cx="1800225" cy="400050"/>
          </a:xfrm>
          <a:prstGeom prst="rect">
            <a:avLst/>
          </a:prstGeom>
          <a:noFill/>
          <a:ln w="9525">
            <a:noFill/>
            <a:miter lim="800000"/>
            <a:headEnd/>
            <a:tailEnd/>
          </a:ln>
        </p:spPr>
        <p:txBody>
          <a:bodyPr wrap="none">
            <a:spAutoFit/>
          </a:bodyPr>
          <a:lstStyle/>
          <a:p>
            <a:r>
              <a:rPr lang="en-US" sz="2000"/>
              <a:t>d. Cystoscopy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438400" y="279400"/>
            <a:ext cx="3467100"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Hematuria in Pregnancy</a:t>
            </a:r>
          </a:p>
        </p:txBody>
      </p:sp>
      <p:pic>
        <p:nvPicPr>
          <p:cNvPr id="105474" name="Picture 3" descr="MRI-S2SE"/>
          <p:cNvPicPr>
            <a:picLocks noChangeAspect="1" noChangeArrowheads="1"/>
          </p:cNvPicPr>
          <p:nvPr/>
        </p:nvPicPr>
        <p:blipFill>
          <a:blip r:embed="rId2"/>
          <a:srcRect/>
          <a:stretch>
            <a:fillRect/>
          </a:stretch>
        </p:blipFill>
        <p:spPr bwMode="auto">
          <a:xfrm>
            <a:off x="5334000" y="1143000"/>
            <a:ext cx="3298825" cy="4953000"/>
          </a:xfrm>
          <a:prstGeom prst="rect">
            <a:avLst/>
          </a:prstGeom>
          <a:noFill/>
          <a:ln w="9525">
            <a:solidFill>
              <a:schemeClr val="tx1"/>
            </a:solidFill>
            <a:miter lim="800000"/>
            <a:headEnd/>
            <a:tailEnd/>
          </a:ln>
        </p:spPr>
      </p:pic>
      <p:sp>
        <p:nvSpPr>
          <p:cNvPr id="82948" name="Text Box 4"/>
          <p:cNvSpPr txBox="1">
            <a:spLocks noChangeArrowheads="1"/>
          </p:cNvSpPr>
          <p:nvPr/>
        </p:nvSpPr>
        <p:spPr bwMode="auto">
          <a:xfrm>
            <a:off x="381000" y="1447800"/>
            <a:ext cx="4876800" cy="3140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u="sng" dirty="0">
                <a:latin typeface="Arial" charset="0"/>
                <a:ea typeface="ＭＳ Ｐゴシック" charset="0"/>
              </a:rPr>
              <a:t>Placenta </a:t>
            </a:r>
            <a:r>
              <a:rPr lang="en-US" sz="2000" u="sng" dirty="0" err="1">
                <a:latin typeface="Arial" charset="0"/>
                <a:ea typeface="ＭＳ Ｐゴシック" charset="0"/>
              </a:rPr>
              <a:t>percreta</a:t>
            </a:r>
            <a:endParaRPr lang="en-US" sz="2000" u="sng" dirty="0">
              <a:latin typeface="Arial" charset="0"/>
              <a:ea typeface="ＭＳ Ｐゴシック" charset="0"/>
            </a:endParaRPr>
          </a:p>
          <a:p>
            <a:pPr>
              <a:buFontTx/>
              <a:buChar char="•"/>
              <a:defRPr/>
            </a:pPr>
            <a:r>
              <a:rPr lang="en-US" sz="2000" dirty="0">
                <a:latin typeface="Arial" charset="0"/>
                <a:ea typeface="ＭＳ Ｐゴシック" charset="0"/>
              </a:rPr>
              <a:t> Rare; 7% of all placenta </a:t>
            </a:r>
            <a:r>
              <a:rPr lang="en-US" sz="2000" dirty="0" err="1">
                <a:latin typeface="Arial" charset="0"/>
                <a:ea typeface="ＭＳ Ｐゴシック" charset="0"/>
              </a:rPr>
              <a:t>accretas</a:t>
            </a:r>
            <a:r>
              <a:rPr lang="en-US" sz="2000" dirty="0">
                <a:latin typeface="Arial" charset="0"/>
                <a:ea typeface="ＭＳ Ｐゴシック" charset="0"/>
              </a:rPr>
              <a:t> </a:t>
            </a:r>
          </a:p>
          <a:p>
            <a:pPr>
              <a:defRPr/>
            </a:pPr>
            <a:r>
              <a:rPr lang="en-US" sz="2000" dirty="0">
                <a:latin typeface="Arial" charset="0"/>
                <a:ea typeface="ＭＳ Ｐゴシック" charset="0"/>
              </a:rPr>
              <a:t>  which occur 1 in 500-2500 pregnancies</a:t>
            </a:r>
          </a:p>
          <a:p>
            <a:pPr>
              <a:defRPr/>
            </a:pPr>
            <a:endParaRPr lang="en-US" sz="2000" dirty="0">
              <a:latin typeface="Arial" charset="0"/>
              <a:ea typeface="ＭＳ Ｐゴシック" charset="0"/>
            </a:endParaRPr>
          </a:p>
          <a:p>
            <a:pPr>
              <a:buFontTx/>
              <a:buChar char="•"/>
              <a:defRPr/>
            </a:pPr>
            <a:r>
              <a:rPr lang="en-US" sz="2000" dirty="0">
                <a:latin typeface="Arial" charset="0"/>
                <a:ea typeface="ＭＳ Ｐゴシック" charset="0"/>
              </a:rPr>
              <a:t> </a:t>
            </a:r>
            <a:r>
              <a:rPr lang="en-US" sz="2000" u="sng" dirty="0" err="1">
                <a:latin typeface="Arial" charset="0"/>
                <a:ea typeface="ＭＳ Ｐゴシック" charset="0"/>
              </a:rPr>
              <a:t>Sx</a:t>
            </a:r>
            <a:r>
              <a:rPr lang="en-US" sz="2000" dirty="0">
                <a:latin typeface="Arial" charset="0"/>
                <a:ea typeface="ＭＳ Ｐゴシック" charset="0"/>
              </a:rPr>
              <a:t>: 30% with bladder invasion present </a:t>
            </a:r>
          </a:p>
          <a:p>
            <a:pPr>
              <a:defRPr/>
            </a:pPr>
            <a:r>
              <a:rPr lang="en-US" sz="2000" dirty="0">
                <a:latin typeface="Arial" charset="0"/>
                <a:ea typeface="ＭＳ Ｐゴシック" charset="0"/>
              </a:rPr>
              <a:t>  with </a:t>
            </a:r>
            <a:r>
              <a:rPr lang="en-US" sz="2000" dirty="0" err="1">
                <a:latin typeface="Arial" charset="0"/>
                <a:ea typeface="ＭＳ Ｐゴシック" charset="0"/>
              </a:rPr>
              <a:t>hematuria</a:t>
            </a:r>
            <a:endParaRPr lang="en-US" sz="2000" dirty="0">
              <a:latin typeface="Arial" charset="0"/>
              <a:ea typeface="ＭＳ Ｐゴシック" charset="0"/>
            </a:endParaRPr>
          </a:p>
          <a:p>
            <a:pPr>
              <a:defRPr/>
            </a:pPr>
            <a:endParaRPr lang="en-US" sz="2000" dirty="0">
              <a:latin typeface="Arial" charset="0"/>
              <a:ea typeface="ＭＳ Ｐゴシック" charset="0"/>
            </a:endParaRPr>
          </a:p>
          <a:p>
            <a:pPr>
              <a:buFontTx/>
              <a:buChar char="•"/>
              <a:defRPr/>
            </a:pPr>
            <a:r>
              <a:rPr lang="en-US" sz="2000" dirty="0">
                <a:latin typeface="Arial" charset="0"/>
                <a:ea typeface="ＭＳ Ｐゴシック" charset="0"/>
              </a:rPr>
              <a:t> </a:t>
            </a:r>
            <a:r>
              <a:rPr lang="en-US" sz="2000" dirty="0" err="1">
                <a:latin typeface="Arial" charset="0"/>
                <a:ea typeface="ＭＳ Ｐゴシック" charset="0"/>
              </a:rPr>
              <a:t>Dx</a:t>
            </a:r>
            <a:r>
              <a:rPr lang="en-US" sz="2000" dirty="0">
                <a:latin typeface="Arial" charset="0"/>
                <a:ea typeface="ＭＳ Ｐゴシック" charset="0"/>
              </a:rPr>
              <a:t>: MRI or US</a:t>
            </a:r>
          </a:p>
          <a:p>
            <a:pPr>
              <a:defRPr/>
            </a:pPr>
            <a:r>
              <a:rPr lang="en-US" sz="2000" dirty="0">
                <a:latin typeface="Arial" charset="0"/>
                <a:ea typeface="ＭＳ Ｐゴシック" charset="0"/>
              </a:rPr>
              <a:t>         (</a:t>
            </a:r>
            <a:r>
              <a:rPr lang="en-US" sz="2000" b="1" dirty="0">
                <a:solidFill>
                  <a:srgbClr val="3366FF"/>
                </a:solidFill>
                <a:latin typeface="Arial" charset="0"/>
                <a:ea typeface="ＭＳ Ｐゴシック" charset="0"/>
              </a:rPr>
              <a:t>Do not </a:t>
            </a:r>
            <a:r>
              <a:rPr lang="en-US" sz="2000" b="1" dirty="0" err="1">
                <a:solidFill>
                  <a:srgbClr val="3366FF"/>
                </a:solidFill>
                <a:latin typeface="Arial" charset="0"/>
                <a:ea typeface="ＭＳ Ｐゴシック" charset="0"/>
              </a:rPr>
              <a:t>cysto</a:t>
            </a:r>
            <a:r>
              <a:rPr lang="en-US" sz="2000" dirty="0">
                <a:latin typeface="Arial" charset="0"/>
                <a:ea typeface="ＭＳ Ｐゴシック" charset="0"/>
              </a:rPr>
              <a:t>.)</a:t>
            </a:r>
          </a:p>
          <a:p>
            <a:pPr>
              <a:defRPr/>
            </a:pPr>
            <a:endParaRPr lang="en-US" sz="2000" dirty="0">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1201" name="Text Box 2"/>
          <p:cNvSpPr txBox="1">
            <a:spLocks noChangeArrowheads="1"/>
          </p:cNvSpPr>
          <p:nvPr/>
        </p:nvSpPr>
        <p:spPr bwMode="auto">
          <a:xfrm>
            <a:off x="609600" y="1524000"/>
            <a:ext cx="7467600" cy="1077913"/>
          </a:xfrm>
          <a:prstGeom prst="rect">
            <a:avLst/>
          </a:prstGeom>
          <a:noFill/>
          <a:ln w="9525">
            <a:noFill/>
            <a:miter lim="800000"/>
            <a:headEnd/>
            <a:tailEnd/>
          </a:ln>
        </p:spPr>
        <p:txBody>
          <a:bodyPr>
            <a:spAutoFit/>
          </a:bodyPr>
          <a:lstStyle/>
          <a:p>
            <a:r>
              <a:rPr lang="en-US" sz="3200"/>
              <a:t>Name one defect not evaluated by the POP-Q system.</a:t>
            </a:r>
          </a:p>
        </p:txBody>
      </p:sp>
      <p:sp>
        <p:nvSpPr>
          <p:cNvPr id="2" name="TextBox 1"/>
          <p:cNvSpPr txBox="1">
            <a:spLocks noChangeArrowheads="1"/>
          </p:cNvSpPr>
          <p:nvPr/>
        </p:nvSpPr>
        <p:spPr bwMode="auto">
          <a:xfrm>
            <a:off x="1371600" y="3429000"/>
            <a:ext cx="5686425" cy="1384300"/>
          </a:xfrm>
          <a:prstGeom prst="rect">
            <a:avLst/>
          </a:prstGeom>
          <a:solidFill>
            <a:schemeClr val="bg1"/>
          </a:solidFill>
          <a:ln w="9525">
            <a:solidFill>
              <a:schemeClr val="tx1"/>
            </a:solidFill>
            <a:miter lim="800000"/>
            <a:headEnd/>
            <a:tailEnd/>
          </a:ln>
        </p:spPr>
        <p:txBody>
          <a:bodyPr wrap="none">
            <a:spAutoFit/>
          </a:bodyPr>
          <a:lstStyle/>
          <a:p>
            <a:pPr marL="285750" indent="-285750">
              <a:buFont typeface="Arial" pitchFamily="34" charset="0"/>
              <a:buChar char="•"/>
            </a:pPr>
            <a:r>
              <a:rPr lang="en-US" sz="2800" dirty="0" err="1"/>
              <a:t>Paravaginal</a:t>
            </a:r>
            <a:r>
              <a:rPr lang="en-US" sz="2800" dirty="0"/>
              <a:t> Defect</a:t>
            </a:r>
          </a:p>
          <a:p>
            <a:pPr marL="285750" indent="-285750">
              <a:buFont typeface="Arial" pitchFamily="34" charset="0"/>
              <a:buChar char="•"/>
            </a:pPr>
            <a:r>
              <a:rPr lang="en-US" sz="2800" dirty="0" err="1"/>
              <a:t>Enterocele</a:t>
            </a:r>
            <a:endParaRPr lang="en-US" sz="2800" dirty="0"/>
          </a:p>
          <a:p>
            <a:pPr marL="285750" indent="-285750">
              <a:buFont typeface="Arial" pitchFamily="34" charset="0"/>
              <a:buChar char="•"/>
            </a:pPr>
            <a:r>
              <a:rPr lang="en-US" sz="2800" dirty="0"/>
              <a:t>Apical contribution to a </a:t>
            </a:r>
            <a:r>
              <a:rPr lang="en-US" sz="2800" dirty="0" err="1"/>
              <a:t>cystocele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6084" name="Text Box 4"/>
          <p:cNvSpPr txBox="1">
            <a:spLocks noChangeArrowheads="1"/>
          </p:cNvSpPr>
          <p:nvPr/>
        </p:nvSpPr>
        <p:spPr bwMode="auto">
          <a:xfrm>
            <a:off x="304800" y="304800"/>
            <a:ext cx="2682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sz="2400">
              <a:latin typeface="Arial" charset="0"/>
              <a:ea typeface="ＭＳ Ｐゴシック" charset="0"/>
            </a:endParaRPr>
          </a:p>
          <a:p>
            <a:pPr>
              <a:defRPr/>
            </a:pPr>
            <a:r>
              <a:rPr lang="en-US" sz="2400">
                <a:latin typeface="Arial" charset="0"/>
                <a:ea typeface="ＭＳ Ｐゴシック" charset="0"/>
              </a:rPr>
              <a:t> </a:t>
            </a:r>
          </a:p>
        </p:txBody>
      </p:sp>
      <p:sp>
        <p:nvSpPr>
          <p:cNvPr id="46086" name="Text Box 6"/>
          <p:cNvSpPr txBox="1">
            <a:spLocks noChangeArrowheads="1"/>
          </p:cNvSpPr>
          <p:nvPr/>
        </p:nvSpPr>
        <p:spPr bwMode="auto">
          <a:xfrm>
            <a:off x="441325" y="417513"/>
            <a:ext cx="80930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a:latin typeface="Arial" charset="0"/>
                <a:ea typeface="ＭＳ Ｐゴシック" charset="0"/>
              </a:rPr>
              <a:t>Name the two most common sites for ureteral injury during gynecologic surgery.</a:t>
            </a:r>
          </a:p>
        </p:txBody>
      </p:sp>
      <p:grpSp>
        <p:nvGrpSpPr>
          <p:cNvPr id="46089" name="Group 9"/>
          <p:cNvGrpSpPr>
            <a:grpSpLocks/>
          </p:cNvGrpSpPr>
          <p:nvPr/>
        </p:nvGrpSpPr>
        <p:grpSpPr bwMode="auto">
          <a:xfrm>
            <a:off x="1143000" y="1600200"/>
            <a:ext cx="6553200" cy="4905375"/>
            <a:chOff x="720" y="1008"/>
            <a:chExt cx="4128" cy="3090"/>
          </a:xfrm>
        </p:grpSpPr>
        <p:pic>
          <p:nvPicPr>
            <p:cNvPr id="67588" name="Picture 3" descr="blood-supply-uterus-vagina-ovary-uterine-tube"/>
            <p:cNvPicPr>
              <a:picLocks noChangeAspect="1" noChangeArrowheads="1"/>
            </p:cNvPicPr>
            <p:nvPr/>
          </p:nvPicPr>
          <p:blipFill>
            <a:blip r:embed="rId2"/>
            <a:srcRect/>
            <a:stretch>
              <a:fillRect/>
            </a:stretch>
          </p:blipFill>
          <p:spPr bwMode="auto">
            <a:xfrm>
              <a:off x="720" y="1008"/>
              <a:ext cx="4128" cy="3090"/>
            </a:xfrm>
            <a:prstGeom prst="rect">
              <a:avLst/>
            </a:prstGeom>
            <a:noFill/>
            <a:ln w="9525">
              <a:noFill/>
              <a:miter lim="800000"/>
              <a:headEnd/>
              <a:tailEnd/>
            </a:ln>
          </p:spPr>
        </p:pic>
        <p:sp>
          <p:nvSpPr>
            <p:cNvPr id="46087" name="Oval 7"/>
            <p:cNvSpPr>
              <a:spLocks noChangeArrowheads="1"/>
            </p:cNvSpPr>
            <p:nvPr/>
          </p:nvSpPr>
          <p:spPr bwMode="auto">
            <a:xfrm>
              <a:off x="1152" y="1152"/>
              <a:ext cx="672" cy="528"/>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chemeClr val="folHlink"/>
                </a:solidFill>
                <a:latin typeface="Arial" charset="0"/>
                <a:ea typeface="ＭＳ Ｐゴシック" charset="0"/>
              </a:endParaRPr>
            </a:p>
          </p:txBody>
        </p:sp>
        <p:sp>
          <p:nvSpPr>
            <p:cNvPr id="46088" name="Oval 8"/>
            <p:cNvSpPr>
              <a:spLocks noChangeArrowheads="1"/>
            </p:cNvSpPr>
            <p:nvPr/>
          </p:nvSpPr>
          <p:spPr bwMode="auto">
            <a:xfrm>
              <a:off x="2976" y="2112"/>
              <a:ext cx="432" cy="384"/>
            </a:xfrm>
            <a:prstGeom prst="ellipse">
              <a:avLst/>
            </a:prstGeom>
            <a:noFill/>
            <a:ln w="381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lang="en-US">
                <a:solidFill>
                  <a:schemeClr val="folHlink"/>
                </a:solidFill>
                <a:latin typeface="Arial" charset="0"/>
                <a:ea typeface="ＭＳ Ｐゴシック" charset="0"/>
              </a:endParaRPr>
            </a:p>
          </p:txBody>
        </p:sp>
      </p:grpSp>
      <p:sp>
        <p:nvSpPr>
          <p:cNvPr id="8" name="Rectangle 7"/>
          <p:cNvSpPr/>
          <p:nvPr/>
        </p:nvSpPr>
        <p:spPr>
          <a:xfrm>
            <a:off x="914400" y="5715000"/>
            <a:ext cx="7010400" cy="990600"/>
          </a:xfrm>
          <a:prstGeom prst="rect">
            <a:avLst/>
          </a:prstGeom>
          <a:solidFill>
            <a:srgbClr val="CCEC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60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9938" name="Picture 2" descr="Urge UD"/>
          <p:cNvPicPr>
            <a:picLocks noChangeAspect="1" noChangeArrowheads="1"/>
          </p:cNvPicPr>
          <p:nvPr/>
        </p:nvPicPr>
        <p:blipFill>
          <a:blip r:embed="rId2"/>
          <a:srcRect/>
          <a:stretch>
            <a:fillRect/>
          </a:stretch>
        </p:blipFill>
        <p:spPr bwMode="auto">
          <a:xfrm>
            <a:off x="228600" y="381000"/>
            <a:ext cx="8655050" cy="3657600"/>
          </a:xfrm>
          <a:prstGeom prst="rect">
            <a:avLst/>
          </a:prstGeom>
          <a:noFill/>
          <a:ln w="9525">
            <a:solidFill>
              <a:schemeClr val="tx1"/>
            </a:solidFill>
            <a:miter lim="800000"/>
            <a:headEnd/>
            <a:tailEnd/>
          </a:ln>
        </p:spPr>
      </p:pic>
      <p:sp>
        <p:nvSpPr>
          <p:cNvPr id="78850" name="TextBox 1"/>
          <p:cNvSpPr txBox="1">
            <a:spLocks noChangeArrowheads="1"/>
          </p:cNvSpPr>
          <p:nvPr/>
        </p:nvSpPr>
        <p:spPr bwMode="auto">
          <a:xfrm>
            <a:off x="381000" y="5029200"/>
            <a:ext cx="1960563" cy="523875"/>
          </a:xfrm>
          <a:prstGeom prst="rect">
            <a:avLst/>
          </a:prstGeom>
          <a:noFill/>
          <a:ln w="9525">
            <a:noFill/>
            <a:miter lim="800000"/>
            <a:headEnd/>
            <a:tailEnd/>
          </a:ln>
        </p:spPr>
        <p:txBody>
          <a:bodyPr wrap="none">
            <a:spAutoFit/>
          </a:bodyPr>
          <a:lstStyle/>
          <a:p>
            <a:r>
              <a:rPr lang="en-US" sz="2800"/>
              <a:t>Diagnosis?</a:t>
            </a:r>
          </a:p>
        </p:txBody>
      </p:sp>
      <p:sp>
        <p:nvSpPr>
          <p:cNvPr id="5" name="TextBox 4"/>
          <p:cNvSpPr txBox="1">
            <a:spLocks noChangeArrowheads="1"/>
          </p:cNvSpPr>
          <p:nvPr/>
        </p:nvSpPr>
        <p:spPr bwMode="auto">
          <a:xfrm>
            <a:off x="381000" y="5638800"/>
            <a:ext cx="3530600" cy="523875"/>
          </a:xfrm>
          <a:prstGeom prst="rect">
            <a:avLst/>
          </a:prstGeom>
          <a:solidFill>
            <a:schemeClr val="bg1"/>
          </a:solidFill>
          <a:ln w="9525">
            <a:solidFill>
              <a:schemeClr val="tx1"/>
            </a:solidFill>
            <a:miter lim="800000"/>
            <a:headEnd/>
            <a:tailEnd/>
          </a:ln>
        </p:spPr>
        <p:txBody>
          <a:bodyPr wrap="none">
            <a:spAutoFit/>
          </a:bodyPr>
          <a:lstStyle/>
          <a:p>
            <a:r>
              <a:rPr lang="en-US" sz="2800" dirty="0" err="1"/>
              <a:t>Detrusor</a:t>
            </a:r>
            <a:r>
              <a:rPr lang="en-US" sz="2800" dirty="0"/>
              <a:t> </a:t>
            </a:r>
            <a:r>
              <a:rPr lang="en-US" sz="2800" dirty="0" err="1"/>
              <a:t>overactivity</a:t>
            </a:r>
            <a:r>
              <a:rPr lang="en-US" sz="2800" dirty="0"/>
              <a:t>.</a:t>
            </a:r>
          </a:p>
        </p:txBody>
      </p:sp>
      <p:sp>
        <p:nvSpPr>
          <p:cNvPr id="6" name="TextBox 5"/>
          <p:cNvSpPr txBox="1">
            <a:spLocks noChangeArrowheads="1"/>
          </p:cNvSpPr>
          <p:nvPr/>
        </p:nvSpPr>
        <p:spPr bwMode="auto">
          <a:xfrm>
            <a:off x="914400" y="533400"/>
            <a:ext cx="2879725" cy="369888"/>
          </a:xfrm>
          <a:prstGeom prst="rect">
            <a:avLst/>
          </a:prstGeom>
          <a:solidFill>
            <a:schemeClr val="bg1"/>
          </a:solidFill>
          <a:ln w="9525">
            <a:solidFill>
              <a:srgbClr val="000000"/>
            </a:solidFill>
            <a:miter lim="800000"/>
            <a:headEnd/>
            <a:tailEnd/>
          </a:ln>
        </p:spPr>
        <p:txBody>
          <a:bodyPr wrap="none">
            <a:spAutoFit/>
          </a:bodyPr>
          <a:lstStyle/>
          <a:p>
            <a:r>
              <a:rPr lang="en-US" dirty="0" err="1"/>
              <a:t>Vesical</a:t>
            </a:r>
            <a:r>
              <a:rPr lang="en-US" dirty="0"/>
              <a:t> (bladder pressure)</a:t>
            </a:r>
          </a:p>
        </p:txBody>
      </p:sp>
      <p:sp>
        <p:nvSpPr>
          <p:cNvPr id="7" name="TextBox 6"/>
          <p:cNvSpPr txBox="1">
            <a:spLocks noChangeArrowheads="1"/>
          </p:cNvSpPr>
          <p:nvPr/>
        </p:nvSpPr>
        <p:spPr bwMode="auto">
          <a:xfrm>
            <a:off x="914400" y="1981200"/>
            <a:ext cx="2751138" cy="369888"/>
          </a:xfrm>
          <a:prstGeom prst="rect">
            <a:avLst/>
          </a:prstGeom>
          <a:solidFill>
            <a:srgbClr val="FFFFFF"/>
          </a:solidFill>
          <a:ln w="9525">
            <a:solidFill>
              <a:srgbClr val="000000"/>
            </a:solidFill>
            <a:miter lim="800000"/>
            <a:headEnd/>
            <a:tailEnd/>
          </a:ln>
        </p:spPr>
        <p:txBody>
          <a:bodyPr wrap="none">
            <a:spAutoFit/>
          </a:bodyPr>
          <a:lstStyle/>
          <a:p>
            <a:r>
              <a:rPr lang="en-US"/>
              <a:t>Intra-abdominal pressure</a:t>
            </a:r>
          </a:p>
        </p:txBody>
      </p:sp>
      <p:sp>
        <p:nvSpPr>
          <p:cNvPr id="8" name="TextBox 7"/>
          <p:cNvSpPr txBox="1">
            <a:spLocks noChangeArrowheads="1"/>
          </p:cNvSpPr>
          <p:nvPr/>
        </p:nvSpPr>
        <p:spPr bwMode="auto">
          <a:xfrm>
            <a:off x="990600" y="2895600"/>
            <a:ext cx="2827338" cy="369888"/>
          </a:xfrm>
          <a:prstGeom prst="rect">
            <a:avLst/>
          </a:prstGeom>
          <a:solidFill>
            <a:srgbClr val="FFFFFF"/>
          </a:solidFill>
          <a:ln w="9525">
            <a:solidFill>
              <a:srgbClr val="000000"/>
            </a:solidFill>
            <a:miter lim="800000"/>
            <a:headEnd/>
            <a:tailEnd/>
          </a:ln>
        </p:spPr>
        <p:txBody>
          <a:bodyPr wrap="none">
            <a:spAutoFit/>
          </a:bodyPr>
          <a:lstStyle/>
          <a:p>
            <a:r>
              <a:rPr lang="en-US" dirty="0" err="1"/>
              <a:t>Detrusor</a:t>
            </a:r>
            <a:r>
              <a:rPr lang="en-US" dirty="0"/>
              <a:t> muscle pressure</a:t>
            </a:r>
          </a:p>
        </p:txBody>
      </p:sp>
      <p:grpSp>
        <p:nvGrpSpPr>
          <p:cNvPr id="18" name="Group 17"/>
          <p:cNvGrpSpPr>
            <a:grpSpLocks/>
          </p:cNvGrpSpPr>
          <p:nvPr/>
        </p:nvGrpSpPr>
        <p:grpSpPr bwMode="auto">
          <a:xfrm>
            <a:off x="2447925" y="1254125"/>
            <a:ext cx="6543675" cy="4213225"/>
            <a:chOff x="2447781" y="1254061"/>
            <a:chExt cx="6543819" cy="4213468"/>
          </a:xfrm>
        </p:grpSpPr>
        <p:grpSp>
          <p:nvGrpSpPr>
            <p:cNvPr id="78856" name="Group 15"/>
            <p:cNvGrpSpPr>
              <a:grpSpLocks/>
            </p:cNvGrpSpPr>
            <p:nvPr/>
          </p:nvGrpSpPr>
          <p:grpSpPr bwMode="auto">
            <a:xfrm>
              <a:off x="2447781" y="1254061"/>
              <a:ext cx="2048019" cy="3165539"/>
              <a:chOff x="2447781" y="1254061"/>
              <a:chExt cx="2048019" cy="3165539"/>
            </a:xfrm>
          </p:grpSpPr>
          <p:cxnSp>
            <p:nvCxnSpPr>
              <p:cNvPr id="10" name="Straight Arrow Connector 9"/>
              <p:cNvCxnSpPr>
                <a:cxnSpLocks noChangeShapeType="1"/>
              </p:cNvCxnSpPr>
              <p:nvPr/>
            </p:nvCxnSpPr>
            <p:spPr bwMode="auto">
              <a:xfrm flipH="1" flipV="1">
                <a:off x="3200400" y="1524000"/>
                <a:ext cx="1295400" cy="2895600"/>
              </a:xfrm>
              <a:prstGeom prst="straightConnector1">
                <a:avLst/>
              </a:prstGeom>
              <a:noFill/>
              <a:ln w="38100">
                <a:solidFill>
                  <a:srgbClr val="FF0000"/>
                </a:solidFill>
                <a:round/>
                <a:headEnd/>
                <a:tailEnd type="arrow" w="med" len="med"/>
              </a:ln>
              <a:effectLst>
                <a:outerShdw dist="20000" dir="5400000" rotWithShape="0">
                  <a:srgbClr val="808080">
                    <a:alpha val="37999"/>
                  </a:srgbClr>
                </a:outerShdw>
              </a:effectLst>
            </p:spPr>
          </p:cxnSp>
          <p:sp>
            <p:nvSpPr>
              <p:cNvPr id="14" name="Right Brace 13"/>
              <p:cNvSpPr>
                <a:spLocks/>
              </p:cNvSpPr>
              <p:nvPr/>
            </p:nvSpPr>
            <p:spPr bwMode="auto">
              <a:xfrm rot="5400000">
                <a:off x="2904981" y="796861"/>
                <a:ext cx="381000" cy="1295400"/>
              </a:xfrm>
              <a:prstGeom prst="rightBrace">
                <a:avLst>
                  <a:gd name="adj1" fmla="val 8327"/>
                  <a:gd name="adj2" fmla="val 50000"/>
                </a:avLst>
              </a:prstGeom>
              <a:noFill/>
              <a:ln w="25400">
                <a:solidFill>
                  <a:srgbClr val="FF0000"/>
                </a:solidFill>
                <a:round/>
                <a:headEnd/>
                <a:tailEnd/>
              </a:ln>
              <a:effectLst>
                <a:outerShdw dist="20000" dir="5400000" rotWithShape="0">
                  <a:srgbClr val="808080">
                    <a:alpha val="37999"/>
                  </a:srgbClr>
                </a:outerShdw>
              </a:effectLst>
            </p:spPr>
            <p:txBody>
              <a:bodyPr anchor="ctr"/>
              <a:lstStyle/>
              <a:p>
                <a:pPr algn="ctr">
                  <a:defRPr/>
                </a:pPr>
                <a:endParaRPr lang="en-US">
                  <a:latin typeface="+mn-lt"/>
                  <a:ea typeface="+mn-ea"/>
                </a:endParaRPr>
              </a:p>
            </p:txBody>
          </p:sp>
        </p:grpSp>
        <p:sp>
          <p:nvSpPr>
            <p:cNvPr id="78857" name="TextBox 16"/>
            <p:cNvSpPr txBox="1">
              <a:spLocks noChangeArrowheads="1"/>
            </p:cNvSpPr>
            <p:nvPr/>
          </p:nvSpPr>
          <p:spPr bwMode="auto">
            <a:xfrm>
              <a:off x="4648200" y="4267200"/>
              <a:ext cx="4343400" cy="1200329"/>
            </a:xfrm>
            <a:prstGeom prst="rect">
              <a:avLst/>
            </a:prstGeom>
            <a:solidFill>
              <a:schemeClr val="bg1"/>
            </a:solidFill>
            <a:ln w="9525">
              <a:solidFill>
                <a:schemeClr val="tx1"/>
              </a:solidFill>
              <a:miter lim="800000"/>
              <a:headEnd/>
              <a:tailEnd/>
            </a:ln>
          </p:spPr>
          <p:txBody>
            <a:bodyPr>
              <a:spAutoFit/>
            </a:bodyPr>
            <a:lstStyle/>
            <a:p>
              <a:r>
                <a:rPr lang="en-US" dirty="0"/>
                <a:t>Bladder contractions- seen only in bladder &amp; </a:t>
              </a:r>
              <a:r>
                <a:rPr lang="en-US" dirty="0" err="1"/>
                <a:t>detrusor</a:t>
              </a:r>
              <a:r>
                <a:rPr lang="en-US" dirty="0"/>
                <a:t> channels (if also in intra-abdominal channel suggests </a:t>
              </a:r>
              <a:r>
                <a:rPr lang="en-US" dirty="0" err="1"/>
                <a:t>Valsalva</a:t>
              </a:r>
              <a:r>
                <a:rPr lang="en-US" dirty="0"/>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59749" name="Rectangle 5"/>
          <p:cNvSpPr>
            <a:spLocks noChangeArrowheads="1"/>
          </p:cNvSpPr>
          <p:nvPr/>
        </p:nvSpPr>
        <p:spPr bwMode="auto">
          <a:xfrm>
            <a:off x="381000" y="731838"/>
            <a:ext cx="822960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0" bIns="0" anchor="ctr">
            <a:spAutoFit/>
          </a:bodyPr>
          <a:lstStyle/>
          <a:p>
            <a:pPr algn="ctr">
              <a:defRPr/>
            </a:pPr>
            <a:endParaRPr lang="en-US" sz="3600" dirty="0">
              <a:latin typeface="Arial" charset="0"/>
              <a:ea typeface="ＭＳ Ｐゴシック" charset="0"/>
            </a:endParaRPr>
          </a:p>
          <a:p>
            <a:pPr>
              <a:defRPr/>
            </a:pPr>
            <a:r>
              <a:rPr lang="en-US" sz="3600" dirty="0">
                <a:latin typeface="Arial" charset="0"/>
                <a:ea typeface="ＭＳ Ｐゴシック" charset="0"/>
              </a:rPr>
              <a:t>The muscles of the </a:t>
            </a:r>
            <a:r>
              <a:rPr lang="en-US" sz="3600" dirty="0" err="1">
                <a:latin typeface="Arial" charset="0"/>
                <a:ea typeface="ＭＳ Ｐゴシック" charset="0"/>
              </a:rPr>
              <a:t>levator</a:t>
            </a:r>
            <a:r>
              <a:rPr lang="en-US" sz="3600" dirty="0">
                <a:latin typeface="Arial" charset="0"/>
                <a:ea typeface="ＭＳ Ｐゴシック" charset="0"/>
              </a:rPr>
              <a:t> </a:t>
            </a:r>
            <a:r>
              <a:rPr lang="en-US" sz="3600" dirty="0" err="1">
                <a:latin typeface="Arial" charset="0"/>
                <a:ea typeface="ＭＳ Ｐゴシック" charset="0"/>
              </a:rPr>
              <a:t>ani</a:t>
            </a:r>
            <a:r>
              <a:rPr lang="en-US" sz="3600" dirty="0">
                <a:latin typeface="Arial" charset="0"/>
                <a:ea typeface="ＭＳ Ｐゴシック" charset="0"/>
              </a:rPr>
              <a:t> include all of the following </a:t>
            </a:r>
            <a:r>
              <a:rPr lang="en-US" sz="3600" u="sng" dirty="0">
                <a:latin typeface="Arial" charset="0"/>
                <a:ea typeface="ＭＳ Ｐゴシック" charset="0"/>
              </a:rPr>
              <a:t>except</a:t>
            </a:r>
            <a:r>
              <a:rPr lang="en-US" sz="3600" dirty="0">
                <a:latin typeface="Arial" charset="0"/>
                <a:ea typeface="ＭＳ Ｐゴシック" charset="0"/>
              </a:rPr>
              <a:t>:</a:t>
            </a:r>
          </a:p>
          <a:p>
            <a:pPr>
              <a:defRPr/>
            </a:pPr>
            <a:endParaRPr lang="en-US" sz="3600" dirty="0">
              <a:latin typeface="Arial" charset="0"/>
              <a:ea typeface="ＭＳ Ｐゴシック" charset="0"/>
            </a:endParaRPr>
          </a:p>
          <a:p>
            <a:pPr lvl="1">
              <a:defRPr/>
            </a:pPr>
            <a:endParaRPr lang="en-US" sz="3600" dirty="0">
              <a:latin typeface="Arial" charset="0"/>
              <a:ea typeface="ＭＳ Ｐゴシック" charset="0"/>
            </a:endParaRPr>
          </a:p>
          <a:p>
            <a:pPr lvl="1">
              <a:defRPr/>
            </a:pPr>
            <a:endParaRPr lang="en-US" sz="3600" dirty="0">
              <a:latin typeface="Arial" charset="0"/>
              <a:ea typeface="ＭＳ Ｐゴシック" charset="0"/>
            </a:endParaRPr>
          </a:p>
          <a:p>
            <a:pPr lvl="1">
              <a:defRPr/>
            </a:pPr>
            <a:endParaRPr lang="en-US" sz="3600" dirty="0">
              <a:latin typeface="Arial" charset="0"/>
              <a:ea typeface="ＭＳ Ｐゴシック" charset="0"/>
            </a:endParaRPr>
          </a:p>
          <a:p>
            <a:pPr algn="ctr" eaLnBrk="0" hangingPunct="0">
              <a:defRPr/>
            </a:pPr>
            <a:endParaRPr lang="en-US" sz="3600" dirty="0">
              <a:latin typeface="Arial" charset="0"/>
              <a:ea typeface="ＭＳ Ｐゴシック" charset="0"/>
            </a:endParaRPr>
          </a:p>
        </p:txBody>
      </p:sp>
      <p:sp>
        <p:nvSpPr>
          <p:cNvPr id="159750" name="Rectangle 6"/>
          <p:cNvSpPr>
            <a:spLocks noChangeArrowheads="1"/>
          </p:cNvSpPr>
          <p:nvPr/>
        </p:nvSpPr>
        <p:spPr bwMode="auto">
          <a:xfrm>
            <a:off x="457200" y="2819400"/>
            <a:ext cx="31559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a:latin typeface="Arial" charset="0"/>
                <a:ea typeface="ＭＳ Ｐゴシック" charset="0"/>
              </a:rPr>
              <a:t>a. puborectalis</a:t>
            </a:r>
          </a:p>
        </p:txBody>
      </p:sp>
      <p:sp>
        <p:nvSpPr>
          <p:cNvPr id="159751" name="Rectangle 7"/>
          <p:cNvSpPr>
            <a:spLocks noChangeArrowheads="1"/>
          </p:cNvSpPr>
          <p:nvPr/>
        </p:nvSpPr>
        <p:spPr bwMode="auto">
          <a:xfrm>
            <a:off x="457200" y="3505200"/>
            <a:ext cx="4273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a:latin typeface="Arial" charset="0"/>
                <a:ea typeface="ＭＳ Ｐゴシック" charset="0"/>
              </a:rPr>
              <a:t>b. obturator internus</a:t>
            </a:r>
          </a:p>
        </p:txBody>
      </p:sp>
      <p:sp>
        <p:nvSpPr>
          <p:cNvPr id="159752" name="Rectangle 8"/>
          <p:cNvSpPr>
            <a:spLocks noChangeArrowheads="1"/>
          </p:cNvSpPr>
          <p:nvPr/>
        </p:nvSpPr>
        <p:spPr bwMode="auto">
          <a:xfrm>
            <a:off x="11113" y="4267200"/>
            <a:ext cx="3384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lvl="1">
              <a:defRPr/>
            </a:pPr>
            <a:r>
              <a:rPr lang="en-US" sz="3600" dirty="0">
                <a:latin typeface="Arial" charset="0"/>
                <a:ea typeface="ＭＳ Ｐゴシック" charset="0"/>
              </a:rPr>
              <a:t>c. </a:t>
            </a:r>
            <a:r>
              <a:rPr lang="en-US" sz="3600" dirty="0" err="1">
                <a:latin typeface="Arial" charset="0"/>
                <a:ea typeface="ＭＳ Ｐゴシック" charset="0"/>
              </a:rPr>
              <a:t>iliococcygeus</a:t>
            </a:r>
            <a:endParaRPr lang="en-US" sz="3600" dirty="0">
              <a:latin typeface="Arial" charset="0"/>
              <a:ea typeface="ＭＳ Ｐゴシック" charset="0"/>
            </a:endParaRPr>
          </a:p>
        </p:txBody>
      </p:sp>
      <p:sp>
        <p:nvSpPr>
          <p:cNvPr id="159753" name="Rectangle 9"/>
          <p:cNvSpPr>
            <a:spLocks noChangeArrowheads="1"/>
          </p:cNvSpPr>
          <p:nvPr/>
        </p:nvSpPr>
        <p:spPr bwMode="auto">
          <a:xfrm>
            <a:off x="457200" y="5029200"/>
            <a:ext cx="3867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600">
                <a:latin typeface="Arial" charset="0"/>
                <a:ea typeface="ＭＳ Ｐゴシック" charset="0"/>
              </a:rPr>
              <a:t>d. pubococcygeus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59751">
                                            <p:txEl>
                                              <p:pRg st="0" end="0"/>
                                            </p:txEl>
                                          </p:spTgt>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457200" y="762000"/>
            <a:ext cx="8153400" cy="954107"/>
          </a:xfrm>
          <a:prstGeom prst="rect">
            <a:avLst/>
          </a:prstGeom>
          <a:noFill/>
        </p:spPr>
        <p:txBody>
          <a:bodyPr wrap="square" rtlCol="0">
            <a:spAutoFit/>
          </a:bodyPr>
          <a:lstStyle/>
          <a:p>
            <a:r>
              <a:rPr lang="en-US" sz="2800" dirty="0" smtClean="0"/>
              <a:t>In a woman with Stage III </a:t>
            </a:r>
            <a:r>
              <a:rPr lang="en-US" sz="2800" dirty="0" err="1" smtClean="0"/>
              <a:t>uterovaginal</a:t>
            </a:r>
            <a:r>
              <a:rPr lang="en-US" sz="2800" dirty="0" smtClean="0"/>
              <a:t> </a:t>
            </a:r>
            <a:r>
              <a:rPr lang="en-US" sz="2800" dirty="0" err="1" smtClean="0"/>
              <a:t>prolapse</a:t>
            </a:r>
            <a:r>
              <a:rPr lang="en-US" sz="2800" dirty="0" smtClean="0"/>
              <a:t>, what are the possible values for POP-Q point </a:t>
            </a:r>
            <a:r>
              <a:rPr lang="en-US" sz="2800" dirty="0" err="1" smtClean="0"/>
              <a:t>Aa</a:t>
            </a:r>
            <a:r>
              <a:rPr lang="en-US" sz="2800" dirty="0" smtClean="0"/>
              <a:t>? </a:t>
            </a:r>
            <a:endParaRPr lang="en-US" sz="2800" dirty="0"/>
          </a:p>
        </p:txBody>
      </p:sp>
      <p:grpSp>
        <p:nvGrpSpPr>
          <p:cNvPr id="8" name="Group 7"/>
          <p:cNvGrpSpPr/>
          <p:nvPr/>
        </p:nvGrpSpPr>
        <p:grpSpPr>
          <a:xfrm>
            <a:off x="228600" y="2133600"/>
            <a:ext cx="8048626" cy="3886200"/>
            <a:chOff x="228600" y="2133600"/>
            <a:chExt cx="8048626" cy="3886200"/>
          </a:xfrm>
        </p:grpSpPr>
        <p:grpSp>
          <p:nvGrpSpPr>
            <p:cNvPr id="7" name="Group 6"/>
            <p:cNvGrpSpPr/>
            <p:nvPr/>
          </p:nvGrpSpPr>
          <p:grpSpPr>
            <a:xfrm>
              <a:off x="228600" y="2133600"/>
              <a:ext cx="8048626" cy="3886200"/>
              <a:chOff x="228600" y="2133600"/>
              <a:chExt cx="8048626" cy="3886200"/>
            </a:xfrm>
          </p:grpSpPr>
          <p:sp>
            <p:nvSpPr>
              <p:cNvPr id="3" name="TextBox 2"/>
              <p:cNvSpPr txBox="1"/>
              <p:nvPr/>
            </p:nvSpPr>
            <p:spPr>
              <a:xfrm>
                <a:off x="1219200" y="2209800"/>
                <a:ext cx="1236236" cy="461665"/>
              </a:xfrm>
              <a:prstGeom prst="rect">
                <a:avLst/>
              </a:prstGeom>
              <a:solidFill>
                <a:schemeClr val="bg1"/>
              </a:solidFill>
              <a:ln>
                <a:solidFill>
                  <a:schemeClr val="tx1"/>
                </a:solidFill>
              </a:ln>
            </p:spPr>
            <p:txBody>
              <a:bodyPr wrap="none" rtlCol="0">
                <a:spAutoFit/>
              </a:bodyPr>
              <a:lstStyle/>
              <a:p>
                <a:r>
                  <a:rPr lang="en-US" sz="2400" dirty="0" smtClean="0"/>
                  <a:t>-3 to +3</a:t>
                </a:r>
                <a:endParaRPr lang="en-US" sz="2400" dirty="0"/>
              </a:p>
            </p:txBody>
          </p:sp>
          <p:pic>
            <p:nvPicPr>
              <p:cNvPr id="108546" name="Picture 2" descr="http://obgynundip.com/wp-content/uploads/2010/04/popq-warna.jpg"/>
              <p:cNvPicPr>
                <a:picLocks noChangeAspect="1" noChangeArrowheads="1"/>
              </p:cNvPicPr>
              <p:nvPr/>
            </p:nvPicPr>
            <p:blipFill>
              <a:blip r:embed="rId2"/>
              <a:srcRect/>
              <a:stretch>
                <a:fillRect/>
              </a:stretch>
            </p:blipFill>
            <p:spPr bwMode="auto">
              <a:xfrm>
                <a:off x="2937528" y="2133600"/>
                <a:ext cx="5339698" cy="3886200"/>
              </a:xfrm>
              <a:prstGeom prst="rect">
                <a:avLst/>
              </a:prstGeom>
              <a:noFill/>
              <a:ln>
                <a:solidFill>
                  <a:schemeClr val="tx1"/>
                </a:solidFill>
              </a:ln>
            </p:spPr>
          </p:pic>
          <p:sp>
            <p:nvSpPr>
              <p:cNvPr id="5" name="TextBox 4"/>
              <p:cNvSpPr txBox="1"/>
              <p:nvPr/>
            </p:nvSpPr>
            <p:spPr>
              <a:xfrm>
                <a:off x="228600" y="4572000"/>
                <a:ext cx="4038600" cy="1015663"/>
              </a:xfrm>
              <a:prstGeom prst="rect">
                <a:avLst/>
              </a:prstGeom>
              <a:solidFill>
                <a:schemeClr val="bg1"/>
              </a:solidFill>
              <a:ln>
                <a:solidFill>
                  <a:schemeClr val="tx1"/>
                </a:solidFill>
              </a:ln>
            </p:spPr>
            <p:txBody>
              <a:bodyPr wrap="square" rtlCol="0">
                <a:spAutoFit/>
              </a:bodyPr>
              <a:lstStyle/>
              <a:p>
                <a:r>
                  <a:rPr lang="en-US" sz="2000" dirty="0" err="1" smtClean="0"/>
                  <a:t>Aa</a:t>
                </a:r>
                <a:r>
                  <a:rPr lang="en-US" sz="2000" dirty="0" smtClean="0"/>
                  <a:t> = point on anterior vaginal wall that is 3 cm proximal to hymen (if support is perfect, then </a:t>
                </a:r>
                <a:r>
                  <a:rPr lang="en-US" sz="2000" dirty="0" err="1" smtClean="0"/>
                  <a:t>Aa</a:t>
                </a:r>
                <a:r>
                  <a:rPr lang="en-US" sz="2000" dirty="0" smtClean="0"/>
                  <a:t> is -3)</a:t>
                </a:r>
                <a:endParaRPr lang="en-US" sz="2000" dirty="0"/>
              </a:p>
            </p:txBody>
          </p:sp>
        </p:grpSp>
        <p:sp>
          <p:nvSpPr>
            <p:cNvPr id="6" name="5-Point Star 5"/>
            <p:cNvSpPr/>
            <p:nvPr/>
          </p:nvSpPr>
          <p:spPr>
            <a:xfrm>
              <a:off x="5181600" y="4648200"/>
              <a:ext cx="228600" cy="228600"/>
            </a:xfrm>
            <a:prstGeom prst="star5">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9697" name="Picture 3" descr="Microscopic-haematuria-pic"/>
          <p:cNvPicPr>
            <a:picLocks noChangeAspect="1" noChangeArrowheads="1"/>
          </p:cNvPicPr>
          <p:nvPr/>
        </p:nvPicPr>
        <p:blipFill>
          <a:blip r:embed="rId2"/>
          <a:srcRect/>
          <a:stretch>
            <a:fillRect/>
          </a:stretch>
        </p:blipFill>
        <p:spPr bwMode="auto">
          <a:xfrm>
            <a:off x="228600" y="1600200"/>
            <a:ext cx="5562600" cy="4208252"/>
          </a:xfrm>
          <a:prstGeom prst="rect">
            <a:avLst/>
          </a:prstGeom>
          <a:noFill/>
          <a:ln w="9525">
            <a:noFill/>
            <a:miter lim="800000"/>
            <a:headEnd/>
            <a:tailEnd/>
          </a:ln>
        </p:spPr>
      </p:pic>
      <p:sp>
        <p:nvSpPr>
          <p:cNvPr id="4" name="TextBox 3"/>
          <p:cNvSpPr txBox="1"/>
          <p:nvPr/>
        </p:nvSpPr>
        <p:spPr>
          <a:xfrm>
            <a:off x="228600" y="228600"/>
            <a:ext cx="8458200" cy="1015663"/>
          </a:xfrm>
          <a:prstGeom prst="rect">
            <a:avLst/>
          </a:prstGeom>
          <a:noFill/>
        </p:spPr>
        <p:txBody>
          <a:bodyPr wrap="square" rtlCol="0">
            <a:spAutoFit/>
          </a:bodyPr>
          <a:lstStyle/>
          <a:p>
            <a:r>
              <a:rPr lang="en-US" sz="2000" dirty="0" smtClean="0"/>
              <a:t>23 </a:t>
            </a:r>
            <a:r>
              <a:rPr lang="en-US" sz="2000" dirty="0" err="1" smtClean="0"/>
              <a:t>yo</a:t>
            </a:r>
            <a:r>
              <a:rPr lang="en-US" sz="2000" dirty="0" smtClean="0"/>
              <a:t> G0P0 woman with complaint of </a:t>
            </a:r>
            <a:r>
              <a:rPr lang="en-US" sz="2000" dirty="0" err="1" smtClean="0"/>
              <a:t>dysuria</a:t>
            </a:r>
            <a:r>
              <a:rPr lang="en-US" sz="2000" dirty="0" smtClean="0"/>
              <a:t> and urinary urgency &amp; frequency. Repeated treatment for bladder infection with no improvement in symptoms. </a:t>
            </a:r>
            <a:endParaRPr lang="en-US" sz="2000" dirty="0"/>
          </a:p>
        </p:txBody>
      </p:sp>
      <p:sp>
        <p:nvSpPr>
          <p:cNvPr id="5" name="TextBox 4"/>
          <p:cNvSpPr txBox="1"/>
          <p:nvPr/>
        </p:nvSpPr>
        <p:spPr>
          <a:xfrm>
            <a:off x="6096000" y="1676400"/>
            <a:ext cx="2148345" cy="400110"/>
          </a:xfrm>
          <a:prstGeom prst="rect">
            <a:avLst/>
          </a:prstGeom>
          <a:noFill/>
        </p:spPr>
        <p:txBody>
          <a:bodyPr wrap="none" rtlCol="0">
            <a:spAutoFit/>
          </a:bodyPr>
          <a:lstStyle/>
          <a:p>
            <a:r>
              <a:rPr lang="en-US" sz="2000" dirty="0" smtClean="0"/>
              <a:t>Initial treatment? </a:t>
            </a:r>
            <a:endParaRPr lang="en-US" sz="2000" dirty="0"/>
          </a:p>
        </p:txBody>
      </p:sp>
      <p:sp>
        <p:nvSpPr>
          <p:cNvPr id="6" name="TextBox 5"/>
          <p:cNvSpPr txBox="1"/>
          <p:nvPr/>
        </p:nvSpPr>
        <p:spPr>
          <a:xfrm>
            <a:off x="6019800" y="2286000"/>
            <a:ext cx="2767104" cy="4093428"/>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IC diet</a:t>
            </a:r>
          </a:p>
          <a:p>
            <a:endParaRPr lang="en-US" sz="2000" dirty="0" smtClean="0"/>
          </a:p>
          <a:p>
            <a:pPr>
              <a:buFont typeface="Arial" pitchFamily="34" charset="0"/>
              <a:buChar char="•"/>
            </a:pPr>
            <a:r>
              <a:rPr lang="en-US" sz="2000" dirty="0"/>
              <a:t> </a:t>
            </a:r>
            <a:r>
              <a:rPr lang="en-US" sz="2000" dirty="0" err="1" smtClean="0"/>
              <a:t>pentosan</a:t>
            </a:r>
            <a:r>
              <a:rPr lang="en-US" sz="2000" dirty="0" smtClean="0"/>
              <a:t> </a:t>
            </a:r>
            <a:r>
              <a:rPr lang="en-US" sz="2000" dirty="0" err="1" smtClean="0"/>
              <a:t>polysulfate</a:t>
            </a:r>
            <a:r>
              <a:rPr lang="en-US" sz="2000" dirty="0" smtClean="0"/>
              <a:t> </a:t>
            </a:r>
          </a:p>
          <a:p>
            <a:r>
              <a:rPr lang="en-US" sz="2000" dirty="0" smtClean="0"/>
              <a:t>  (</a:t>
            </a:r>
            <a:r>
              <a:rPr lang="en-US" sz="2000" dirty="0" err="1" smtClean="0"/>
              <a:t>Elmiron</a:t>
            </a:r>
            <a:r>
              <a:rPr lang="en-US" sz="2000" dirty="0" smtClean="0"/>
              <a:t>)</a:t>
            </a:r>
          </a:p>
          <a:p>
            <a:endParaRPr lang="en-US" sz="2000" dirty="0" smtClean="0"/>
          </a:p>
          <a:p>
            <a:pPr>
              <a:buFont typeface="Arial" pitchFamily="34" charset="0"/>
              <a:buChar char="•"/>
            </a:pPr>
            <a:r>
              <a:rPr lang="en-US" sz="2000" dirty="0"/>
              <a:t> </a:t>
            </a:r>
            <a:r>
              <a:rPr lang="en-US" sz="2000" dirty="0" err="1" smtClean="0"/>
              <a:t>amitriptyline</a:t>
            </a:r>
            <a:endParaRPr lang="en-US" sz="2000" dirty="0" smtClean="0"/>
          </a:p>
          <a:p>
            <a:endParaRPr lang="en-US" sz="2000" dirty="0" smtClean="0"/>
          </a:p>
          <a:p>
            <a:pPr>
              <a:buFont typeface="Arial" pitchFamily="34" charset="0"/>
              <a:buChar char="•"/>
            </a:pPr>
            <a:r>
              <a:rPr lang="en-US" sz="2000" dirty="0" smtClean="0"/>
              <a:t> </a:t>
            </a:r>
            <a:r>
              <a:rPr lang="en-US" sz="2000" dirty="0" err="1" smtClean="0"/>
              <a:t>hydroxyzine</a:t>
            </a:r>
            <a:endParaRPr lang="en-US" sz="2000" dirty="0" smtClean="0"/>
          </a:p>
          <a:p>
            <a:endParaRPr lang="en-US" sz="2000" dirty="0" smtClean="0"/>
          </a:p>
          <a:p>
            <a:pPr>
              <a:buFont typeface="Arial" pitchFamily="34" charset="0"/>
              <a:buChar char="•"/>
            </a:pPr>
            <a:r>
              <a:rPr lang="en-US" sz="2000" dirty="0" smtClean="0"/>
              <a:t> bladder instillation</a:t>
            </a:r>
          </a:p>
          <a:p>
            <a:r>
              <a:rPr lang="en-US" sz="2000" dirty="0" smtClean="0"/>
              <a:t>   (</a:t>
            </a:r>
            <a:r>
              <a:rPr lang="en-US" sz="2000" dirty="0" err="1" smtClean="0"/>
              <a:t>lidocaine</a:t>
            </a:r>
            <a:r>
              <a:rPr lang="en-US" sz="2000" dirty="0" smtClean="0"/>
              <a:t> </a:t>
            </a:r>
            <a:r>
              <a:rPr lang="en-US" sz="2000" u="sng" dirty="0" smtClean="0"/>
              <a:t>+</a:t>
            </a:r>
            <a:r>
              <a:rPr lang="en-US" sz="2000" dirty="0" smtClean="0"/>
              <a:t> heparin)</a:t>
            </a:r>
          </a:p>
          <a:p>
            <a:endParaRPr lang="en-US" sz="2000" dirty="0" smtClean="0"/>
          </a:p>
          <a:p>
            <a:pPr>
              <a:buFont typeface="Arial" pitchFamily="34" charset="0"/>
              <a:buChar char="•"/>
            </a:pPr>
            <a:r>
              <a:rPr lang="en-US" sz="2000" dirty="0"/>
              <a:t> </a:t>
            </a:r>
            <a:r>
              <a:rPr lang="en-US" sz="2000" dirty="0" err="1" smtClean="0"/>
              <a:t>hydrodistension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23276" name="Picture 44" descr="http://ts1.mm.bing.net/th?id=H.4845080433722033&amp;pid=1.9"/>
          <p:cNvPicPr>
            <a:picLocks noChangeAspect="1" noChangeArrowheads="1"/>
          </p:cNvPicPr>
          <p:nvPr/>
        </p:nvPicPr>
        <p:blipFill>
          <a:blip r:embed="rId2"/>
          <a:srcRect/>
          <a:stretch>
            <a:fillRect/>
          </a:stretch>
        </p:blipFill>
        <p:spPr bwMode="auto">
          <a:xfrm>
            <a:off x="1524000" y="3733800"/>
            <a:ext cx="2857500" cy="2143125"/>
          </a:xfrm>
          <a:prstGeom prst="rect">
            <a:avLst/>
          </a:prstGeom>
          <a:noFill/>
        </p:spPr>
      </p:pic>
      <p:sp>
        <p:nvSpPr>
          <p:cNvPr id="2" name="TextBox 1"/>
          <p:cNvSpPr txBox="1"/>
          <p:nvPr/>
        </p:nvSpPr>
        <p:spPr>
          <a:xfrm>
            <a:off x="762000" y="228600"/>
            <a:ext cx="7231467" cy="400110"/>
          </a:xfrm>
          <a:prstGeom prst="rect">
            <a:avLst/>
          </a:prstGeom>
          <a:noFill/>
        </p:spPr>
        <p:txBody>
          <a:bodyPr wrap="none" rtlCol="0">
            <a:spAutoFit/>
          </a:bodyPr>
          <a:lstStyle/>
          <a:p>
            <a:r>
              <a:rPr lang="en-US" sz="2000" dirty="0" smtClean="0"/>
              <a:t>Which of these groupings is an appropriate part of the IC diet?</a:t>
            </a:r>
            <a:endParaRPr lang="en-US" sz="2000" dirty="0"/>
          </a:p>
        </p:txBody>
      </p:sp>
      <p:pic>
        <p:nvPicPr>
          <p:cNvPr id="223240" name="Picture 8" descr="http://ts3.mm.bing.net/th?id=H.4756801673823690&amp;pid=1.7&amp;w=206&amp;h=142&amp;c=7&amp;rs=1"/>
          <p:cNvPicPr>
            <a:picLocks noChangeAspect="1" noChangeArrowheads="1"/>
          </p:cNvPicPr>
          <p:nvPr/>
        </p:nvPicPr>
        <p:blipFill>
          <a:blip r:embed="rId3"/>
          <a:srcRect/>
          <a:stretch>
            <a:fillRect/>
          </a:stretch>
        </p:blipFill>
        <p:spPr bwMode="auto">
          <a:xfrm>
            <a:off x="3048000" y="990600"/>
            <a:ext cx="1962150" cy="1352550"/>
          </a:xfrm>
          <a:prstGeom prst="rect">
            <a:avLst/>
          </a:prstGeom>
          <a:noFill/>
        </p:spPr>
      </p:pic>
      <p:pic>
        <p:nvPicPr>
          <p:cNvPr id="223244" name="Picture 12" descr="http://ts2.mm.bing.net/th?id=H.4697367940956421&amp;pid=1.7&amp;w=214&amp;h=148&amp;c=7&amp;rs=1"/>
          <p:cNvPicPr>
            <a:picLocks noChangeAspect="1" noChangeArrowheads="1"/>
          </p:cNvPicPr>
          <p:nvPr/>
        </p:nvPicPr>
        <p:blipFill>
          <a:blip r:embed="rId4"/>
          <a:srcRect/>
          <a:stretch>
            <a:fillRect/>
          </a:stretch>
        </p:blipFill>
        <p:spPr bwMode="auto">
          <a:xfrm>
            <a:off x="1143000" y="914400"/>
            <a:ext cx="2038350" cy="1409700"/>
          </a:xfrm>
          <a:prstGeom prst="rect">
            <a:avLst/>
          </a:prstGeom>
          <a:noFill/>
        </p:spPr>
      </p:pic>
      <p:pic>
        <p:nvPicPr>
          <p:cNvPr id="223248" name="Picture 16" descr="http://ts4.mm.bing.net/th?id=H.4872091484096627&amp;pid=1.7&amp;w=105&amp;h=142&amp;c=7&amp;rs=1"/>
          <p:cNvPicPr>
            <a:picLocks noChangeAspect="1" noChangeArrowheads="1"/>
          </p:cNvPicPr>
          <p:nvPr/>
        </p:nvPicPr>
        <p:blipFill>
          <a:blip r:embed="rId5"/>
          <a:srcRect/>
          <a:stretch>
            <a:fillRect/>
          </a:stretch>
        </p:blipFill>
        <p:spPr bwMode="auto">
          <a:xfrm>
            <a:off x="228600" y="1219200"/>
            <a:ext cx="1000125" cy="1352550"/>
          </a:xfrm>
          <a:prstGeom prst="rect">
            <a:avLst/>
          </a:prstGeom>
          <a:noFill/>
        </p:spPr>
      </p:pic>
      <p:pic>
        <p:nvPicPr>
          <p:cNvPr id="223250" name="Picture 18" descr="http://ts4.mm.bing.net/th?id=H.4841429709226967&amp;pid=1.7&amp;w=103&amp;h=151&amp;c=7&amp;rs=1"/>
          <p:cNvPicPr>
            <a:picLocks noChangeAspect="1" noChangeArrowheads="1"/>
          </p:cNvPicPr>
          <p:nvPr/>
        </p:nvPicPr>
        <p:blipFill>
          <a:blip r:embed="rId6"/>
          <a:srcRect/>
          <a:stretch>
            <a:fillRect/>
          </a:stretch>
        </p:blipFill>
        <p:spPr bwMode="auto">
          <a:xfrm>
            <a:off x="3962400" y="5105400"/>
            <a:ext cx="981075" cy="1438275"/>
          </a:xfrm>
          <a:prstGeom prst="rect">
            <a:avLst/>
          </a:prstGeom>
          <a:noFill/>
        </p:spPr>
      </p:pic>
      <p:pic>
        <p:nvPicPr>
          <p:cNvPr id="223260" name="Picture 28" descr="http://ts2.mm.bing.net/th?id=H.4760246226126133&amp;pid=1.7&amp;w=217&amp;h=155&amp;c=7&amp;rs=1"/>
          <p:cNvPicPr>
            <a:picLocks noChangeAspect="1" noChangeArrowheads="1"/>
          </p:cNvPicPr>
          <p:nvPr/>
        </p:nvPicPr>
        <p:blipFill>
          <a:blip r:embed="rId7"/>
          <a:srcRect/>
          <a:stretch>
            <a:fillRect/>
          </a:stretch>
        </p:blipFill>
        <p:spPr bwMode="auto">
          <a:xfrm>
            <a:off x="304800" y="3886200"/>
            <a:ext cx="2066925" cy="1476375"/>
          </a:xfrm>
          <a:prstGeom prst="rect">
            <a:avLst/>
          </a:prstGeom>
          <a:noFill/>
        </p:spPr>
      </p:pic>
      <p:pic>
        <p:nvPicPr>
          <p:cNvPr id="223270" name="Picture 38" descr="http://ts2.mm.bing.net/th?id=H.4742439300497785&amp;pid=1.7&amp;w=196&amp;h=147&amp;c=7&amp;rs=1"/>
          <p:cNvPicPr>
            <a:picLocks noChangeAspect="1" noChangeArrowheads="1"/>
          </p:cNvPicPr>
          <p:nvPr/>
        </p:nvPicPr>
        <p:blipFill>
          <a:blip r:embed="rId8"/>
          <a:srcRect/>
          <a:stretch>
            <a:fillRect/>
          </a:stretch>
        </p:blipFill>
        <p:spPr bwMode="auto">
          <a:xfrm>
            <a:off x="7277100" y="762000"/>
            <a:ext cx="1866900" cy="1400175"/>
          </a:xfrm>
          <a:prstGeom prst="rect">
            <a:avLst/>
          </a:prstGeom>
          <a:noFill/>
        </p:spPr>
      </p:pic>
      <p:pic>
        <p:nvPicPr>
          <p:cNvPr id="223272" name="Picture 40" descr="http://ts1.mm.bing.net/th?id=H.4652189161686116&amp;pid=1.7&amp;w=188&amp;h=144&amp;c=7&amp;rs=1"/>
          <p:cNvPicPr>
            <a:picLocks noChangeAspect="1" noChangeArrowheads="1"/>
          </p:cNvPicPr>
          <p:nvPr/>
        </p:nvPicPr>
        <p:blipFill>
          <a:blip r:embed="rId9"/>
          <a:srcRect/>
          <a:stretch>
            <a:fillRect/>
          </a:stretch>
        </p:blipFill>
        <p:spPr bwMode="auto">
          <a:xfrm>
            <a:off x="5715000" y="1981200"/>
            <a:ext cx="1790700" cy="1371601"/>
          </a:xfrm>
          <a:prstGeom prst="rect">
            <a:avLst/>
          </a:prstGeom>
          <a:noFill/>
        </p:spPr>
      </p:pic>
      <p:pic>
        <p:nvPicPr>
          <p:cNvPr id="223278" name="Picture 46" descr="http://ts1.mm.bing.net/th?id=H.4792394075015436&amp;pid=1.7&amp;w=160&amp;h=148&amp;c=7&amp;rs=1"/>
          <p:cNvPicPr>
            <a:picLocks noChangeAspect="1" noChangeArrowheads="1"/>
          </p:cNvPicPr>
          <p:nvPr/>
        </p:nvPicPr>
        <p:blipFill>
          <a:blip r:embed="rId10"/>
          <a:srcRect/>
          <a:stretch>
            <a:fillRect/>
          </a:stretch>
        </p:blipFill>
        <p:spPr bwMode="auto">
          <a:xfrm>
            <a:off x="5562600" y="685800"/>
            <a:ext cx="1524000" cy="1409700"/>
          </a:xfrm>
          <a:prstGeom prst="rect">
            <a:avLst/>
          </a:prstGeom>
          <a:noFill/>
        </p:spPr>
      </p:pic>
      <p:pic>
        <p:nvPicPr>
          <p:cNvPr id="223252" name="Picture 20" descr="http://ts2.mm.bing.net/th?id=H.4950586268649181&amp;pid=1.7&amp;w=199&amp;h=136&amp;c=7&amp;rs=1"/>
          <p:cNvPicPr>
            <a:picLocks noChangeAspect="1" noChangeArrowheads="1"/>
          </p:cNvPicPr>
          <p:nvPr/>
        </p:nvPicPr>
        <p:blipFill>
          <a:blip r:embed="rId11"/>
          <a:srcRect/>
          <a:stretch>
            <a:fillRect/>
          </a:stretch>
        </p:blipFill>
        <p:spPr bwMode="auto">
          <a:xfrm>
            <a:off x="228600" y="5181600"/>
            <a:ext cx="1895475" cy="1295401"/>
          </a:xfrm>
          <a:prstGeom prst="rect">
            <a:avLst/>
          </a:prstGeom>
          <a:noFill/>
        </p:spPr>
      </p:pic>
      <p:pic>
        <p:nvPicPr>
          <p:cNvPr id="223264" name="Picture 32" descr="http://ts1.mm.bing.net/th?id=H.4599970922955864&amp;pid=1.7&amp;w=186&amp;h=149&amp;c=7&amp;rs=1"/>
          <p:cNvPicPr>
            <a:picLocks noChangeAspect="1" noChangeArrowheads="1"/>
          </p:cNvPicPr>
          <p:nvPr/>
        </p:nvPicPr>
        <p:blipFill>
          <a:blip r:embed="rId12"/>
          <a:srcRect/>
          <a:stretch>
            <a:fillRect/>
          </a:stretch>
        </p:blipFill>
        <p:spPr bwMode="auto">
          <a:xfrm>
            <a:off x="1828800" y="4953000"/>
            <a:ext cx="1771650" cy="1419226"/>
          </a:xfrm>
          <a:prstGeom prst="rect">
            <a:avLst/>
          </a:prstGeom>
          <a:noFill/>
        </p:spPr>
      </p:pic>
      <p:pic>
        <p:nvPicPr>
          <p:cNvPr id="223262" name="Picture 30" descr="http://ts2.mm.bing.net/th?id=H.4520634315049109&amp;pid=1.7&amp;w=76&amp;h=136&amp;c=7&amp;rs=1"/>
          <p:cNvPicPr>
            <a:picLocks noChangeAspect="1" noChangeArrowheads="1"/>
          </p:cNvPicPr>
          <p:nvPr/>
        </p:nvPicPr>
        <p:blipFill>
          <a:blip r:embed="rId13"/>
          <a:srcRect/>
          <a:stretch>
            <a:fillRect/>
          </a:stretch>
        </p:blipFill>
        <p:spPr bwMode="auto">
          <a:xfrm>
            <a:off x="3200400" y="4648200"/>
            <a:ext cx="723900" cy="1295401"/>
          </a:xfrm>
          <a:prstGeom prst="rect">
            <a:avLst/>
          </a:prstGeom>
          <a:noFill/>
        </p:spPr>
      </p:pic>
      <p:pic>
        <p:nvPicPr>
          <p:cNvPr id="223268" name="Picture 36" descr="http://ts1.mm.bing.net/th?id=H.4950732294064316&amp;pid=1.7&amp;w=155&amp;h=155&amp;c=7&amp;rs=1"/>
          <p:cNvPicPr>
            <a:picLocks noChangeAspect="1" noChangeArrowheads="1"/>
          </p:cNvPicPr>
          <p:nvPr/>
        </p:nvPicPr>
        <p:blipFill>
          <a:blip r:embed="rId14"/>
          <a:srcRect/>
          <a:stretch>
            <a:fillRect/>
          </a:stretch>
        </p:blipFill>
        <p:spPr bwMode="auto">
          <a:xfrm>
            <a:off x="5410200" y="5105400"/>
            <a:ext cx="1476375" cy="1476375"/>
          </a:xfrm>
          <a:prstGeom prst="rect">
            <a:avLst/>
          </a:prstGeom>
          <a:noFill/>
        </p:spPr>
      </p:pic>
      <p:pic>
        <p:nvPicPr>
          <p:cNvPr id="223258" name="Picture 26" descr="http://ts3.mm.bing.net/th?id=H.4775467637999238&amp;pid=1.7&amp;w=206&amp;h=142&amp;c=7&amp;rs=1"/>
          <p:cNvPicPr>
            <a:picLocks noChangeAspect="1" noChangeArrowheads="1"/>
          </p:cNvPicPr>
          <p:nvPr/>
        </p:nvPicPr>
        <p:blipFill>
          <a:blip r:embed="rId15"/>
          <a:srcRect/>
          <a:stretch>
            <a:fillRect/>
          </a:stretch>
        </p:blipFill>
        <p:spPr bwMode="auto">
          <a:xfrm>
            <a:off x="6705600" y="4953000"/>
            <a:ext cx="1962150" cy="1352550"/>
          </a:xfrm>
          <a:prstGeom prst="rect">
            <a:avLst/>
          </a:prstGeom>
          <a:noFill/>
        </p:spPr>
      </p:pic>
      <p:pic>
        <p:nvPicPr>
          <p:cNvPr id="223246" name="Picture 14" descr="http://ts1.mm.bing.net/th?id=H.4763811083584320&amp;pid=1.7&amp;w=105&amp;h=153&amp;c=7&amp;rs=1"/>
          <p:cNvPicPr>
            <a:picLocks noChangeAspect="1" noChangeArrowheads="1"/>
          </p:cNvPicPr>
          <p:nvPr/>
        </p:nvPicPr>
        <p:blipFill>
          <a:blip r:embed="rId16"/>
          <a:srcRect/>
          <a:stretch>
            <a:fillRect/>
          </a:stretch>
        </p:blipFill>
        <p:spPr bwMode="auto">
          <a:xfrm>
            <a:off x="8001000" y="5400674"/>
            <a:ext cx="1000125" cy="1457326"/>
          </a:xfrm>
          <a:prstGeom prst="rect">
            <a:avLst/>
          </a:prstGeom>
          <a:noFill/>
        </p:spPr>
      </p:pic>
      <p:pic>
        <p:nvPicPr>
          <p:cNvPr id="223242" name="Picture 10" descr="http://ts2.mm.bing.net/th?id=H.5024519850755765&amp;pid=1.7&amp;w=207&amp;h=143&amp;c=7&amp;rs=1"/>
          <p:cNvPicPr>
            <a:picLocks noChangeAspect="1" noChangeArrowheads="1"/>
          </p:cNvPicPr>
          <p:nvPr/>
        </p:nvPicPr>
        <p:blipFill>
          <a:blip r:embed="rId17"/>
          <a:srcRect/>
          <a:stretch>
            <a:fillRect/>
          </a:stretch>
        </p:blipFill>
        <p:spPr bwMode="auto">
          <a:xfrm>
            <a:off x="7172325" y="3733800"/>
            <a:ext cx="1971675" cy="1362075"/>
          </a:xfrm>
          <a:prstGeom prst="rect">
            <a:avLst/>
          </a:prstGeom>
          <a:noFill/>
        </p:spPr>
      </p:pic>
      <p:pic>
        <p:nvPicPr>
          <p:cNvPr id="223238" name="Picture 6" descr="http://ts3.mm.bing.net/th?id=H.4939084356715134&amp;pid=1.7&amp;w=136&amp;h=142&amp;c=7&amp;rs=1"/>
          <p:cNvPicPr>
            <a:picLocks noChangeAspect="1" noChangeArrowheads="1"/>
          </p:cNvPicPr>
          <p:nvPr/>
        </p:nvPicPr>
        <p:blipFill>
          <a:blip r:embed="rId18"/>
          <a:srcRect/>
          <a:stretch>
            <a:fillRect/>
          </a:stretch>
        </p:blipFill>
        <p:spPr bwMode="auto">
          <a:xfrm>
            <a:off x="6629400" y="990600"/>
            <a:ext cx="1295400" cy="1352550"/>
          </a:xfrm>
          <a:prstGeom prst="rect">
            <a:avLst/>
          </a:prstGeom>
          <a:noFill/>
        </p:spPr>
      </p:pic>
      <p:pic>
        <p:nvPicPr>
          <p:cNvPr id="223266" name="Picture 34" descr="http://ts1.mm.bing.net/th?id=H.4863213795215532&amp;pid=1.7&amp;w=98&amp;h=143&amp;c=7&amp;rs=1"/>
          <p:cNvPicPr>
            <a:picLocks noChangeAspect="1" noChangeArrowheads="1"/>
          </p:cNvPicPr>
          <p:nvPr/>
        </p:nvPicPr>
        <p:blipFill>
          <a:blip r:embed="rId19"/>
          <a:srcRect/>
          <a:stretch>
            <a:fillRect/>
          </a:stretch>
        </p:blipFill>
        <p:spPr bwMode="auto">
          <a:xfrm>
            <a:off x="7543800" y="1981200"/>
            <a:ext cx="933450" cy="1362075"/>
          </a:xfrm>
          <a:prstGeom prst="rect">
            <a:avLst/>
          </a:prstGeom>
          <a:noFill/>
        </p:spPr>
      </p:pic>
      <p:pic>
        <p:nvPicPr>
          <p:cNvPr id="223234" name="Picture 2" descr="http://ts1.mm.bing.net/th?id=H.4707624326202496&amp;pid=1.7&amp;w=156&amp;h=152&amp;c=7&amp;rs=1"/>
          <p:cNvPicPr>
            <a:picLocks noChangeAspect="1" noChangeArrowheads="1"/>
          </p:cNvPicPr>
          <p:nvPr/>
        </p:nvPicPr>
        <p:blipFill>
          <a:blip r:embed="rId20"/>
          <a:srcRect/>
          <a:stretch>
            <a:fillRect/>
          </a:stretch>
        </p:blipFill>
        <p:spPr bwMode="auto">
          <a:xfrm>
            <a:off x="838200" y="1905000"/>
            <a:ext cx="1143000" cy="1113693"/>
          </a:xfrm>
          <a:prstGeom prst="rect">
            <a:avLst/>
          </a:prstGeom>
          <a:noFill/>
        </p:spPr>
      </p:pic>
      <p:pic>
        <p:nvPicPr>
          <p:cNvPr id="223236" name="Picture 4" descr="http://ts2.mm.bing.net/th?id=H.4800606057726733&amp;pid=1.7&amp;w=198&amp;h=148&amp;c=7&amp;rs=1"/>
          <p:cNvPicPr>
            <a:picLocks noChangeAspect="1" noChangeArrowheads="1"/>
          </p:cNvPicPr>
          <p:nvPr/>
        </p:nvPicPr>
        <p:blipFill>
          <a:blip r:embed="rId21"/>
          <a:srcRect/>
          <a:stretch>
            <a:fillRect/>
          </a:stretch>
        </p:blipFill>
        <p:spPr bwMode="auto">
          <a:xfrm>
            <a:off x="2209800" y="1828800"/>
            <a:ext cx="1885950" cy="1409700"/>
          </a:xfrm>
          <a:prstGeom prst="rect">
            <a:avLst/>
          </a:prstGeom>
          <a:noFill/>
        </p:spPr>
      </p:pic>
      <p:pic>
        <p:nvPicPr>
          <p:cNvPr id="223274" name="Picture 42" descr="http://ts3.mm.bing.net/th?id=H.4757355744461294&amp;pid=1.7&amp;w=223&amp;h=147&amp;c=7&amp;rs=1"/>
          <p:cNvPicPr>
            <a:picLocks noChangeAspect="1" noChangeArrowheads="1"/>
          </p:cNvPicPr>
          <p:nvPr/>
        </p:nvPicPr>
        <p:blipFill>
          <a:blip r:embed="rId22"/>
          <a:srcRect/>
          <a:stretch>
            <a:fillRect/>
          </a:stretch>
        </p:blipFill>
        <p:spPr bwMode="auto">
          <a:xfrm>
            <a:off x="5562600" y="3810000"/>
            <a:ext cx="2124075" cy="1400175"/>
          </a:xfrm>
          <a:prstGeom prst="rect">
            <a:avLst/>
          </a:prstGeom>
          <a:noFill/>
        </p:spPr>
      </p:pic>
      <p:sp>
        <p:nvSpPr>
          <p:cNvPr id="26" name="TextBox 25"/>
          <p:cNvSpPr txBox="1"/>
          <p:nvPr/>
        </p:nvSpPr>
        <p:spPr>
          <a:xfrm>
            <a:off x="609600" y="914400"/>
            <a:ext cx="370614" cy="400110"/>
          </a:xfrm>
          <a:prstGeom prst="rect">
            <a:avLst/>
          </a:prstGeom>
          <a:solidFill>
            <a:schemeClr val="bg1"/>
          </a:solidFill>
          <a:ln>
            <a:solidFill>
              <a:schemeClr val="tx1"/>
            </a:solidFill>
          </a:ln>
        </p:spPr>
        <p:txBody>
          <a:bodyPr wrap="none" rtlCol="0">
            <a:spAutoFit/>
          </a:bodyPr>
          <a:lstStyle/>
          <a:p>
            <a:r>
              <a:rPr lang="en-US" sz="2000" b="1" dirty="0" smtClean="0"/>
              <a:t>A</a:t>
            </a:r>
            <a:endParaRPr lang="en-US" sz="2000" b="1" dirty="0"/>
          </a:p>
        </p:txBody>
      </p:sp>
      <p:sp>
        <p:nvSpPr>
          <p:cNvPr id="27" name="TextBox 26"/>
          <p:cNvSpPr txBox="1"/>
          <p:nvPr/>
        </p:nvSpPr>
        <p:spPr>
          <a:xfrm>
            <a:off x="5410200" y="1295400"/>
            <a:ext cx="407484" cy="461665"/>
          </a:xfrm>
          <a:prstGeom prst="rect">
            <a:avLst/>
          </a:prstGeom>
          <a:solidFill>
            <a:schemeClr val="bg1"/>
          </a:solidFill>
          <a:ln>
            <a:solidFill>
              <a:schemeClr val="tx1"/>
            </a:solidFill>
          </a:ln>
        </p:spPr>
        <p:txBody>
          <a:bodyPr wrap="none" rtlCol="0">
            <a:spAutoFit/>
          </a:bodyPr>
          <a:lstStyle/>
          <a:p>
            <a:r>
              <a:rPr lang="en-US" sz="2400" b="1" dirty="0" smtClean="0"/>
              <a:t>B</a:t>
            </a:r>
            <a:endParaRPr lang="en-US" sz="2400" b="1" dirty="0"/>
          </a:p>
        </p:txBody>
      </p:sp>
      <p:sp>
        <p:nvSpPr>
          <p:cNvPr id="28" name="TextBox 27"/>
          <p:cNvSpPr txBox="1"/>
          <p:nvPr/>
        </p:nvSpPr>
        <p:spPr>
          <a:xfrm>
            <a:off x="304800" y="3810000"/>
            <a:ext cx="407484" cy="461665"/>
          </a:xfrm>
          <a:prstGeom prst="rect">
            <a:avLst/>
          </a:prstGeom>
          <a:solidFill>
            <a:schemeClr val="bg1"/>
          </a:solidFill>
          <a:ln>
            <a:solidFill>
              <a:schemeClr val="tx1"/>
            </a:solidFill>
          </a:ln>
        </p:spPr>
        <p:txBody>
          <a:bodyPr wrap="none" rtlCol="0">
            <a:spAutoFit/>
          </a:bodyPr>
          <a:lstStyle/>
          <a:p>
            <a:r>
              <a:rPr lang="en-US" sz="2400" b="1" dirty="0" smtClean="0"/>
              <a:t>C</a:t>
            </a:r>
            <a:endParaRPr lang="en-US" sz="2400" b="1" dirty="0"/>
          </a:p>
        </p:txBody>
      </p:sp>
      <p:sp>
        <p:nvSpPr>
          <p:cNvPr id="29" name="TextBox 28"/>
          <p:cNvSpPr txBox="1"/>
          <p:nvPr/>
        </p:nvSpPr>
        <p:spPr>
          <a:xfrm>
            <a:off x="5562600" y="3810000"/>
            <a:ext cx="407484" cy="461665"/>
          </a:xfrm>
          <a:prstGeom prst="rect">
            <a:avLst/>
          </a:prstGeom>
          <a:solidFill>
            <a:schemeClr val="bg1"/>
          </a:solidFill>
          <a:ln>
            <a:solidFill>
              <a:schemeClr val="tx1"/>
            </a:solidFill>
          </a:ln>
        </p:spPr>
        <p:txBody>
          <a:bodyPr wrap="none" rtlCol="0">
            <a:spAutoFit/>
          </a:bodyPr>
          <a:lstStyle/>
          <a:p>
            <a:r>
              <a:rPr lang="en-US" sz="2400" b="1" dirty="0" smtClean="0"/>
              <a:t>D</a:t>
            </a:r>
            <a:endParaRPr lang="en-US" sz="2400" b="1" dirty="0"/>
          </a:p>
        </p:txBody>
      </p:sp>
      <p:sp>
        <p:nvSpPr>
          <p:cNvPr id="30" name="TextBox 29"/>
          <p:cNvSpPr txBox="1"/>
          <p:nvPr/>
        </p:nvSpPr>
        <p:spPr>
          <a:xfrm>
            <a:off x="4191000" y="3276600"/>
            <a:ext cx="1221809" cy="523220"/>
          </a:xfrm>
          <a:prstGeom prst="rect">
            <a:avLst/>
          </a:prstGeom>
          <a:solidFill>
            <a:schemeClr val="bg1"/>
          </a:solidFill>
          <a:ln>
            <a:solidFill>
              <a:schemeClr val="tx1"/>
            </a:solidFill>
          </a:ln>
        </p:spPr>
        <p:txBody>
          <a:bodyPr wrap="none" rtlCol="0">
            <a:spAutoFit/>
          </a:bodyPr>
          <a:lstStyle/>
          <a:p>
            <a:r>
              <a:rPr lang="en-US" sz="2800" dirty="0" smtClean="0"/>
              <a:t>NONE</a:t>
            </a:r>
            <a:endParaRPr lang="en-US" sz="2800" dirty="0"/>
          </a:p>
        </p:txBody>
      </p:sp>
      <p:grpSp>
        <p:nvGrpSpPr>
          <p:cNvPr id="42" name="Group 41"/>
          <p:cNvGrpSpPr/>
          <p:nvPr/>
        </p:nvGrpSpPr>
        <p:grpSpPr>
          <a:xfrm>
            <a:off x="1676400" y="990600"/>
            <a:ext cx="7467600" cy="4800600"/>
            <a:chOff x="1676400" y="990600"/>
            <a:chExt cx="7467600" cy="4800600"/>
          </a:xfrm>
        </p:grpSpPr>
        <p:sp>
          <p:nvSpPr>
            <p:cNvPr id="31" name="Smiley Face 30"/>
            <p:cNvSpPr/>
            <p:nvPr/>
          </p:nvSpPr>
          <p:spPr>
            <a:xfrm>
              <a:off x="5715000" y="9906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Smiley Face 31"/>
            <p:cNvSpPr/>
            <p:nvPr/>
          </p:nvSpPr>
          <p:spPr>
            <a:xfrm>
              <a:off x="8458200" y="15240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Smiley Face 32"/>
            <p:cNvSpPr/>
            <p:nvPr/>
          </p:nvSpPr>
          <p:spPr>
            <a:xfrm>
              <a:off x="5715000" y="28194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Smiley Face 33"/>
            <p:cNvSpPr/>
            <p:nvPr/>
          </p:nvSpPr>
          <p:spPr>
            <a:xfrm>
              <a:off x="8001000" y="27432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Smiley Face 34"/>
            <p:cNvSpPr/>
            <p:nvPr/>
          </p:nvSpPr>
          <p:spPr>
            <a:xfrm>
              <a:off x="3429000" y="36576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Smiley Face 35"/>
            <p:cNvSpPr/>
            <p:nvPr/>
          </p:nvSpPr>
          <p:spPr>
            <a:xfrm>
              <a:off x="3352800" y="48006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Smiley Face 36"/>
            <p:cNvSpPr/>
            <p:nvPr/>
          </p:nvSpPr>
          <p:spPr>
            <a:xfrm>
              <a:off x="2362200" y="48768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Smiley Face 37"/>
            <p:cNvSpPr/>
            <p:nvPr/>
          </p:nvSpPr>
          <p:spPr>
            <a:xfrm>
              <a:off x="1676400" y="41148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Smiley Face 38"/>
            <p:cNvSpPr/>
            <p:nvPr/>
          </p:nvSpPr>
          <p:spPr>
            <a:xfrm>
              <a:off x="8686800" y="37338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Smiley Face 39"/>
            <p:cNvSpPr/>
            <p:nvPr/>
          </p:nvSpPr>
          <p:spPr>
            <a:xfrm>
              <a:off x="6477000" y="40386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Smiley Face 40"/>
            <p:cNvSpPr/>
            <p:nvPr/>
          </p:nvSpPr>
          <p:spPr>
            <a:xfrm>
              <a:off x="5562600" y="5334000"/>
              <a:ext cx="457200" cy="457200"/>
            </a:xfrm>
            <a:prstGeom prst="smileyFace">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152400" y="1295400"/>
            <a:ext cx="8798987" cy="5124510"/>
            <a:chOff x="152400" y="1295400"/>
            <a:chExt cx="8798987" cy="5124510"/>
          </a:xfrm>
        </p:grpSpPr>
        <p:sp>
          <p:nvSpPr>
            <p:cNvPr id="50" name="TextBox 49"/>
            <p:cNvSpPr txBox="1"/>
            <p:nvPr/>
          </p:nvSpPr>
          <p:spPr>
            <a:xfrm>
              <a:off x="4419600" y="51816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grpSp>
          <p:nvGrpSpPr>
            <p:cNvPr id="54" name="Group 53"/>
            <p:cNvGrpSpPr/>
            <p:nvPr/>
          </p:nvGrpSpPr>
          <p:grpSpPr>
            <a:xfrm>
              <a:off x="152400" y="1295400"/>
              <a:ext cx="8798987" cy="5124510"/>
              <a:chOff x="152400" y="1295400"/>
              <a:chExt cx="8798987" cy="5124510"/>
            </a:xfrm>
          </p:grpSpPr>
          <p:sp>
            <p:nvSpPr>
              <p:cNvPr id="43" name="TextBox 42"/>
              <p:cNvSpPr txBox="1"/>
              <p:nvPr/>
            </p:nvSpPr>
            <p:spPr>
              <a:xfrm>
                <a:off x="6934200" y="17526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45" name="TextBox 44"/>
              <p:cNvSpPr txBox="1"/>
              <p:nvPr/>
            </p:nvSpPr>
            <p:spPr>
              <a:xfrm>
                <a:off x="3276600" y="25146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46" name="TextBox 45"/>
              <p:cNvSpPr txBox="1"/>
              <p:nvPr/>
            </p:nvSpPr>
            <p:spPr>
              <a:xfrm>
                <a:off x="4191000" y="16002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47" name="TextBox 46"/>
              <p:cNvSpPr txBox="1"/>
              <p:nvPr/>
            </p:nvSpPr>
            <p:spPr>
              <a:xfrm>
                <a:off x="1600200" y="12954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48" name="TextBox 47"/>
              <p:cNvSpPr txBox="1"/>
              <p:nvPr/>
            </p:nvSpPr>
            <p:spPr>
              <a:xfrm>
                <a:off x="1295400" y="25908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49" name="TextBox 48"/>
              <p:cNvSpPr txBox="1"/>
              <p:nvPr/>
            </p:nvSpPr>
            <p:spPr>
              <a:xfrm>
                <a:off x="152400" y="19050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51" name="TextBox 50"/>
              <p:cNvSpPr txBox="1"/>
              <p:nvPr/>
            </p:nvSpPr>
            <p:spPr>
              <a:xfrm>
                <a:off x="533400" y="57912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52" name="TextBox 51"/>
              <p:cNvSpPr txBox="1"/>
              <p:nvPr/>
            </p:nvSpPr>
            <p:spPr>
              <a:xfrm>
                <a:off x="7086600" y="57912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sp>
            <p:nvSpPr>
              <p:cNvPr id="53" name="TextBox 52"/>
              <p:cNvSpPr txBox="1"/>
              <p:nvPr/>
            </p:nvSpPr>
            <p:spPr>
              <a:xfrm>
                <a:off x="8382000" y="6019800"/>
                <a:ext cx="569387" cy="400110"/>
              </a:xfrm>
              <a:prstGeom prst="rect">
                <a:avLst/>
              </a:prstGeom>
              <a:solidFill>
                <a:schemeClr val="bg1"/>
              </a:solidFill>
            </p:spPr>
            <p:txBody>
              <a:bodyPr wrap="none" rtlCol="0">
                <a:spAutoFit/>
              </a:bodyPr>
              <a:lstStyle/>
              <a:p>
                <a:r>
                  <a:rPr lang="en-US" sz="2000" b="1" dirty="0" smtClean="0"/>
                  <a:t>NO</a:t>
                </a:r>
                <a:endParaRPr lang="en-US" sz="20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40" name="Picture 4" descr="http://www.aafp.org/afp/2001/1001/afp20011001p1199-f1.gif"/>
          <p:cNvPicPr>
            <a:picLocks noChangeAspect="1" noChangeArrowheads="1"/>
          </p:cNvPicPr>
          <p:nvPr/>
        </p:nvPicPr>
        <p:blipFill>
          <a:blip r:embed="rId2"/>
          <a:srcRect/>
          <a:stretch>
            <a:fillRect/>
          </a:stretch>
        </p:blipFill>
        <p:spPr bwMode="auto">
          <a:xfrm>
            <a:off x="304800" y="1066800"/>
            <a:ext cx="6511515" cy="3114676"/>
          </a:xfrm>
          <a:prstGeom prst="rect">
            <a:avLst/>
          </a:prstGeom>
          <a:noFill/>
        </p:spPr>
      </p:pic>
      <p:pic>
        <p:nvPicPr>
          <p:cNvPr id="219142" name="Picture 6" descr="http://news.eformation.de/v3/client/media/203/images/97089.jpg?PICID97089PICID"/>
          <p:cNvPicPr>
            <a:picLocks noChangeAspect="1" noChangeArrowheads="1"/>
          </p:cNvPicPr>
          <p:nvPr/>
        </p:nvPicPr>
        <p:blipFill>
          <a:blip r:embed="rId3"/>
          <a:srcRect/>
          <a:stretch>
            <a:fillRect/>
          </a:stretch>
        </p:blipFill>
        <p:spPr bwMode="auto">
          <a:xfrm>
            <a:off x="1066800" y="4953000"/>
            <a:ext cx="4796535" cy="1647826"/>
          </a:xfrm>
          <a:prstGeom prst="rect">
            <a:avLst/>
          </a:prstGeom>
          <a:noFill/>
        </p:spPr>
      </p:pic>
      <p:sp>
        <p:nvSpPr>
          <p:cNvPr id="5" name="TextBox 4"/>
          <p:cNvSpPr txBox="1"/>
          <p:nvPr/>
        </p:nvSpPr>
        <p:spPr>
          <a:xfrm>
            <a:off x="228600" y="152400"/>
            <a:ext cx="3419526" cy="461665"/>
          </a:xfrm>
          <a:prstGeom prst="rect">
            <a:avLst/>
          </a:prstGeom>
          <a:noFill/>
          <a:ln>
            <a:solidFill>
              <a:schemeClr val="tx1"/>
            </a:solidFill>
          </a:ln>
        </p:spPr>
        <p:txBody>
          <a:bodyPr wrap="none" rtlCol="0">
            <a:spAutoFit/>
          </a:bodyPr>
          <a:lstStyle/>
          <a:p>
            <a:r>
              <a:rPr lang="en-US" sz="2400" dirty="0" smtClean="0"/>
              <a:t>Etiology of IC: </a:t>
            </a:r>
            <a:r>
              <a:rPr lang="en-US" sz="2400" i="1" dirty="0" smtClean="0"/>
              <a:t>unknown</a:t>
            </a:r>
            <a:endParaRPr lang="en-US" sz="2400" i="1" dirty="0"/>
          </a:p>
        </p:txBody>
      </p:sp>
      <p:sp>
        <p:nvSpPr>
          <p:cNvPr id="6" name="TextBox 5"/>
          <p:cNvSpPr txBox="1"/>
          <p:nvPr/>
        </p:nvSpPr>
        <p:spPr>
          <a:xfrm>
            <a:off x="3886200" y="152400"/>
            <a:ext cx="4648200" cy="1200329"/>
          </a:xfrm>
          <a:prstGeom prst="rect">
            <a:avLst/>
          </a:prstGeom>
          <a:noFill/>
        </p:spPr>
        <p:txBody>
          <a:bodyPr wrap="square" rtlCol="0">
            <a:spAutoFit/>
          </a:bodyPr>
          <a:lstStyle/>
          <a:p>
            <a:pPr>
              <a:buFont typeface="Arial" pitchFamily="34" charset="0"/>
              <a:buChar char="•"/>
            </a:pPr>
            <a:r>
              <a:rPr lang="en-US" dirty="0" smtClean="0"/>
              <a:t> </a:t>
            </a:r>
            <a:r>
              <a:rPr lang="en-US" dirty="0" err="1" smtClean="0"/>
              <a:t>urothelial</a:t>
            </a:r>
            <a:r>
              <a:rPr lang="en-US" dirty="0" smtClean="0"/>
              <a:t> abnormality (altered HLA expression, decreased expression of </a:t>
            </a:r>
            <a:r>
              <a:rPr lang="en-US" dirty="0" err="1" smtClean="0"/>
              <a:t>uroplakin</a:t>
            </a:r>
            <a:r>
              <a:rPr lang="en-US" dirty="0" smtClean="0"/>
              <a:t> &amp; </a:t>
            </a:r>
            <a:r>
              <a:rPr lang="en-US" dirty="0" err="1" smtClean="0"/>
              <a:t>chondroitin</a:t>
            </a:r>
            <a:r>
              <a:rPr lang="en-US" dirty="0" smtClean="0"/>
              <a:t>, altered </a:t>
            </a:r>
            <a:r>
              <a:rPr lang="en-US" dirty="0" err="1" smtClean="0"/>
              <a:t>cytokeratin</a:t>
            </a:r>
            <a:r>
              <a:rPr lang="en-US" dirty="0" smtClean="0"/>
              <a:t> profile, defective GAG layer.</a:t>
            </a:r>
            <a:endParaRPr lang="en-US" dirty="0"/>
          </a:p>
        </p:txBody>
      </p:sp>
      <p:sp>
        <p:nvSpPr>
          <p:cNvPr id="7" name="TextBox 6"/>
          <p:cNvSpPr txBox="1"/>
          <p:nvPr/>
        </p:nvSpPr>
        <p:spPr>
          <a:xfrm>
            <a:off x="6324600" y="1676400"/>
            <a:ext cx="2819400" cy="646331"/>
          </a:xfrm>
          <a:prstGeom prst="rect">
            <a:avLst/>
          </a:prstGeom>
          <a:noFill/>
        </p:spPr>
        <p:txBody>
          <a:bodyPr wrap="square" rtlCol="0">
            <a:spAutoFit/>
          </a:bodyPr>
          <a:lstStyle/>
          <a:p>
            <a:r>
              <a:rPr lang="en-US" dirty="0" smtClean="0"/>
              <a:t>Most commonly cited cause</a:t>
            </a:r>
            <a:endParaRPr lang="en-US" dirty="0"/>
          </a:p>
        </p:txBody>
      </p:sp>
      <p:sp>
        <p:nvSpPr>
          <p:cNvPr id="9" name="Right Brace 8"/>
          <p:cNvSpPr/>
          <p:nvPr/>
        </p:nvSpPr>
        <p:spPr>
          <a:xfrm rot="16200000" flipH="1">
            <a:off x="5547360" y="243840"/>
            <a:ext cx="411481" cy="2209801"/>
          </a:xfrm>
          <a:prstGeom prst="righ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a:off x="5867400" y="1447800"/>
            <a:ext cx="457200"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219140" idx="2"/>
          </p:cNvCxnSpPr>
          <p:nvPr/>
        </p:nvCxnSpPr>
        <p:spPr>
          <a:xfrm>
            <a:off x="3560558" y="4181476"/>
            <a:ext cx="20842" cy="84772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67400" y="4267200"/>
            <a:ext cx="3276600" cy="1754326"/>
          </a:xfrm>
          <a:prstGeom prst="rect">
            <a:avLst/>
          </a:prstGeom>
          <a:noFill/>
        </p:spPr>
        <p:txBody>
          <a:bodyPr wrap="square" rtlCol="0">
            <a:spAutoFit/>
          </a:bodyPr>
          <a:lstStyle/>
          <a:p>
            <a:r>
              <a:rPr lang="en-US" dirty="0" smtClean="0"/>
              <a:t>GAG layer is disrupted allowing solutes in urine such as potassium to directly contact the </a:t>
            </a:r>
            <a:r>
              <a:rPr lang="en-US" dirty="0" err="1" smtClean="0"/>
              <a:t>urothelium</a:t>
            </a:r>
            <a:r>
              <a:rPr lang="en-US" dirty="0" smtClean="0"/>
              <a:t> leading to activation of nerves and onset of pain</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52400"/>
            <a:ext cx="6244017" cy="461665"/>
          </a:xfrm>
          <a:prstGeom prst="rect">
            <a:avLst/>
          </a:prstGeom>
          <a:noFill/>
          <a:ln>
            <a:solidFill>
              <a:schemeClr val="tx1"/>
            </a:solidFill>
          </a:ln>
        </p:spPr>
        <p:txBody>
          <a:bodyPr wrap="none" rtlCol="0">
            <a:spAutoFit/>
          </a:bodyPr>
          <a:lstStyle/>
          <a:p>
            <a:r>
              <a:rPr lang="en-US" sz="2400" dirty="0" smtClean="0"/>
              <a:t>Interstitial Cystitis/Painful Bladder Syndrome</a:t>
            </a:r>
            <a:endParaRPr lang="en-US" sz="2400" i="1" dirty="0"/>
          </a:p>
        </p:txBody>
      </p:sp>
      <p:sp>
        <p:nvSpPr>
          <p:cNvPr id="3" name="TextBox 2"/>
          <p:cNvSpPr txBox="1"/>
          <p:nvPr/>
        </p:nvSpPr>
        <p:spPr>
          <a:xfrm>
            <a:off x="228600" y="990600"/>
            <a:ext cx="7086600" cy="923330"/>
          </a:xfrm>
          <a:prstGeom prst="rect">
            <a:avLst/>
          </a:prstGeom>
          <a:noFill/>
        </p:spPr>
        <p:txBody>
          <a:bodyPr wrap="square" rtlCol="0">
            <a:spAutoFit/>
          </a:bodyPr>
          <a:lstStyle/>
          <a:p>
            <a:r>
              <a:rPr lang="en-US" dirty="0" smtClean="0"/>
              <a:t>** a visceral pain syndrome</a:t>
            </a:r>
          </a:p>
          <a:p>
            <a:pPr>
              <a:buFont typeface="Arial" pitchFamily="34" charset="0"/>
              <a:buChar char="•"/>
            </a:pPr>
            <a:r>
              <a:rPr lang="en-US" dirty="0" smtClean="0"/>
              <a:t> 5x more common in women than men</a:t>
            </a:r>
          </a:p>
          <a:p>
            <a:pPr>
              <a:buFont typeface="Arial" pitchFamily="34" charset="0"/>
              <a:buChar char="•"/>
            </a:pPr>
            <a:r>
              <a:rPr lang="en-US" dirty="0" smtClean="0"/>
              <a:t> </a:t>
            </a:r>
            <a:r>
              <a:rPr lang="en-US" u="sng" dirty="0" smtClean="0"/>
              <a:t>coexisting conditions</a:t>
            </a:r>
            <a:r>
              <a:rPr lang="en-US" dirty="0" smtClean="0"/>
              <a:t>: </a:t>
            </a:r>
            <a:r>
              <a:rPr lang="en-US" dirty="0" err="1" smtClean="0"/>
              <a:t>vulvodynia</a:t>
            </a:r>
            <a:r>
              <a:rPr lang="en-US" dirty="0" smtClean="0"/>
              <a:t>, IBS, fibromyalgia, CPP</a:t>
            </a:r>
            <a:endParaRPr lang="en-US" dirty="0"/>
          </a:p>
        </p:txBody>
      </p:sp>
      <p:sp>
        <p:nvSpPr>
          <p:cNvPr id="4" name="TextBox 3"/>
          <p:cNvSpPr txBox="1"/>
          <p:nvPr/>
        </p:nvSpPr>
        <p:spPr>
          <a:xfrm>
            <a:off x="304800" y="2133600"/>
            <a:ext cx="7399205" cy="1477328"/>
          </a:xfrm>
          <a:prstGeom prst="rect">
            <a:avLst/>
          </a:prstGeom>
          <a:noFill/>
          <a:ln>
            <a:solidFill>
              <a:schemeClr val="tx1"/>
            </a:solidFill>
          </a:ln>
        </p:spPr>
        <p:txBody>
          <a:bodyPr wrap="none" rtlCol="0">
            <a:spAutoFit/>
          </a:bodyPr>
          <a:lstStyle/>
          <a:p>
            <a:r>
              <a:rPr lang="en-US" u="sng" dirty="0" err="1" smtClean="0"/>
              <a:t>Sx</a:t>
            </a:r>
            <a:r>
              <a:rPr lang="en-US" dirty="0" smtClean="0"/>
              <a:t>:</a:t>
            </a:r>
          </a:p>
          <a:p>
            <a:pPr>
              <a:buFont typeface="Arial" pitchFamily="34" charset="0"/>
              <a:buChar char="•"/>
            </a:pPr>
            <a:r>
              <a:rPr lang="en-US" dirty="0" smtClean="0"/>
              <a:t> </a:t>
            </a:r>
            <a:r>
              <a:rPr lang="en-US" b="1" dirty="0" smtClean="0"/>
              <a:t>increased discomfort with bladder filling; relief with voiding</a:t>
            </a:r>
          </a:p>
          <a:p>
            <a:pPr>
              <a:buFont typeface="Arial" pitchFamily="34" charset="0"/>
              <a:buChar char="•"/>
            </a:pPr>
            <a:r>
              <a:rPr lang="en-US" dirty="0" smtClean="0"/>
              <a:t> bladder pain, bladder spasm, bladder pressure</a:t>
            </a:r>
          </a:p>
          <a:p>
            <a:pPr>
              <a:buFont typeface="Arial" pitchFamily="34" charset="0"/>
              <a:buChar char="•"/>
            </a:pPr>
            <a:r>
              <a:rPr lang="en-US" dirty="0" smtClean="0"/>
              <a:t> </a:t>
            </a:r>
            <a:r>
              <a:rPr lang="en-US" dirty="0" err="1" smtClean="0"/>
              <a:t>suprapubic</a:t>
            </a:r>
            <a:r>
              <a:rPr lang="en-US" dirty="0" smtClean="0"/>
              <a:t> and/or urethral pain, </a:t>
            </a:r>
            <a:r>
              <a:rPr lang="en-US" dirty="0" err="1" smtClean="0"/>
              <a:t>dysuria</a:t>
            </a:r>
            <a:r>
              <a:rPr lang="en-US" dirty="0" smtClean="0"/>
              <a:t>, urgency, frequency, </a:t>
            </a:r>
            <a:r>
              <a:rPr lang="en-US" dirty="0" err="1" smtClean="0"/>
              <a:t>nocturia</a:t>
            </a:r>
            <a:endParaRPr lang="en-US" dirty="0" smtClean="0"/>
          </a:p>
          <a:p>
            <a:pPr>
              <a:buFont typeface="Arial" pitchFamily="34" charset="0"/>
              <a:buChar char="•"/>
            </a:pPr>
            <a:r>
              <a:rPr lang="en-US" dirty="0" smtClean="0"/>
              <a:t> triggers: sexual intercourse, acidic foods, alcohol, stress</a:t>
            </a:r>
            <a:endParaRPr lang="en-US" dirty="0"/>
          </a:p>
        </p:txBody>
      </p:sp>
      <p:sp>
        <p:nvSpPr>
          <p:cNvPr id="5" name="TextBox 4"/>
          <p:cNvSpPr txBox="1"/>
          <p:nvPr/>
        </p:nvSpPr>
        <p:spPr>
          <a:xfrm>
            <a:off x="304800" y="3810000"/>
            <a:ext cx="8610600" cy="2862322"/>
          </a:xfrm>
          <a:prstGeom prst="rect">
            <a:avLst/>
          </a:prstGeom>
          <a:noFill/>
          <a:ln>
            <a:solidFill>
              <a:schemeClr val="tx1"/>
            </a:solidFill>
          </a:ln>
        </p:spPr>
        <p:txBody>
          <a:bodyPr wrap="square" rtlCol="0">
            <a:spAutoFit/>
          </a:bodyPr>
          <a:lstStyle/>
          <a:p>
            <a:r>
              <a:rPr lang="en-US" u="sng" dirty="0" err="1" smtClean="0"/>
              <a:t>Dx</a:t>
            </a:r>
            <a:r>
              <a:rPr lang="en-US" dirty="0" smtClean="0"/>
              <a:t>: </a:t>
            </a:r>
            <a:r>
              <a:rPr lang="en-US" i="1" dirty="0" smtClean="0"/>
              <a:t>usually clinical</a:t>
            </a:r>
          </a:p>
          <a:p>
            <a:pPr>
              <a:buFont typeface="Arial" pitchFamily="34" charset="0"/>
              <a:buChar char="•"/>
            </a:pPr>
            <a:r>
              <a:rPr lang="en-US" dirty="0" smtClean="0"/>
              <a:t> PE: tenderness of urethra/bladder base, abdominal wall, hip girdle, </a:t>
            </a:r>
            <a:r>
              <a:rPr lang="en-US" dirty="0" err="1" smtClean="0"/>
              <a:t>allodynia</a:t>
            </a:r>
            <a:r>
              <a:rPr lang="en-US" dirty="0" smtClean="0"/>
              <a:t>, </a:t>
            </a:r>
          </a:p>
          <a:p>
            <a:r>
              <a:rPr lang="en-US" dirty="0" smtClean="0"/>
              <a:t>         PFM tenderness/tightness</a:t>
            </a:r>
          </a:p>
          <a:p>
            <a:pPr>
              <a:buFont typeface="Arial" pitchFamily="34" charset="0"/>
              <a:buChar char="•"/>
            </a:pPr>
            <a:r>
              <a:rPr lang="en-US" dirty="0" smtClean="0"/>
              <a:t> negative </a:t>
            </a:r>
            <a:r>
              <a:rPr lang="en-US" dirty="0" err="1" smtClean="0"/>
              <a:t>UCx</a:t>
            </a:r>
            <a:r>
              <a:rPr lang="en-US" dirty="0" smtClean="0"/>
              <a:t>; may have </a:t>
            </a:r>
            <a:r>
              <a:rPr lang="en-US" dirty="0" err="1" smtClean="0"/>
              <a:t>hematuria</a:t>
            </a:r>
            <a:endParaRPr lang="en-US" dirty="0" smtClean="0"/>
          </a:p>
          <a:p>
            <a:pPr>
              <a:buFont typeface="Arial" pitchFamily="34" charset="0"/>
              <a:buChar char="•"/>
            </a:pPr>
            <a:r>
              <a:rPr lang="en-US" dirty="0" smtClean="0"/>
              <a:t> check PVRV to rule-out urinary retention</a:t>
            </a:r>
          </a:p>
          <a:p>
            <a:pPr>
              <a:buFont typeface="Arial" pitchFamily="34" charset="0"/>
              <a:buChar char="•"/>
            </a:pPr>
            <a:r>
              <a:rPr lang="en-US" dirty="0" smtClean="0"/>
              <a:t> Void Diary: multiple frequent small voids in response to increasing discomfort/pain</a:t>
            </a:r>
          </a:p>
          <a:p>
            <a:pPr>
              <a:buFont typeface="Arial" pitchFamily="34" charset="0"/>
              <a:buChar char="•"/>
            </a:pPr>
            <a:r>
              <a:rPr lang="en-US" dirty="0" smtClean="0"/>
              <a:t> consider a trial of </a:t>
            </a:r>
            <a:r>
              <a:rPr lang="en-US" dirty="0" err="1" smtClean="0"/>
              <a:t>lidocaine</a:t>
            </a:r>
            <a:r>
              <a:rPr lang="en-US" dirty="0" smtClean="0"/>
              <a:t> instillation </a:t>
            </a:r>
          </a:p>
          <a:p>
            <a:pPr>
              <a:buFont typeface="Arial" pitchFamily="34" charset="0"/>
              <a:buChar char="•"/>
            </a:pPr>
            <a:r>
              <a:rPr lang="en-US" dirty="0" smtClean="0"/>
              <a:t> </a:t>
            </a:r>
            <a:r>
              <a:rPr lang="en-US" i="1" dirty="0" smtClean="0"/>
              <a:t>Potassium Sensitivity Test not recommended</a:t>
            </a:r>
          </a:p>
          <a:p>
            <a:pPr>
              <a:buFont typeface="Arial" pitchFamily="34" charset="0"/>
              <a:buChar char="•"/>
            </a:pPr>
            <a:r>
              <a:rPr lang="en-US" i="1" dirty="0" smtClean="0"/>
              <a:t> </a:t>
            </a:r>
            <a:r>
              <a:rPr lang="en-US" i="1" dirty="0" err="1" smtClean="0"/>
              <a:t>Cystoscopy</a:t>
            </a:r>
            <a:r>
              <a:rPr lang="en-US" i="1" dirty="0" smtClean="0"/>
              <a:t> not required for diagnosis</a:t>
            </a:r>
          </a:p>
          <a:p>
            <a:pPr>
              <a:buFont typeface="Arial" pitchFamily="34" charset="0"/>
              <a:buChar char="•"/>
            </a:pP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60772" name="Text Box 4"/>
          <p:cNvSpPr txBox="1">
            <a:spLocks noChangeArrowheads="1"/>
          </p:cNvSpPr>
          <p:nvPr/>
        </p:nvSpPr>
        <p:spPr bwMode="auto">
          <a:xfrm>
            <a:off x="304800" y="228600"/>
            <a:ext cx="84582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Mary is POD 15 from a </a:t>
            </a:r>
            <a:r>
              <a:rPr lang="ja-JP" altLang="en-US" sz="2400"/>
              <a:t>“</a:t>
            </a:r>
            <a:r>
              <a:rPr lang="en-US" altLang="ja-JP" sz="2400"/>
              <a:t>hysterectomy &amp; bladder lift</a:t>
            </a:r>
            <a:r>
              <a:rPr lang="ja-JP" altLang="en-US" sz="2400"/>
              <a:t>”</a:t>
            </a:r>
            <a:r>
              <a:rPr lang="en-US" altLang="ja-JP" sz="2400"/>
              <a:t> for uterine fibroids and prolapse. She is complaining of worsening urinary incontinence which occurs consistently throughout the day but is worse with sudden exertion. Prior to surgery she occasionally leaked urine with coughing and with a strong urge to urinate.</a:t>
            </a:r>
          </a:p>
          <a:p>
            <a:endParaRPr lang="en-US" sz="2400"/>
          </a:p>
          <a:p>
            <a:endParaRPr lang="en-US" sz="2400"/>
          </a:p>
          <a:p>
            <a:endParaRPr lang="en-US" sz="2400"/>
          </a:p>
        </p:txBody>
      </p:sp>
      <p:sp>
        <p:nvSpPr>
          <p:cNvPr id="160779" name="Text Box 11"/>
          <p:cNvSpPr txBox="1">
            <a:spLocks noChangeArrowheads="1"/>
          </p:cNvSpPr>
          <p:nvPr/>
        </p:nvSpPr>
        <p:spPr bwMode="auto">
          <a:xfrm>
            <a:off x="381000" y="3200400"/>
            <a:ext cx="31877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Differential diagnosis?</a:t>
            </a:r>
          </a:p>
        </p:txBody>
      </p:sp>
      <p:sp>
        <p:nvSpPr>
          <p:cNvPr id="160780" name="Text Box 12"/>
          <p:cNvSpPr txBox="1">
            <a:spLocks noChangeArrowheads="1"/>
          </p:cNvSpPr>
          <p:nvPr/>
        </p:nvSpPr>
        <p:spPr bwMode="auto">
          <a:xfrm>
            <a:off x="441325" y="3925888"/>
            <a:ext cx="3900427" cy="2308324"/>
          </a:xfrm>
          <a:prstGeom prst="rect">
            <a:avLst/>
          </a:prstGeom>
          <a:solidFill>
            <a:schemeClr val="bg1"/>
          </a:solidFill>
          <a:ln>
            <a:solidFill>
              <a:schemeClr val="tx1"/>
            </a:solid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UTI</a:t>
            </a:r>
          </a:p>
          <a:p>
            <a:pPr>
              <a:defRPr/>
            </a:pPr>
            <a:r>
              <a:rPr lang="en-US" sz="2400" dirty="0">
                <a:latin typeface="Arial" charset="0"/>
                <a:ea typeface="ＭＳ Ｐゴシック" charset="0"/>
              </a:rPr>
              <a:t>Vaginal infection </a:t>
            </a:r>
          </a:p>
          <a:p>
            <a:pPr>
              <a:defRPr/>
            </a:pPr>
            <a:r>
              <a:rPr lang="en-US" sz="2400" dirty="0">
                <a:latin typeface="Arial" charset="0"/>
                <a:ea typeface="ＭＳ Ｐゴシック" charset="0"/>
              </a:rPr>
              <a:t>Stress urinary incontinence</a:t>
            </a:r>
          </a:p>
          <a:p>
            <a:pPr>
              <a:defRPr/>
            </a:pPr>
            <a:r>
              <a:rPr lang="en-US" sz="2400" dirty="0">
                <a:latin typeface="Arial" charset="0"/>
                <a:ea typeface="ＭＳ Ｐゴシック" charset="0"/>
              </a:rPr>
              <a:t>Urge urinary incontinence</a:t>
            </a:r>
          </a:p>
          <a:p>
            <a:pPr>
              <a:defRPr/>
            </a:pPr>
            <a:r>
              <a:rPr lang="en-US" sz="2400" dirty="0">
                <a:latin typeface="Arial" charset="0"/>
                <a:ea typeface="ＭＳ Ｐゴシック" charset="0"/>
              </a:rPr>
              <a:t>Urinary retention</a:t>
            </a:r>
          </a:p>
          <a:p>
            <a:pPr>
              <a:defRPr/>
            </a:pPr>
            <a:r>
              <a:rPr lang="en-US" sz="2400" dirty="0">
                <a:latin typeface="Arial" charset="0"/>
                <a:ea typeface="ＭＳ Ｐゴシック" charset="0"/>
              </a:rPr>
              <a:t>Fistula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0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8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61796" name="Rectangle 4"/>
          <p:cNvSpPr>
            <a:spLocks noChangeArrowheads="1"/>
          </p:cNvSpPr>
          <p:nvPr/>
        </p:nvSpPr>
        <p:spPr bwMode="auto">
          <a:xfrm>
            <a:off x="304800" y="457200"/>
            <a:ext cx="8229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Exam is somewhat limited by post-op discomfort but you ask her to cough and you see passage of clear fluid coming from between the labia. On speculum exam, the vaginal walls appear moist but no fluid is seen in the vaginal vault. No defects are visualized in the cuff or vaginal wall.</a:t>
            </a:r>
          </a:p>
        </p:txBody>
      </p:sp>
      <p:sp>
        <p:nvSpPr>
          <p:cNvPr id="161797" name="Text Box 5"/>
          <p:cNvSpPr txBox="1">
            <a:spLocks noChangeArrowheads="1"/>
          </p:cNvSpPr>
          <p:nvPr/>
        </p:nvSpPr>
        <p:spPr bwMode="auto">
          <a:xfrm>
            <a:off x="457200" y="3505200"/>
            <a:ext cx="22526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a. Urine culture</a:t>
            </a:r>
          </a:p>
        </p:txBody>
      </p:sp>
      <p:sp>
        <p:nvSpPr>
          <p:cNvPr id="161798" name="Text Box 6"/>
          <p:cNvSpPr txBox="1">
            <a:spLocks noChangeArrowheads="1"/>
          </p:cNvSpPr>
          <p:nvPr/>
        </p:nvSpPr>
        <p:spPr bwMode="auto">
          <a:xfrm>
            <a:off x="457200" y="4191000"/>
            <a:ext cx="23034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b. Urodynamics</a:t>
            </a:r>
          </a:p>
        </p:txBody>
      </p:sp>
      <p:sp>
        <p:nvSpPr>
          <p:cNvPr id="161799" name="Text Box 7"/>
          <p:cNvSpPr txBox="1">
            <a:spLocks noChangeArrowheads="1"/>
          </p:cNvSpPr>
          <p:nvPr/>
        </p:nvSpPr>
        <p:spPr bwMode="auto">
          <a:xfrm>
            <a:off x="457200" y="4800600"/>
            <a:ext cx="398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c. Voiding cystourethrogram</a:t>
            </a:r>
          </a:p>
        </p:txBody>
      </p:sp>
      <p:sp>
        <p:nvSpPr>
          <p:cNvPr id="161800" name="Text Box 8"/>
          <p:cNvSpPr txBox="1">
            <a:spLocks noChangeArrowheads="1"/>
          </p:cNvSpPr>
          <p:nvPr/>
        </p:nvSpPr>
        <p:spPr bwMode="auto">
          <a:xfrm>
            <a:off x="457200" y="5410200"/>
            <a:ext cx="2384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d. Tampon test  </a:t>
            </a:r>
          </a:p>
        </p:txBody>
      </p:sp>
      <p:sp>
        <p:nvSpPr>
          <p:cNvPr id="161801" name="Rectangle 9"/>
          <p:cNvSpPr>
            <a:spLocks noChangeArrowheads="1"/>
          </p:cNvSpPr>
          <p:nvPr/>
        </p:nvSpPr>
        <p:spPr bwMode="auto">
          <a:xfrm>
            <a:off x="381000" y="2822575"/>
            <a:ext cx="6335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The best next step is to establish a diagnosis: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nodeType="clickEffect">
                                  <p:stCondLst>
                                    <p:cond delay="0"/>
                                  </p:stCondLst>
                                  <p:childTnLst>
                                    <p:animClr clrSpc="rgb" dir="cw">
                                      <p:cBhvr override="childStyle">
                                        <p:cTn id="6" dur="2000" fill="hold"/>
                                        <p:tgtEl>
                                          <p:spTgt spid="161800">
                                            <p:txEl>
                                              <p:pRg st="0" end="0"/>
                                            </p:txEl>
                                          </p:spTgt>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65537" name="Picture 2" descr="MODEL RELEASED. Tampon. This is placed inside a woman's vagina to absorb the blood and cells released during a menstrual period. [F0012062]"/>
          <p:cNvPicPr>
            <a:picLocks noChangeAspect="1" noChangeArrowheads="1"/>
          </p:cNvPicPr>
          <p:nvPr/>
        </p:nvPicPr>
        <p:blipFill>
          <a:blip r:embed="rId2"/>
          <a:srcRect/>
          <a:stretch>
            <a:fillRect/>
          </a:stretch>
        </p:blipFill>
        <p:spPr bwMode="auto">
          <a:xfrm>
            <a:off x="2590800" y="3429000"/>
            <a:ext cx="1927225" cy="2971800"/>
          </a:xfrm>
          <a:prstGeom prst="rect">
            <a:avLst/>
          </a:prstGeom>
          <a:noFill/>
          <a:ln w="9525">
            <a:noFill/>
            <a:miter lim="800000"/>
            <a:headEnd/>
            <a:tailEnd/>
          </a:ln>
        </p:spPr>
      </p:pic>
      <p:pic>
        <p:nvPicPr>
          <p:cNvPr id="65538" name="Picture 5" descr="MODEL RELEASED. Tampon. This is placed inside a woman's vagina to absorb the blood and cells released during a menstrual period. [F0012062]"/>
          <p:cNvPicPr>
            <a:picLocks noChangeAspect="1" noChangeArrowheads="1"/>
          </p:cNvPicPr>
          <p:nvPr/>
        </p:nvPicPr>
        <p:blipFill>
          <a:blip r:embed="rId2"/>
          <a:srcRect/>
          <a:stretch>
            <a:fillRect/>
          </a:stretch>
        </p:blipFill>
        <p:spPr bwMode="auto">
          <a:xfrm>
            <a:off x="560388" y="3429000"/>
            <a:ext cx="1927225" cy="2971800"/>
          </a:xfrm>
          <a:prstGeom prst="rect">
            <a:avLst/>
          </a:prstGeom>
          <a:noFill/>
          <a:ln w="9525">
            <a:noFill/>
            <a:miter lim="800000"/>
            <a:headEnd/>
            <a:tailEnd/>
          </a:ln>
        </p:spPr>
      </p:pic>
      <p:pic>
        <p:nvPicPr>
          <p:cNvPr id="65539" name="Picture 6" descr="MODEL RELEASED. Tampon. This is placed inside a woman's vagina to absorb the blood and cells released during a menstrual period. [F0012062]"/>
          <p:cNvPicPr>
            <a:picLocks noChangeAspect="1" noChangeArrowheads="1"/>
          </p:cNvPicPr>
          <p:nvPr/>
        </p:nvPicPr>
        <p:blipFill>
          <a:blip r:embed="rId2"/>
          <a:srcRect/>
          <a:stretch>
            <a:fillRect/>
          </a:stretch>
        </p:blipFill>
        <p:spPr bwMode="auto">
          <a:xfrm>
            <a:off x="4572000" y="3429000"/>
            <a:ext cx="1927225" cy="2971800"/>
          </a:xfrm>
          <a:prstGeom prst="rect">
            <a:avLst/>
          </a:prstGeom>
          <a:noFill/>
          <a:ln w="9525">
            <a:noFill/>
            <a:miter lim="800000"/>
            <a:headEnd/>
            <a:tailEnd/>
          </a:ln>
        </p:spPr>
      </p:pic>
      <p:pic>
        <p:nvPicPr>
          <p:cNvPr id="65540" name="Picture 7" descr="MODEL RELEASED. Tampon. This is placed inside a woman's vagina to absorb the blood and cells released during a menstrual period. [F0012062]"/>
          <p:cNvPicPr>
            <a:picLocks noChangeAspect="1" noChangeArrowheads="1"/>
          </p:cNvPicPr>
          <p:nvPr/>
        </p:nvPicPr>
        <p:blipFill>
          <a:blip r:embed="rId2"/>
          <a:srcRect/>
          <a:stretch>
            <a:fillRect/>
          </a:stretch>
        </p:blipFill>
        <p:spPr bwMode="auto">
          <a:xfrm>
            <a:off x="6705600" y="3429000"/>
            <a:ext cx="1927225" cy="2971800"/>
          </a:xfrm>
          <a:prstGeom prst="rect">
            <a:avLst/>
          </a:prstGeom>
          <a:noFill/>
          <a:ln w="9525">
            <a:noFill/>
            <a:miter lim="800000"/>
            <a:headEnd/>
            <a:tailEnd/>
          </a:ln>
        </p:spPr>
      </p:pic>
      <p:sp>
        <p:nvSpPr>
          <p:cNvPr id="49161" name="AutoShape 9"/>
          <p:cNvSpPr>
            <a:spLocks noChangeArrowheads="1"/>
          </p:cNvSpPr>
          <p:nvPr/>
        </p:nvSpPr>
        <p:spPr bwMode="auto">
          <a:xfrm rot="981349">
            <a:off x="1600200" y="3581400"/>
            <a:ext cx="392113" cy="457200"/>
          </a:xfrm>
          <a:prstGeom prst="pentagon">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9163" name="AutoShape 11"/>
          <p:cNvSpPr>
            <a:spLocks noChangeArrowheads="1"/>
          </p:cNvSpPr>
          <p:nvPr/>
        </p:nvSpPr>
        <p:spPr bwMode="auto">
          <a:xfrm>
            <a:off x="3352800" y="4495800"/>
            <a:ext cx="457200" cy="304800"/>
          </a:xfrm>
          <a:prstGeom prst="parallelogram">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9164" name="AutoShape 12"/>
          <p:cNvSpPr>
            <a:spLocks noChangeArrowheads="1"/>
          </p:cNvSpPr>
          <p:nvPr/>
        </p:nvSpPr>
        <p:spPr bwMode="auto">
          <a:xfrm>
            <a:off x="5486400" y="4038600"/>
            <a:ext cx="457200" cy="304800"/>
          </a:xfrm>
          <a:prstGeom prst="parallelogram">
            <a:avLst>
              <a:gd name="adj" fmla="val 375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9165" name="AutoShape 13"/>
          <p:cNvSpPr>
            <a:spLocks noChangeArrowheads="1"/>
          </p:cNvSpPr>
          <p:nvPr/>
        </p:nvSpPr>
        <p:spPr bwMode="auto">
          <a:xfrm rot="495152">
            <a:off x="7543800" y="3886200"/>
            <a:ext cx="457200" cy="838200"/>
          </a:xfrm>
          <a:prstGeom prst="parallelogram">
            <a:avLst>
              <a:gd name="adj" fmla="val 25000"/>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9166" name="AutoShape 14"/>
          <p:cNvSpPr>
            <a:spLocks noChangeArrowheads="1"/>
          </p:cNvSpPr>
          <p:nvPr/>
        </p:nvSpPr>
        <p:spPr bwMode="auto">
          <a:xfrm rot="981349">
            <a:off x="7696200" y="3581400"/>
            <a:ext cx="457200" cy="457200"/>
          </a:xfrm>
          <a:prstGeom prst="pentagon">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9168" name="Text Box 16"/>
          <p:cNvSpPr txBox="1">
            <a:spLocks noChangeArrowheads="1"/>
          </p:cNvSpPr>
          <p:nvPr/>
        </p:nvSpPr>
        <p:spPr bwMode="auto">
          <a:xfrm>
            <a:off x="441325" y="265113"/>
            <a:ext cx="8169275"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a:latin typeface="Arial" charset="0"/>
                <a:ea typeface="ＭＳ Ｐゴシック" charset="0"/>
              </a:rPr>
              <a:t>You instill methylene blue colored saline into her bladder and ask her to insert a tampon and return in 3-4 hours after working out at the gym and doing some errands. </a:t>
            </a:r>
          </a:p>
          <a:p>
            <a:pPr>
              <a:defRPr/>
            </a:pPr>
            <a:endParaRPr lang="en-US" sz="2400">
              <a:latin typeface="Arial" charset="0"/>
              <a:ea typeface="ＭＳ Ｐゴシック" charset="0"/>
            </a:endParaRPr>
          </a:p>
          <a:p>
            <a:pPr>
              <a:defRPr/>
            </a:pPr>
            <a:r>
              <a:rPr lang="en-US" sz="2400">
                <a:latin typeface="Arial" charset="0"/>
                <a:ea typeface="ＭＳ Ｐゴシック" charset="0"/>
              </a:rPr>
              <a:t>If she has a fistula, which is the most likely appearance of the tampon? </a:t>
            </a:r>
          </a:p>
        </p:txBody>
      </p:sp>
      <p:sp>
        <p:nvSpPr>
          <p:cNvPr id="49169" name="Freeform 17"/>
          <p:cNvSpPr>
            <a:spLocks/>
          </p:cNvSpPr>
          <p:nvPr/>
        </p:nvSpPr>
        <p:spPr bwMode="auto">
          <a:xfrm>
            <a:off x="3432175" y="4760913"/>
            <a:ext cx="203200" cy="1089025"/>
          </a:xfrm>
          <a:custGeom>
            <a:avLst/>
            <a:gdLst>
              <a:gd name="T0" fmla="*/ 196850 w 128"/>
              <a:gd name="T1" fmla="*/ 0 h 686"/>
              <a:gd name="T2" fmla="*/ 182563 w 128"/>
              <a:gd name="T3" fmla="*/ 73025 h 686"/>
              <a:gd name="T4" fmla="*/ 65088 w 128"/>
              <a:gd name="T5" fmla="*/ 87313 h 686"/>
              <a:gd name="T6" fmla="*/ 50800 w 128"/>
              <a:gd name="T7" fmla="*/ 130175 h 686"/>
              <a:gd name="T8" fmla="*/ 95250 w 128"/>
              <a:gd name="T9" fmla="*/ 115888 h 686"/>
              <a:gd name="T10" fmla="*/ 109538 w 128"/>
              <a:gd name="T11" fmla="*/ 73025 h 686"/>
              <a:gd name="T12" fmla="*/ 123825 w 128"/>
              <a:gd name="T13" fmla="*/ 115888 h 686"/>
              <a:gd name="T14" fmla="*/ 95250 w 128"/>
              <a:gd name="T15" fmla="*/ 203200 h 686"/>
              <a:gd name="T16" fmla="*/ 36513 w 128"/>
              <a:gd name="T17" fmla="*/ 217488 h 686"/>
              <a:gd name="T18" fmla="*/ 50800 w 128"/>
              <a:gd name="T19" fmla="*/ 260350 h 686"/>
              <a:gd name="T20" fmla="*/ 95250 w 128"/>
              <a:gd name="T21" fmla="*/ 290513 h 686"/>
              <a:gd name="T22" fmla="*/ 50800 w 128"/>
              <a:gd name="T23" fmla="*/ 449263 h 686"/>
              <a:gd name="T24" fmla="*/ 36513 w 128"/>
              <a:gd name="T25" fmla="*/ 595313 h 686"/>
              <a:gd name="T26" fmla="*/ 7938 w 128"/>
              <a:gd name="T27" fmla="*/ 638175 h 686"/>
              <a:gd name="T28" fmla="*/ 50800 w 128"/>
              <a:gd name="T29" fmla="*/ 1089025 h 68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8" h="686">
                <a:moveTo>
                  <a:pt x="124" y="0"/>
                </a:moveTo>
                <a:cubicBezTo>
                  <a:pt x="121" y="15"/>
                  <a:pt x="128" y="37"/>
                  <a:pt x="115" y="46"/>
                </a:cubicBezTo>
                <a:cubicBezTo>
                  <a:pt x="94" y="60"/>
                  <a:pt x="64" y="45"/>
                  <a:pt x="41" y="55"/>
                </a:cubicBezTo>
                <a:cubicBezTo>
                  <a:pt x="32" y="59"/>
                  <a:pt x="25" y="75"/>
                  <a:pt x="32" y="82"/>
                </a:cubicBezTo>
                <a:cubicBezTo>
                  <a:pt x="39" y="89"/>
                  <a:pt x="51" y="76"/>
                  <a:pt x="60" y="73"/>
                </a:cubicBezTo>
                <a:cubicBezTo>
                  <a:pt x="63" y="64"/>
                  <a:pt x="60" y="46"/>
                  <a:pt x="69" y="46"/>
                </a:cubicBezTo>
                <a:cubicBezTo>
                  <a:pt x="78" y="46"/>
                  <a:pt x="79" y="64"/>
                  <a:pt x="78" y="73"/>
                </a:cubicBezTo>
                <a:cubicBezTo>
                  <a:pt x="76" y="92"/>
                  <a:pt x="79" y="123"/>
                  <a:pt x="60" y="128"/>
                </a:cubicBezTo>
                <a:cubicBezTo>
                  <a:pt x="48" y="131"/>
                  <a:pt x="35" y="134"/>
                  <a:pt x="23" y="137"/>
                </a:cubicBezTo>
                <a:cubicBezTo>
                  <a:pt x="26" y="146"/>
                  <a:pt x="26" y="157"/>
                  <a:pt x="32" y="164"/>
                </a:cubicBezTo>
                <a:cubicBezTo>
                  <a:pt x="39" y="173"/>
                  <a:pt x="58" y="172"/>
                  <a:pt x="60" y="183"/>
                </a:cubicBezTo>
                <a:cubicBezTo>
                  <a:pt x="71" y="237"/>
                  <a:pt x="56" y="250"/>
                  <a:pt x="32" y="283"/>
                </a:cubicBezTo>
                <a:cubicBezTo>
                  <a:pt x="29" y="314"/>
                  <a:pt x="30" y="345"/>
                  <a:pt x="23" y="375"/>
                </a:cubicBezTo>
                <a:cubicBezTo>
                  <a:pt x="21" y="386"/>
                  <a:pt x="5" y="391"/>
                  <a:pt x="5" y="402"/>
                </a:cubicBezTo>
                <a:cubicBezTo>
                  <a:pt x="0" y="513"/>
                  <a:pt x="32" y="585"/>
                  <a:pt x="32" y="686"/>
                </a:cubicBezTo>
              </a:path>
            </a:pathLst>
          </a:custGeom>
          <a:noFill/>
          <a:ln w="57150" cmpd="sng">
            <a:solidFill>
              <a:schemeClr val="accent2"/>
            </a:solidFill>
            <a:round/>
            <a:headEnd/>
            <a:tailEnd/>
          </a:ln>
          <a:effectLst/>
        </p:spPr>
        <p:txBody>
          <a:bodyPr/>
          <a:lstStyle/>
          <a:p>
            <a:endParaRPr lang="en-US"/>
          </a:p>
        </p:txBody>
      </p:sp>
      <p:sp>
        <p:nvSpPr>
          <p:cNvPr id="13" name="TextBox 12"/>
          <p:cNvSpPr txBox="1"/>
          <p:nvPr/>
        </p:nvSpPr>
        <p:spPr>
          <a:xfrm>
            <a:off x="609600" y="3581400"/>
            <a:ext cx="338554" cy="369332"/>
          </a:xfrm>
          <a:prstGeom prst="rect">
            <a:avLst/>
          </a:prstGeom>
          <a:solidFill>
            <a:schemeClr val="bg1"/>
          </a:solidFill>
        </p:spPr>
        <p:txBody>
          <a:bodyPr wrap="none" rtlCol="0">
            <a:spAutoFit/>
          </a:bodyPr>
          <a:lstStyle/>
          <a:p>
            <a:r>
              <a:rPr lang="en-US" dirty="0" smtClean="0"/>
              <a:t>A</a:t>
            </a:r>
            <a:endParaRPr lang="en-US" dirty="0"/>
          </a:p>
        </p:txBody>
      </p:sp>
      <p:sp>
        <p:nvSpPr>
          <p:cNvPr id="14" name="TextBox 13"/>
          <p:cNvSpPr txBox="1"/>
          <p:nvPr/>
        </p:nvSpPr>
        <p:spPr>
          <a:xfrm>
            <a:off x="2667000" y="3505200"/>
            <a:ext cx="338554" cy="369332"/>
          </a:xfrm>
          <a:prstGeom prst="rect">
            <a:avLst/>
          </a:prstGeom>
          <a:solidFill>
            <a:schemeClr val="bg1"/>
          </a:solidFill>
        </p:spPr>
        <p:txBody>
          <a:bodyPr wrap="none" rtlCol="0">
            <a:spAutoFit/>
          </a:bodyPr>
          <a:lstStyle/>
          <a:p>
            <a:r>
              <a:rPr lang="en-US" dirty="0"/>
              <a:t>B</a:t>
            </a:r>
          </a:p>
        </p:txBody>
      </p:sp>
      <p:sp>
        <p:nvSpPr>
          <p:cNvPr id="15" name="TextBox 14"/>
          <p:cNvSpPr txBox="1"/>
          <p:nvPr/>
        </p:nvSpPr>
        <p:spPr>
          <a:xfrm>
            <a:off x="4648200" y="3505200"/>
            <a:ext cx="351378" cy="369332"/>
          </a:xfrm>
          <a:prstGeom prst="rect">
            <a:avLst/>
          </a:prstGeom>
          <a:solidFill>
            <a:schemeClr val="bg1"/>
          </a:solidFill>
        </p:spPr>
        <p:txBody>
          <a:bodyPr wrap="none" rtlCol="0">
            <a:spAutoFit/>
          </a:bodyPr>
          <a:lstStyle/>
          <a:p>
            <a:r>
              <a:rPr lang="en-US" dirty="0" smtClean="0"/>
              <a:t>C</a:t>
            </a:r>
            <a:endParaRPr lang="en-US" dirty="0"/>
          </a:p>
        </p:txBody>
      </p:sp>
      <p:sp>
        <p:nvSpPr>
          <p:cNvPr id="16" name="TextBox 15"/>
          <p:cNvSpPr txBox="1"/>
          <p:nvPr/>
        </p:nvSpPr>
        <p:spPr>
          <a:xfrm>
            <a:off x="6781800" y="3505200"/>
            <a:ext cx="338554" cy="369332"/>
          </a:xfrm>
          <a:prstGeom prst="rect">
            <a:avLst/>
          </a:prstGeom>
          <a:solidFill>
            <a:schemeClr val="bg1"/>
          </a:solidFill>
        </p:spPr>
        <p:txBody>
          <a:bodyPr wrap="square" rtlCol="0">
            <a:spAutoFit/>
          </a:bodyPr>
          <a:lstStyle/>
          <a:p>
            <a:r>
              <a:rPr lang="en-US" dirty="0" smtClean="0"/>
              <a:t>D</a:t>
            </a:r>
            <a:endParaRPr lang="en-US" dirty="0"/>
          </a:p>
        </p:txBody>
      </p:sp>
      <p:sp>
        <p:nvSpPr>
          <p:cNvPr id="17" name="5-Point Star 16"/>
          <p:cNvSpPr/>
          <p:nvPr/>
        </p:nvSpPr>
        <p:spPr>
          <a:xfrm>
            <a:off x="381000" y="3352800"/>
            <a:ext cx="609600" cy="457200"/>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66561" name="Picture 4" descr="MODEL RELEASED. Tampon. This is placed inside a woman's vagina to absorb the blood and cells released during a menstrual period. [F0012062]"/>
          <p:cNvPicPr>
            <a:picLocks noChangeAspect="1" noChangeArrowheads="1"/>
          </p:cNvPicPr>
          <p:nvPr/>
        </p:nvPicPr>
        <p:blipFill>
          <a:blip r:embed="rId2"/>
          <a:srcRect/>
          <a:stretch>
            <a:fillRect/>
          </a:stretch>
        </p:blipFill>
        <p:spPr bwMode="auto">
          <a:xfrm>
            <a:off x="457200" y="1905000"/>
            <a:ext cx="1927225" cy="2971800"/>
          </a:xfrm>
          <a:prstGeom prst="rect">
            <a:avLst/>
          </a:prstGeom>
          <a:noFill/>
          <a:ln w="9525">
            <a:noFill/>
            <a:miter lim="800000"/>
            <a:headEnd/>
            <a:tailEnd/>
          </a:ln>
        </p:spPr>
      </p:pic>
      <p:sp>
        <p:nvSpPr>
          <p:cNvPr id="162824" name="Text Box 8"/>
          <p:cNvSpPr txBox="1">
            <a:spLocks noChangeArrowheads="1"/>
          </p:cNvSpPr>
          <p:nvPr/>
        </p:nvSpPr>
        <p:spPr bwMode="auto">
          <a:xfrm>
            <a:off x="288925" y="265113"/>
            <a:ext cx="8550275"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400"/>
              <a:t>Your initial tampon test was negative but you are still worried she has a fistula- maybe 3 hours wasn</a:t>
            </a:r>
            <a:r>
              <a:rPr lang="ja-JP" altLang="en-US" sz="2400"/>
              <a:t>’</a:t>
            </a:r>
            <a:r>
              <a:rPr lang="en-US" altLang="ja-JP" sz="2400"/>
              <a:t>t long enough. You ask her to take Pyridium for 2 days and wear a tampon for 8 hours. The tampon looks like this: </a:t>
            </a:r>
            <a:endParaRPr lang="en-US" sz="2400"/>
          </a:p>
        </p:txBody>
      </p:sp>
      <p:sp>
        <p:nvSpPr>
          <p:cNvPr id="162825" name="AutoShape 9"/>
          <p:cNvSpPr>
            <a:spLocks noChangeArrowheads="1"/>
          </p:cNvSpPr>
          <p:nvPr/>
        </p:nvSpPr>
        <p:spPr bwMode="auto">
          <a:xfrm rot="981349">
            <a:off x="1524000" y="1981200"/>
            <a:ext cx="392113" cy="457200"/>
          </a:xfrm>
          <a:prstGeom prst="pentagon">
            <a:avLst/>
          </a:prstGeom>
          <a:solidFill>
            <a:srgbClr val="FF9933"/>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62826" name="Text Box 10"/>
          <p:cNvSpPr txBox="1">
            <a:spLocks noChangeArrowheads="1"/>
          </p:cNvSpPr>
          <p:nvPr/>
        </p:nvSpPr>
        <p:spPr bwMode="auto">
          <a:xfrm>
            <a:off x="2590800" y="2133600"/>
            <a:ext cx="3981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The most likely diagnosis is </a:t>
            </a:r>
          </a:p>
        </p:txBody>
      </p:sp>
      <p:sp>
        <p:nvSpPr>
          <p:cNvPr id="162827" name="Text Box 11"/>
          <p:cNvSpPr txBox="1">
            <a:spLocks noChangeArrowheads="1"/>
          </p:cNvSpPr>
          <p:nvPr/>
        </p:nvSpPr>
        <p:spPr bwMode="auto">
          <a:xfrm>
            <a:off x="2743200" y="2743200"/>
            <a:ext cx="3287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2400" smtClean="0"/>
              <a:t>a. Vesicovaginal fistula</a:t>
            </a:r>
          </a:p>
        </p:txBody>
      </p:sp>
      <p:sp>
        <p:nvSpPr>
          <p:cNvPr id="162828" name="Rectangle 12"/>
          <p:cNvSpPr>
            <a:spLocks noChangeArrowheads="1"/>
          </p:cNvSpPr>
          <p:nvPr/>
        </p:nvSpPr>
        <p:spPr bwMode="auto">
          <a:xfrm>
            <a:off x="2743200" y="3276600"/>
            <a:ext cx="3389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b. Urethrovaginal fistula</a:t>
            </a:r>
          </a:p>
        </p:txBody>
      </p:sp>
      <p:sp>
        <p:nvSpPr>
          <p:cNvPr id="162829" name="Rectangle 13"/>
          <p:cNvSpPr>
            <a:spLocks noChangeArrowheads="1"/>
          </p:cNvSpPr>
          <p:nvPr/>
        </p:nvSpPr>
        <p:spPr bwMode="auto">
          <a:xfrm>
            <a:off x="2743200" y="3886200"/>
            <a:ext cx="3473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c. </a:t>
            </a:r>
            <a:r>
              <a:rPr lang="en-US" sz="2400" dirty="0" err="1">
                <a:latin typeface="Arial" charset="0"/>
                <a:ea typeface="ＭＳ Ｐゴシック" charset="0"/>
              </a:rPr>
              <a:t>Ureterovaginal</a:t>
            </a:r>
            <a:r>
              <a:rPr lang="en-US" sz="2400" dirty="0">
                <a:latin typeface="Arial" charset="0"/>
                <a:ea typeface="ＭＳ Ｐゴシック" charset="0"/>
              </a:rPr>
              <a:t> Fistula</a:t>
            </a:r>
          </a:p>
        </p:txBody>
      </p:sp>
      <p:sp>
        <p:nvSpPr>
          <p:cNvPr id="162830" name="Rectangle 14"/>
          <p:cNvSpPr>
            <a:spLocks noChangeArrowheads="1"/>
          </p:cNvSpPr>
          <p:nvPr/>
        </p:nvSpPr>
        <p:spPr bwMode="auto">
          <a:xfrm>
            <a:off x="2743200" y="4495800"/>
            <a:ext cx="2165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a:defRPr/>
            </a:pPr>
            <a:r>
              <a:rPr lang="en-US" sz="2400" dirty="0">
                <a:latin typeface="Arial" charset="0"/>
                <a:ea typeface="ＭＳ Ｐゴシック" charset="0"/>
              </a:rPr>
              <a:t>d. Either a or c</a:t>
            </a:r>
          </a:p>
        </p:txBody>
      </p:sp>
      <p:sp>
        <p:nvSpPr>
          <p:cNvPr id="162832" name="Text Box 16"/>
          <p:cNvSpPr txBox="1">
            <a:spLocks noChangeArrowheads="1"/>
          </p:cNvSpPr>
          <p:nvPr/>
        </p:nvSpPr>
        <p:spPr bwMode="auto">
          <a:xfrm>
            <a:off x="2743200" y="5029200"/>
            <a:ext cx="2624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e. All of the above</a:t>
            </a:r>
          </a:p>
        </p:txBody>
      </p:sp>
      <p:sp>
        <p:nvSpPr>
          <p:cNvPr id="162833" name="Text Box 17"/>
          <p:cNvSpPr txBox="1">
            <a:spLocks noChangeArrowheads="1"/>
          </p:cNvSpPr>
          <p:nvPr/>
        </p:nvSpPr>
        <p:spPr bwMode="auto">
          <a:xfrm>
            <a:off x="2743200" y="5562600"/>
            <a:ext cx="248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f. Tampon on fire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62830"/>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30"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59393" name="Text Box 2"/>
          <p:cNvSpPr txBox="1">
            <a:spLocks noChangeArrowheads="1"/>
          </p:cNvSpPr>
          <p:nvPr/>
        </p:nvSpPr>
        <p:spPr bwMode="auto">
          <a:xfrm>
            <a:off x="609600" y="1066800"/>
            <a:ext cx="7537450" cy="946150"/>
          </a:xfrm>
          <a:prstGeom prst="rect">
            <a:avLst/>
          </a:prstGeom>
          <a:noFill/>
          <a:ln w="9525">
            <a:noFill/>
            <a:miter lim="800000"/>
            <a:headEnd/>
            <a:tailEnd/>
          </a:ln>
        </p:spPr>
        <p:txBody>
          <a:bodyPr wrap="none">
            <a:spAutoFit/>
          </a:bodyPr>
          <a:lstStyle/>
          <a:p>
            <a:r>
              <a:rPr lang="en-US" sz="2800"/>
              <a:t>Aa= -3. Ba= -3. Ap= +1. Bp= +1. C= -8. D= -9. </a:t>
            </a:r>
          </a:p>
          <a:p>
            <a:r>
              <a:rPr lang="en-US" sz="2800"/>
              <a:t>TVL= 10. GH= 3. PB=2.</a:t>
            </a:r>
          </a:p>
        </p:txBody>
      </p:sp>
      <p:sp>
        <p:nvSpPr>
          <p:cNvPr id="2" name="TextBox 1"/>
          <p:cNvSpPr txBox="1">
            <a:spLocks noChangeArrowheads="1"/>
          </p:cNvSpPr>
          <p:nvPr/>
        </p:nvSpPr>
        <p:spPr bwMode="auto">
          <a:xfrm>
            <a:off x="3048000" y="3276600"/>
            <a:ext cx="3554178" cy="584775"/>
          </a:xfrm>
          <a:prstGeom prst="rect">
            <a:avLst/>
          </a:prstGeom>
          <a:solidFill>
            <a:schemeClr val="bg1"/>
          </a:solidFill>
          <a:ln w="9525">
            <a:solidFill>
              <a:schemeClr val="tx1"/>
            </a:solidFill>
            <a:miter lim="800000"/>
            <a:headEnd/>
            <a:tailEnd/>
          </a:ln>
        </p:spPr>
        <p:txBody>
          <a:bodyPr wrap="none">
            <a:spAutoFit/>
          </a:bodyPr>
          <a:lstStyle/>
          <a:p>
            <a:r>
              <a:rPr lang="en-US" sz="3200" dirty="0" smtClean="0"/>
              <a:t>Grade 2 </a:t>
            </a:r>
            <a:r>
              <a:rPr lang="en-US" sz="3200" dirty="0" err="1" smtClean="0"/>
              <a:t>rectocele</a:t>
            </a:r>
            <a:r>
              <a:rPr lang="en-US" sz="32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1205" name="Picture 5" descr="patient_pelvic_lesions_img_1"/>
          <p:cNvPicPr>
            <a:picLocks noChangeAspect="1" noChangeArrowheads="1"/>
          </p:cNvPicPr>
          <p:nvPr/>
        </p:nvPicPr>
        <p:blipFill>
          <a:blip r:embed="rId2"/>
          <a:srcRect/>
          <a:stretch>
            <a:fillRect/>
          </a:stretch>
        </p:blipFill>
        <p:spPr bwMode="auto">
          <a:xfrm>
            <a:off x="1524000" y="2209800"/>
            <a:ext cx="5895975" cy="4105275"/>
          </a:xfrm>
          <a:prstGeom prst="rect">
            <a:avLst/>
          </a:prstGeom>
          <a:noFill/>
          <a:ln w="9525">
            <a:noFill/>
            <a:miter lim="800000"/>
            <a:headEnd/>
            <a:tailEnd/>
          </a:ln>
        </p:spPr>
      </p:pic>
      <p:sp>
        <p:nvSpPr>
          <p:cNvPr id="15362" name="TextBox 5"/>
          <p:cNvSpPr txBox="1">
            <a:spLocks noChangeArrowheads="1"/>
          </p:cNvSpPr>
          <p:nvPr/>
        </p:nvSpPr>
        <p:spPr bwMode="auto">
          <a:xfrm>
            <a:off x="457200" y="685800"/>
            <a:ext cx="8382000" cy="830263"/>
          </a:xfrm>
          <a:prstGeom prst="rect">
            <a:avLst/>
          </a:prstGeom>
          <a:noFill/>
          <a:ln w="9525">
            <a:noFill/>
            <a:miter lim="800000"/>
            <a:headEnd/>
            <a:tailEnd/>
          </a:ln>
        </p:spPr>
        <p:txBody>
          <a:bodyPr>
            <a:spAutoFit/>
          </a:bodyPr>
          <a:lstStyle/>
          <a:p>
            <a:r>
              <a:rPr lang="en-US" sz="2400"/>
              <a:t>Classic sign of interstitial cystitis/painful bladder syndrome seen on cystoscopy.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7649" name="Text Box 4"/>
          <p:cNvSpPr txBox="1">
            <a:spLocks noChangeArrowheads="1"/>
          </p:cNvSpPr>
          <p:nvPr/>
        </p:nvSpPr>
        <p:spPr bwMode="auto">
          <a:xfrm>
            <a:off x="914400" y="1981200"/>
            <a:ext cx="7380288" cy="519113"/>
          </a:xfrm>
          <a:prstGeom prst="rect">
            <a:avLst/>
          </a:prstGeom>
          <a:noFill/>
          <a:ln w="9525">
            <a:noFill/>
            <a:miter lim="800000"/>
            <a:headEnd/>
            <a:tailEnd/>
          </a:ln>
        </p:spPr>
        <p:txBody>
          <a:bodyPr wrap="none">
            <a:spAutoFit/>
          </a:bodyPr>
          <a:lstStyle/>
          <a:p>
            <a:r>
              <a:rPr lang="en-US" sz="2800"/>
              <a:t>Shuffling gait, dementia, urinary incontinence.</a:t>
            </a:r>
          </a:p>
        </p:txBody>
      </p:sp>
      <p:sp>
        <p:nvSpPr>
          <p:cNvPr id="2" name="TextBox 1"/>
          <p:cNvSpPr txBox="1">
            <a:spLocks noChangeArrowheads="1"/>
          </p:cNvSpPr>
          <p:nvPr/>
        </p:nvSpPr>
        <p:spPr bwMode="auto">
          <a:xfrm>
            <a:off x="1676400" y="4343400"/>
            <a:ext cx="5373688" cy="523875"/>
          </a:xfrm>
          <a:prstGeom prst="rect">
            <a:avLst/>
          </a:prstGeom>
          <a:solidFill>
            <a:schemeClr val="bg1"/>
          </a:solidFill>
          <a:ln w="9525">
            <a:solidFill>
              <a:schemeClr val="tx1"/>
            </a:solidFill>
            <a:miter lim="800000"/>
            <a:headEnd/>
            <a:tailEnd/>
          </a:ln>
        </p:spPr>
        <p:txBody>
          <a:bodyPr wrap="none">
            <a:spAutoFit/>
          </a:bodyPr>
          <a:lstStyle/>
          <a:p>
            <a:r>
              <a:rPr lang="en-US" sz="2800" dirty="0"/>
              <a:t>Normal pressure hydrocephalus.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1505" name="Object 2"/>
          <p:cNvGraphicFramePr>
            <a:graphicFrameLocks noChangeAspect="1"/>
          </p:cNvGraphicFramePr>
          <p:nvPr/>
        </p:nvGraphicFramePr>
        <p:xfrm>
          <a:off x="1143000" y="203200"/>
          <a:ext cx="7099300" cy="6426200"/>
        </p:xfrm>
        <a:graphic>
          <a:graphicData uri="http://schemas.openxmlformats.org/presentationml/2006/ole">
            <mc:AlternateContent xmlns:mc="http://schemas.openxmlformats.org/markup-compatibility/2006">
              <mc:Choice xmlns:v="urn:schemas-microsoft-com:vml" Requires="v">
                <p:oleObj spid="_x0000_s21512" name="Worksheet" r:id="rId4" imgW="4333680" imgH="4041000" progId="Excel.Sheet.8">
                  <p:embed/>
                </p:oleObj>
              </mc:Choice>
              <mc:Fallback>
                <p:oleObj name="Worksheet" r:id="rId4" imgW="4333680" imgH="404100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03200"/>
                        <a:ext cx="7099300" cy="6426200"/>
                      </a:xfrm>
                      <a:prstGeom prst="rect">
                        <a:avLst/>
                      </a:prstGeom>
                      <a:solidFill>
                        <a:srgbClr val="FFFFFF"/>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3" name="TextBox 2"/>
          <p:cNvSpPr txBox="1"/>
          <p:nvPr/>
        </p:nvSpPr>
        <p:spPr>
          <a:xfrm rot="16200000">
            <a:off x="-1899856" y="3119055"/>
            <a:ext cx="5083443" cy="369332"/>
          </a:xfrm>
          <a:prstGeom prst="rect">
            <a:avLst/>
          </a:prstGeom>
          <a:noFill/>
        </p:spPr>
        <p:txBody>
          <a:bodyPr wrap="none" rtlCol="0">
            <a:spAutoFit/>
          </a:bodyPr>
          <a:lstStyle/>
          <a:p>
            <a:r>
              <a:rPr lang="en-US" i="1" dirty="0" smtClean="0"/>
              <a:t>Assess and proceed to next slide for questions. </a:t>
            </a:r>
            <a:endParaRPr lang="en-US"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graphicFrame>
        <p:nvGraphicFramePr>
          <p:cNvPr id="23553" name="Object 2"/>
          <p:cNvGraphicFramePr>
            <a:graphicFrameLocks noChangeAspect="1"/>
          </p:cNvGraphicFramePr>
          <p:nvPr/>
        </p:nvGraphicFramePr>
        <p:xfrm>
          <a:off x="381000" y="381000"/>
          <a:ext cx="4014788" cy="2279650"/>
        </p:xfrm>
        <a:graphic>
          <a:graphicData uri="http://schemas.openxmlformats.org/presentationml/2006/ole">
            <mc:AlternateContent xmlns:mc="http://schemas.openxmlformats.org/markup-compatibility/2006">
              <mc:Choice xmlns:v="urn:schemas-microsoft-com:vml" Requires="v">
                <p:oleObj spid="_x0000_s23560" name="Worksheet" r:id="rId4" imgW="4187160" imgH="3044520" progId="Excel.Sheet.8">
                  <p:embed/>
                </p:oleObj>
              </mc:Choice>
              <mc:Fallback>
                <p:oleObj name="Worksheet" r:id="rId4" imgW="4187160" imgH="3044520" progId="Excel.Shee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1000"/>
                        <a:ext cx="4014788" cy="2279650"/>
                      </a:xfrm>
                      <a:prstGeom prst="rect">
                        <a:avLst/>
                      </a:prstGeom>
                      <a:solidFill>
                        <a:srgbClr val="FFFFFF"/>
                      </a:solidFill>
                      <a:ln w="38100">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9219" name="Text Box 3"/>
          <p:cNvSpPr txBox="1">
            <a:spLocks noChangeArrowheads="1"/>
          </p:cNvSpPr>
          <p:nvPr/>
        </p:nvSpPr>
        <p:spPr bwMode="auto">
          <a:xfrm>
            <a:off x="136525" y="3019425"/>
            <a:ext cx="6207125" cy="461963"/>
          </a:xfrm>
          <a:prstGeom prst="rect">
            <a:avLst/>
          </a:prstGeom>
          <a:noFill/>
          <a:ln w="9525">
            <a:noFill/>
            <a:miter lim="800000"/>
            <a:headEnd/>
            <a:tailEnd/>
          </a:ln>
        </p:spPr>
        <p:txBody>
          <a:bodyPr wrap="none">
            <a:spAutoFit/>
          </a:bodyPr>
          <a:lstStyle/>
          <a:p>
            <a:r>
              <a:rPr lang="en-US" sz="2400"/>
              <a:t>1. List the 2 major components of treatment. </a:t>
            </a:r>
          </a:p>
        </p:txBody>
      </p:sp>
      <p:sp>
        <p:nvSpPr>
          <p:cNvPr id="9220" name="Text Box 4"/>
          <p:cNvSpPr txBox="1">
            <a:spLocks noChangeArrowheads="1"/>
          </p:cNvSpPr>
          <p:nvPr/>
        </p:nvSpPr>
        <p:spPr bwMode="auto">
          <a:xfrm>
            <a:off x="152400" y="3810000"/>
            <a:ext cx="6840538" cy="461963"/>
          </a:xfrm>
          <a:prstGeom prst="rect">
            <a:avLst/>
          </a:prstGeom>
          <a:noFill/>
          <a:ln w="9525">
            <a:noFill/>
            <a:miter lim="800000"/>
            <a:headEnd/>
            <a:tailEnd/>
          </a:ln>
        </p:spPr>
        <p:txBody>
          <a:bodyPr wrap="none">
            <a:spAutoFit/>
          </a:bodyPr>
          <a:lstStyle/>
          <a:p>
            <a:r>
              <a:rPr lang="en-US" sz="2400"/>
              <a:t>2. List 4 components of behavioral management.</a:t>
            </a:r>
          </a:p>
        </p:txBody>
      </p:sp>
      <p:sp>
        <p:nvSpPr>
          <p:cNvPr id="9221" name="Text Box 5"/>
          <p:cNvSpPr txBox="1">
            <a:spLocks noChangeArrowheads="1"/>
          </p:cNvSpPr>
          <p:nvPr/>
        </p:nvSpPr>
        <p:spPr bwMode="auto">
          <a:xfrm>
            <a:off x="152400" y="4648200"/>
            <a:ext cx="8459788" cy="461963"/>
          </a:xfrm>
          <a:prstGeom prst="rect">
            <a:avLst/>
          </a:prstGeom>
          <a:noFill/>
          <a:ln w="9525">
            <a:noFill/>
            <a:miter lim="800000"/>
            <a:headEnd/>
            <a:tailEnd/>
          </a:ln>
        </p:spPr>
        <p:txBody>
          <a:bodyPr wrap="none">
            <a:spAutoFit/>
          </a:bodyPr>
          <a:lstStyle/>
          <a:p>
            <a:r>
              <a:rPr lang="en-US" sz="2400"/>
              <a:t>3. List 4 potential side effects of anti-cholinergic medications. </a:t>
            </a:r>
          </a:p>
        </p:txBody>
      </p:sp>
      <p:sp>
        <p:nvSpPr>
          <p:cNvPr id="9222" name="Text Box 6"/>
          <p:cNvSpPr txBox="1">
            <a:spLocks noChangeArrowheads="1"/>
          </p:cNvSpPr>
          <p:nvPr/>
        </p:nvSpPr>
        <p:spPr bwMode="auto">
          <a:xfrm>
            <a:off x="152400" y="5410200"/>
            <a:ext cx="8893175" cy="461963"/>
          </a:xfrm>
          <a:prstGeom prst="rect">
            <a:avLst/>
          </a:prstGeom>
          <a:noFill/>
          <a:ln w="9525">
            <a:noFill/>
            <a:miter lim="800000"/>
            <a:headEnd/>
            <a:tailEnd/>
          </a:ln>
        </p:spPr>
        <p:txBody>
          <a:bodyPr wrap="none">
            <a:spAutoFit/>
          </a:bodyPr>
          <a:lstStyle/>
          <a:p>
            <a:r>
              <a:rPr lang="en-US" sz="2400"/>
              <a:t>4. List 3 contraindications to use of anti-cholinergic medications.</a:t>
            </a:r>
          </a:p>
        </p:txBody>
      </p:sp>
      <p:sp>
        <p:nvSpPr>
          <p:cNvPr id="2" name="TextBox 1"/>
          <p:cNvSpPr txBox="1">
            <a:spLocks noChangeArrowheads="1"/>
          </p:cNvSpPr>
          <p:nvPr/>
        </p:nvSpPr>
        <p:spPr bwMode="auto">
          <a:xfrm>
            <a:off x="4648200" y="609600"/>
            <a:ext cx="4133850" cy="830263"/>
          </a:xfrm>
          <a:prstGeom prst="rect">
            <a:avLst/>
          </a:prstGeom>
          <a:noFill/>
          <a:ln w="9525">
            <a:solidFill>
              <a:srgbClr val="000000"/>
            </a:solidFill>
            <a:miter lim="800000"/>
            <a:headEnd/>
            <a:tailEnd/>
          </a:ln>
        </p:spPr>
        <p:txBody>
          <a:bodyPr wrap="none">
            <a:spAutoFit/>
          </a:bodyPr>
          <a:lstStyle/>
          <a:p>
            <a:pPr marL="285750" indent="-285750">
              <a:buFont typeface="Arial" pitchFamily="34" charset="0"/>
              <a:buChar char="•"/>
            </a:pPr>
            <a:r>
              <a:rPr lang="en-US" sz="2400"/>
              <a:t>Behavioral Management</a:t>
            </a:r>
          </a:p>
          <a:p>
            <a:pPr marL="285750" indent="-285750">
              <a:buFont typeface="Arial" pitchFamily="34" charset="0"/>
              <a:buChar char="•"/>
            </a:pPr>
            <a:r>
              <a:rPr lang="en-US" sz="2400"/>
              <a:t>Anti-cholinergic medication</a:t>
            </a:r>
          </a:p>
        </p:txBody>
      </p:sp>
      <p:sp>
        <p:nvSpPr>
          <p:cNvPr id="3" name="TextBox 2"/>
          <p:cNvSpPr txBox="1">
            <a:spLocks noChangeArrowheads="1"/>
          </p:cNvSpPr>
          <p:nvPr/>
        </p:nvSpPr>
        <p:spPr bwMode="auto">
          <a:xfrm>
            <a:off x="4648200" y="457200"/>
            <a:ext cx="4495800" cy="1938338"/>
          </a:xfrm>
          <a:prstGeom prst="rect">
            <a:avLst/>
          </a:prstGeom>
          <a:solidFill>
            <a:srgbClr val="FFFFFF"/>
          </a:solidFill>
          <a:ln w="9525">
            <a:noFill/>
            <a:miter lim="800000"/>
            <a:headEnd/>
            <a:tailEnd/>
          </a:ln>
        </p:spPr>
        <p:txBody>
          <a:bodyPr>
            <a:spAutoFit/>
          </a:bodyPr>
          <a:lstStyle/>
          <a:p>
            <a:pPr marL="285750" indent="-285750">
              <a:buFont typeface="Arial" pitchFamily="34" charset="0"/>
              <a:buChar char="•"/>
            </a:pPr>
            <a:r>
              <a:rPr lang="en-US" sz="2400"/>
              <a:t>Timed Voids</a:t>
            </a:r>
          </a:p>
          <a:p>
            <a:pPr marL="285750" indent="-285750">
              <a:buFont typeface="Arial" pitchFamily="34" charset="0"/>
              <a:buChar char="•"/>
            </a:pPr>
            <a:r>
              <a:rPr lang="en-US" sz="2400"/>
              <a:t>Normal Fluid Intake</a:t>
            </a:r>
          </a:p>
          <a:p>
            <a:pPr marL="285750" indent="-285750">
              <a:buFont typeface="Arial" pitchFamily="34" charset="0"/>
              <a:buChar char="•"/>
            </a:pPr>
            <a:r>
              <a:rPr lang="en-US" sz="2400"/>
              <a:t>Avoid Bladder Irritants</a:t>
            </a:r>
          </a:p>
          <a:p>
            <a:pPr marL="285750" indent="-285750">
              <a:buFont typeface="Arial" pitchFamily="34" charset="0"/>
              <a:buChar char="•"/>
            </a:pPr>
            <a:r>
              <a:rPr lang="en-US" sz="2400"/>
              <a:t>PFM Contraction to suppress urgency</a:t>
            </a:r>
          </a:p>
        </p:txBody>
      </p:sp>
      <p:sp>
        <p:nvSpPr>
          <p:cNvPr id="4" name="TextBox 3"/>
          <p:cNvSpPr txBox="1">
            <a:spLocks noChangeArrowheads="1"/>
          </p:cNvSpPr>
          <p:nvPr/>
        </p:nvSpPr>
        <p:spPr bwMode="auto">
          <a:xfrm>
            <a:off x="4648200" y="533400"/>
            <a:ext cx="3810000" cy="1938338"/>
          </a:xfrm>
          <a:prstGeom prst="rect">
            <a:avLst/>
          </a:prstGeom>
          <a:solidFill>
            <a:srgbClr val="FFFFFF"/>
          </a:solidFill>
          <a:ln w="9525">
            <a:solidFill>
              <a:srgbClr val="000000"/>
            </a:solidFill>
            <a:miter lim="800000"/>
            <a:headEnd/>
            <a:tailEnd/>
          </a:ln>
        </p:spPr>
        <p:txBody>
          <a:bodyPr>
            <a:spAutoFit/>
          </a:bodyPr>
          <a:lstStyle/>
          <a:p>
            <a:pPr marL="285750" indent="-285750">
              <a:buFont typeface="Arial" pitchFamily="34" charset="0"/>
              <a:buChar char="•"/>
            </a:pPr>
            <a:r>
              <a:rPr lang="en-US" sz="2400"/>
              <a:t>Constipation</a:t>
            </a:r>
          </a:p>
          <a:p>
            <a:pPr marL="285750" indent="-285750">
              <a:buFont typeface="Arial" pitchFamily="34" charset="0"/>
              <a:buChar char="•"/>
            </a:pPr>
            <a:r>
              <a:rPr lang="en-US" sz="2400"/>
              <a:t>Dry mouth</a:t>
            </a:r>
          </a:p>
          <a:p>
            <a:pPr marL="285750" indent="-285750">
              <a:buFont typeface="Arial" pitchFamily="34" charset="0"/>
              <a:buChar char="•"/>
            </a:pPr>
            <a:r>
              <a:rPr lang="en-US" sz="2400"/>
              <a:t>Mental status changes</a:t>
            </a:r>
          </a:p>
          <a:p>
            <a:pPr marL="285750" indent="-285750">
              <a:buFont typeface="Arial" pitchFamily="34" charset="0"/>
              <a:buChar char="•"/>
            </a:pPr>
            <a:r>
              <a:rPr lang="en-US" sz="2400"/>
              <a:t>Blurry vision</a:t>
            </a:r>
          </a:p>
          <a:p>
            <a:pPr marL="285750" indent="-285750">
              <a:buFont typeface="Arial" pitchFamily="34" charset="0"/>
              <a:buChar char="•"/>
            </a:pPr>
            <a:endParaRPr lang="en-US" sz="2400"/>
          </a:p>
        </p:txBody>
      </p:sp>
      <p:sp>
        <p:nvSpPr>
          <p:cNvPr id="5" name="TextBox 4"/>
          <p:cNvSpPr txBox="1">
            <a:spLocks noChangeArrowheads="1"/>
          </p:cNvSpPr>
          <p:nvPr/>
        </p:nvSpPr>
        <p:spPr bwMode="auto">
          <a:xfrm>
            <a:off x="4724400" y="457200"/>
            <a:ext cx="3886200" cy="2432050"/>
          </a:xfrm>
          <a:prstGeom prst="rect">
            <a:avLst/>
          </a:prstGeom>
          <a:solidFill>
            <a:srgbClr val="FFFFFF"/>
          </a:solidFill>
          <a:ln w="9525">
            <a:solidFill>
              <a:srgbClr val="000000"/>
            </a:solidFill>
            <a:miter lim="800000"/>
            <a:headEnd/>
            <a:tailEnd/>
          </a:ln>
        </p:spPr>
        <p:txBody>
          <a:bodyPr>
            <a:spAutoFit/>
          </a:bodyPr>
          <a:lstStyle/>
          <a:p>
            <a:pPr marL="285750" indent="-285750">
              <a:buFont typeface="Arial" pitchFamily="34" charset="0"/>
              <a:buChar char="•"/>
            </a:pPr>
            <a:r>
              <a:rPr lang="en-US" sz="2400"/>
              <a:t>Glaucoma</a:t>
            </a:r>
          </a:p>
          <a:p>
            <a:pPr marL="285750" indent="-285750">
              <a:buFont typeface="Arial" pitchFamily="34" charset="0"/>
              <a:buChar char="•"/>
            </a:pPr>
            <a:r>
              <a:rPr lang="en-US" sz="2400"/>
              <a:t>Gastric paresis</a:t>
            </a:r>
          </a:p>
          <a:p>
            <a:pPr marL="285750" indent="-285750">
              <a:buFont typeface="Arial" pitchFamily="34" charset="0"/>
              <a:buChar char="•"/>
            </a:pPr>
            <a:r>
              <a:rPr lang="en-US" sz="2400"/>
              <a:t>Dementia</a:t>
            </a:r>
          </a:p>
          <a:p>
            <a:pPr marL="285750" indent="-285750">
              <a:buFont typeface="Arial" pitchFamily="34" charset="0"/>
              <a:buChar char="•"/>
            </a:pPr>
            <a:r>
              <a:rPr lang="en-US" sz="2400"/>
              <a:t>Urinary retention    </a:t>
            </a:r>
          </a:p>
          <a:p>
            <a:pPr marL="285750" indent="-285750">
              <a:buFont typeface="Arial" pitchFamily="34" charset="0"/>
              <a:buChar char="•"/>
            </a:pPr>
            <a:r>
              <a:rPr lang="en-US" sz="2400"/>
              <a:t>MG</a:t>
            </a:r>
          </a:p>
          <a:p>
            <a:pPr marL="285750" indent="-285750">
              <a:buFont typeface="Arial" pitchFamily="34" charset="0"/>
              <a:buChar char="•"/>
            </a:pPr>
            <a:endParaRPr 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2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2" grpId="0"/>
      <p:bldP spid="2" grpId="0" animBg="1"/>
      <p:bldP spid="3" grpId="0" animBg="1"/>
      <p:bldP spid="4"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16385" name="Picture 7" descr="Cystogram of vesicovaginal fistula. Note the contr"/>
          <p:cNvPicPr>
            <a:picLocks noChangeAspect="1" noChangeArrowheads="1"/>
          </p:cNvPicPr>
          <p:nvPr/>
        </p:nvPicPr>
        <p:blipFill>
          <a:blip r:embed="rId2"/>
          <a:srcRect/>
          <a:stretch>
            <a:fillRect/>
          </a:stretch>
        </p:blipFill>
        <p:spPr bwMode="auto">
          <a:xfrm>
            <a:off x="304800" y="457200"/>
            <a:ext cx="4495800" cy="3371850"/>
          </a:xfrm>
          <a:prstGeom prst="rect">
            <a:avLst/>
          </a:prstGeom>
          <a:noFill/>
          <a:ln w="9525">
            <a:noFill/>
            <a:miter lim="800000"/>
            <a:headEnd/>
            <a:tailEnd/>
          </a:ln>
        </p:spPr>
      </p:pic>
      <p:sp>
        <p:nvSpPr>
          <p:cNvPr id="16386" name="TextBox 2"/>
          <p:cNvSpPr txBox="1">
            <a:spLocks noChangeArrowheads="1"/>
          </p:cNvSpPr>
          <p:nvPr/>
        </p:nvSpPr>
        <p:spPr bwMode="auto">
          <a:xfrm>
            <a:off x="4953000" y="533400"/>
            <a:ext cx="3581400" cy="3416300"/>
          </a:xfrm>
          <a:prstGeom prst="rect">
            <a:avLst/>
          </a:prstGeom>
          <a:noFill/>
          <a:ln w="9525">
            <a:noFill/>
            <a:miter lim="800000"/>
            <a:headEnd/>
            <a:tailEnd/>
          </a:ln>
        </p:spPr>
        <p:txBody>
          <a:bodyPr>
            <a:spAutoFit/>
          </a:bodyPr>
          <a:lstStyle/>
          <a:p>
            <a:r>
              <a:rPr lang="en-US" sz="2400"/>
              <a:t>Carol is 10 days status post TLH-BSO for treatment of endometriosis. She has been experiencing watery vaginal discharge that has not resolved after treatment for presumed BV. </a:t>
            </a:r>
          </a:p>
        </p:txBody>
      </p:sp>
      <p:sp>
        <p:nvSpPr>
          <p:cNvPr id="16387" name="TextBox 3"/>
          <p:cNvSpPr txBox="1">
            <a:spLocks noChangeArrowheads="1"/>
          </p:cNvSpPr>
          <p:nvPr/>
        </p:nvSpPr>
        <p:spPr bwMode="auto">
          <a:xfrm>
            <a:off x="457200" y="4724400"/>
            <a:ext cx="184150" cy="369888"/>
          </a:xfrm>
          <a:prstGeom prst="rect">
            <a:avLst/>
          </a:prstGeom>
          <a:noFill/>
          <a:ln w="9525">
            <a:noFill/>
            <a:miter lim="800000"/>
            <a:headEnd/>
            <a:tailEnd/>
          </a:ln>
        </p:spPr>
        <p:txBody>
          <a:bodyPr wrap="none">
            <a:spAutoFit/>
          </a:bodyPr>
          <a:lstStyle/>
          <a:p>
            <a:endParaRPr lang="en-US"/>
          </a:p>
        </p:txBody>
      </p:sp>
      <p:sp>
        <p:nvSpPr>
          <p:cNvPr id="5" name="TextBox 4"/>
          <p:cNvSpPr txBox="1">
            <a:spLocks noChangeArrowheads="1"/>
          </p:cNvSpPr>
          <p:nvPr/>
        </p:nvSpPr>
        <p:spPr bwMode="auto">
          <a:xfrm>
            <a:off x="1295400" y="5791200"/>
            <a:ext cx="1382713" cy="461963"/>
          </a:xfrm>
          <a:prstGeom prst="rect">
            <a:avLst/>
          </a:prstGeom>
          <a:noFill/>
          <a:ln w="9525">
            <a:noFill/>
            <a:miter lim="800000"/>
            <a:headEnd/>
            <a:tailEnd/>
          </a:ln>
        </p:spPr>
        <p:txBody>
          <a:bodyPr wrap="none">
            <a:spAutoFit/>
          </a:bodyPr>
          <a:lstStyle/>
          <a:p>
            <a:r>
              <a:rPr lang="en-US" sz="2400"/>
              <a:t>c. 0.08%</a:t>
            </a:r>
          </a:p>
        </p:txBody>
      </p:sp>
      <p:sp>
        <p:nvSpPr>
          <p:cNvPr id="16389" name="TextBox 5"/>
          <p:cNvSpPr txBox="1">
            <a:spLocks noChangeArrowheads="1"/>
          </p:cNvSpPr>
          <p:nvPr/>
        </p:nvSpPr>
        <p:spPr bwMode="auto">
          <a:xfrm>
            <a:off x="1295400" y="5334000"/>
            <a:ext cx="1570038" cy="461963"/>
          </a:xfrm>
          <a:prstGeom prst="rect">
            <a:avLst/>
          </a:prstGeom>
          <a:noFill/>
          <a:ln w="9525">
            <a:noFill/>
            <a:miter lim="800000"/>
            <a:headEnd/>
            <a:tailEnd/>
          </a:ln>
        </p:spPr>
        <p:txBody>
          <a:bodyPr wrap="none">
            <a:spAutoFit/>
          </a:bodyPr>
          <a:lstStyle/>
          <a:p>
            <a:r>
              <a:rPr lang="en-US" sz="2400"/>
              <a:t>b. 0.008%</a:t>
            </a:r>
          </a:p>
        </p:txBody>
      </p:sp>
      <p:sp>
        <p:nvSpPr>
          <p:cNvPr id="16390" name="TextBox 6"/>
          <p:cNvSpPr txBox="1">
            <a:spLocks noChangeArrowheads="1"/>
          </p:cNvSpPr>
          <p:nvPr/>
        </p:nvSpPr>
        <p:spPr bwMode="auto">
          <a:xfrm>
            <a:off x="1295400" y="4876800"/>
            <a:ext cx="1741488" cy="461963"/>
          </a:xfrm>
          <a:prstGeom prst="rect">
            <a:avLst/>
          </a:prstGeom>
          <a:noFill/>
          <a:ln w="9525">
            <a:noFill/>
            <a:miter lim="800000"/>
            <a:headEnd/>
            <a:tailEnd/>
          </a:ln>
        </p:spPr>
        <p:txBody>
          <a:bodyPr wrap="none">
            <a:spAutoFit/>
          </a:bodyPr>
          <a:lstStyle/>
          <a:p>
            <a:r>
              <a:rPr lang="en-US" sz="2400"/>
              <a:t>a. 0.0008%</a:t>
            </a:r>
          </a:p>
        </p:txBody>
      </p:sp>
      <p:sp>
        <p:nvSpPr>
          <p:cNvPr id="16391" name="TextBox 7"/>
          <p:cNvSpPr txBox="1">
            <a:spLocks noChangeArrowheads="1"/>
          </p:cNvSpPr>
          <p:nvPr/>
        </p:nvSpPr>
        <p:spPr bwMode="auto">
          <a:xfrm>
            <a:off x="1295400" y="6248400"/>
            <a:ext cx="1228725" cy="461963"/>
          </a:xfrm>
          <a:prstGeom prst="rect">
            <a:avLst/>
          </a:prstGeom>
          <a:noFill/>
          <a:ln w="9525">
            <a:noFill/>
            <a:miter lim="800000"/>
            <a:headEnd/>
            <a:tailEnd/>
          </a:ln>
        </p:spPr>
        <p:txBody>
          <a:bodyPr wrap="none">
            <a:spAutoFit/>
          </a:bodyPr>
          <a:lstStyle/>
          <a:p>
            <a:r>
              <a:rPr lang="en-US" sz="2400"/>
              <a:t>d. 0.8%</a:t>
            </a:r>
          </a:p>
        </p:txBody>
      </p:sp>
      <p:sp>
        <p:nvSpPr>
          <p:cNvPr id="16392" name="TextBox 8"/>
          <p:cNvSpPr txBox="1">
            <a:spLocks noChangeArrowheads="1"/>
          </p:cNvSpPr>
          <p:nvPr/>
        </p:nvSpPr>
        <p:spPr bwMode="auto">
          <a:xfrm>
            <a:off x="76200" y="4114800"/>
            <a:ext cx="8915400" cy="830263"/>
          </a:xfrm>
          <a:prstGeom prst="rect">
            <a:avLst/>
          </a:prstGeom>
          <a:noFill/>
          <a:ln w="9525">
            <a:noFill/>
            <a:miter lim="800000"/>
            <a:headEnd/>
            <a:tailEnd/>
          </a:ln>
        </p:spPr>
        <p:txBody>
          <a:bodyPr>
            <a:spAutoFit/>
          </a:bodyPr>
          <a:lstStyle/>
          <a:p>
            <a:r>
              <a:rPr lang="en-US" sz="2400"/>
              <a:t>The incidence of this complication after GYN surgery is generally thought to be: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5"/>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609600"/>
            <a:ext cx="7507288" cy="1938338"/>
          </a:xfrm>
          <a:prstGeom prst="rect">
            <a:avLst/>
          </a:prstGeom>
          <a:noFill/>
        </p:spPr>
        <p:txBody>
          <a:bodyPr wrap="none">
            <a:spAutoFit/>
          </a:bodyPr>
          <a:lstStyle/>
          <a:p>
            <a:pPr>
              <a:defRPr/>
            </a:pPr>
            <a:r>
              <a:rPr lang="en-US" sz="2400" dirty="0">
                <a:latin typeface="Arial" charset="0"/>
                <a:ea typeface="ＭＳ Ｐゴシック" charset="0"/>
              </a:rPr>
              <a:t>Incidence of </a:t>
            </a:r>
            <a:r>
              <a:rPr lang="en-US" sz="2400" dirty="0" err="1">
                <a:latin typeface="Arial" charset="0"/>
                <a:ea typeface="ＭＳ Ｐゴシック" charset="0"/>
              </a:rPr>
              <a:t>Vesicovaginal</a:t>
            </a:r>
            <a:r>
              <a:rPr lang="en-US" sz="2400" dirty="0">
                <a:latin typeface="Arial" charset="0"/>
                <a:ea typeface="ＭＳ Ｐゴシック" charset="0"/>
              </a:rPr>
              <a:t> Fistula after hysterectomy:</a:t>
            </a:r>
          </a:p>
          <a:p>
            <a:pPr>
              <a:defRPr/>
            </a:pPr>
            <a:endParaRPr lang="en-US" sz="2400" dirty="0">
              <a:latin typeface="Arial" charset="0"/>
              <a:ea typeface="ＭＳ Ｐゴシック" charset="0"/>
            </a:endParaRPr>
          </a:p>
          <a:p>
            <a:pPr marL="285750" indent="-285750">
              <a:buFont typeface="Arial"/>
              <a:buChar char="•"/>
              <a:defRPr/>
            </a:pPr>
            <a:r>
              <a:rPr lang="en-US" sz="2400" dirty="0">
                <a:latin typeface="Arial" charset="0"/>
                <a:ea typeface="ＭＳ Ｐゴシック" charset="0"/>
              </a:rPr>
              <a:t>2.2/1000 TLH</a:t>
            </a:r>
          </a:p>
          <a:p>
            <a:pPr marL="285750" indent="-285750">
              <a:buFont typeface="Arial"/>
              <a:buChar char="•"/>
              <a:defRPr/>
            </a:pPr>
            <a:r>
              <a:rPr lang="en-US" sz="2400" dirty="0">
                <a:latin typeface="Arial" charset="0"/>
                <a:ea typeface="ＭＳ Ｐゴシック" charset="0"/>
              </a:rPr>
              <a:t>1.0/1000 TAH</a:t>
            </a:r>
          </a:p>
          <a:p>
            <a:pPr marL="285750" indent="-285750">
              <a:buFont typeface="Arial"/>
              <a:buChar char="•"/>
              <a:defRPr/>
            </a:pPr>
            <a:r>
              <a:rPr lang="en-US" sz="2400" dirty="0">
                <a:latin typeface="Arial" charset="0"/>
                <a:ea typeface="ＭＳ Ｐゴシック" charset="0"/>
              </a:rPr>
              <a:t>0.2/1000 TVH</a:t>
            </a:r>
          </a:p>
        </p:txBody>
      </p:sp>
      <p:sp>
        <p:nvSpPr>
          <p:cNvPr id="3" name="TextBox 2"/>
          <p:cNvSpPr txBox="1"/>
          <p:nvPr/>
        </p:nvSpPr>
        <p:spPr>
          <a:xfrm>
            <a:off x="685800" y="3124200"/>
            <a:ext cx="6805613" cy="1938338"/>
          </a:xfrm>
          <a:prstGeom prst="rect">
            <a:avLst/>
          </a:prstGeom>
          <a:noFill/>
        </p:spPr>
        <p:txBody>
          <a:bodyPr wrap="none">
            <a:spAutoFit/>
          </a:bodyPr>
          <a:lstStyle/>
          <a:p>
            <a:pPr>
              <a:defRPr/>
            </a:pPr>
            <a:r>
              <a:rPr lang="en-US" sz="2400" dirty="0">
                <a:latin typeface="Arial" charset="0"/>
                <a:ea typeface="ＭＳ Ｐゴシック" charset="0"/>
              </a:rPr>
              <a:t>Incidence of Ureteral Injury during hysterectomy:</a:t>
            </a:r>
          </a:p>
          <a:p>
            <a:pPr>
              <a:defRPr/>
            </a:pPr>
            <a:endParaRPr lang="en-US" sz="2400" dirty="0">
              <a:latin typeface="Arial" charset="0"/>
              <a:ea typeface="ＭＳ Ｐゴシック" charset="0"/>
            </a:endParaRPr>
          </a:p>
          <a:p>
            <a:pPr marL="285750" indent="-285750">
              <a:buFont typeface="Arial"/>
              <a:buChar char="•"/>
              <a:defRPr/>
            </a:pPr>
            <a:r>
              <a:rPr lang="en-US" sz="2400" dirty="0">
                <a:latin typeface="Arial" charset="0"/>
                <a:ea typeface="ＭＳ Ｐゴシック" charset="0"/>
              </a:rPr>
              <a:t>13.9/1000 TLH</a:t>
            </a:r>
          </a:p>
          <a:p>
            <a:pPr marL="285750" indent="-285750">
              <a:buFont typeface="Arial"/>
              <a:buChar char="•"/>
              <a:defRPr/>
            </a:pPr>
            <a:r>
              <a:rPr lang="en-US" sz="2400" dirty="0">
                <a:latin typeface="Arial" charset="0"/>
                <a:ea typeface="ＭＳ Ｐゴシック" charset="0"/>
              </a:rPr>
              <a:t>0.4/1000 TAH</a:t>
            </a:r>
          </a:p>
          <a:p>
            <a:pPr marL="285750" indent="-285750">
              <a:buFont typeface="Arial"/>
              <a:buChar char="•"/>
              <a:defRPr/>
            </a:pPr>
            <a:r>
              <a:rPr lang="en-US" sz="2400" dirty="0">
                <a:latin typeface="Arial" charset="0"/>
                <a:ea typeface="ＭＳ Ｐゴシック" charset="0"/>
              </a:rPr>
              <a:t>0.2/1000 TVH</a:t>
            </a:r>
          </a:p>
        </p:txBody>
      </p:sp>
      <p:sp>
        <p:nvSpPr>
          <p:cNvPr id="177155" name="Rectangle 4"/>
          <p:cNvSpPr>
            <a:spLocks noChangeArrowheads="1"/>
          </p:cNvSpPr>
          <p:nvPr/>
        </p:nvSpPr>
        <p:spPr bwMode="auto">
          <a:xfrm>
            <a:off x="609600" y="6248400"/>
            <a:ext cx="4081463" cy="369888"/>
          </a:xfrm>
          <a:prstGeom prst="rect">
            <a:avLst/>
          </a:prstGeom>
          <a:noFill/>
          <a:ln w="9525">
            <a:noFill/>
            <a:miter lim="800000"/>
            <a:headEnd/>
            <a:tailEnd/>
          </a:ln>
        </p:spPr>
        <p:txBody>
          <a:bodyPr wrap="none">
            <a:spAutoFit/>
          </a:bodyPr>
          <a:lstStyle/>
          <a:p>
            <a:r>
              <a:rPr lang="it-IT" u="sng"/>
              <a:t>Obstet Gynecol. 1998 Jul;92(1):113-8.</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1219200" y="1055134"/>
            <a:ext cx="6096000" cy="830997"/>
          </a:xfrm>
          <a:prstGeom prst="rect">
            <a:avLst/>
          </a:prstGeom>
          <a:noFill/>
        </p:spPr>
        <p:txBody>
          <a:bodyPr wrap="square" rtlCol="0">
            <a:spAutoFit/>
          </a:bodyPr>
          <a:lstStyle/>
          <a:p>
            <a:r>
              <a:rPr lang="en-US" sz="2400" dirty="0" smtClean="0"/>
              <a:t>Recommended treatment for uncomplicated acute bacterial cystitis.</a:t>
            </a:r>
            <a:endParaRPr lang="en-US" sz="2400" dirty="0"/>
          </a:p>
        </p:txBody>
      </p:sp>
      <p:sp>
        <p:nvSpPr>
          <p:cNvPr id="3" name="TextBox 2"/>
          <p:cNvSpPr txBox="1"/>
          <p:nvPr/>
        </p:nvSpPr>
        <p:spPr>
          <a:xfrm>
            <a:off x="1726280" y="2610678"/>
            <a:ext cx="5081840" cy="1938992"/>
          </a:xfrm>
          <a:prstGeom prst="rect">
            <a:avLst/>
          </a:prstGeom>
          <a:solidFill>
            <a:schemeClr val="bg1"/>
          </a:solidFill>
          <a:ln>
            <a:solidFill>
              <a:schemeClr val="tx1"/>
            </a:solidFill>
          </a:ln>
        </p:spPr>
        <p:txBody>
          <a:bodyPr wrap="none" rtlCol="0">
            <a:spAutoFit/>
          </a:bodyPr>
          <a:lstStyle/>
          <a:p>
            <a:r>
              <a:rPr lang="en-US" sz="2000" dirty="0" smtClean="0"/>
              <a:t>TMP-SMX (Bactrim) 160-800 BID x 3 days.</a:t>
            </a:r>
          </a:p>
          <a:p>
            <a:endParaRPr lang="en-US" sz="2000" dirty="0"/>
          </a:p>
          <a:p>
            <a:r>
              <a:rPr lang="en-US" sz="2000" dirty="0" smtClean="0"/>
              <a:t>If &gt; 15-20% resistance in community:</a:t>
            </a:r>
          </a:p>
          <a:p>
            <a:r>
              <a:rPr lang="en-US" sz="2000" dirty="0" smtClean="0"/>
              <a:t>Ciprofloxacin 250 mg PO BID x 3 days.</a:t>
            </a:r>
          </a:p>
          <a:p>
            <a:r>
              <a:rPr lang="en-US" sz="2000" dirty="0" err="1" smtClean="0"/>
              <a:t>Nitrofurantoin</a:t>
            </a:r>
            <a:r>
              <a:rPr lang="en-US" sz="2000" dirty="0" smtClean="0"/>
              <a:t> 100 mg PO x BID x 7 days</a:t>
            </a:r>
          </a:p>
          <a:p>
            <a:r>
              <a:rPr lang="en-US" sz="2000" dirty="0" err="1" smtClean="0"/>
              <a:t>Fosfomycin</a:t>
            </a:r>
            <a:r>
              <a:rPr lang="en-US" sz="2000" dirty="0" smtClean="0"/>
              <a:t> 3 g x 1</a:t>
            </a:r>
            <a:endParaRPr lang="en-US" sz="2000" dirty="0"/>
          </a:p>
        </p:txBody>
      </p:sp>
    </p:spTree>
    <p:extLst>
      <p:ext uri="{BB962C8B-B14F-4D97-AF65-F5344CB8AC3E}">
        <p14:creationId xmlns:p14="http://schemas.microsoft.com/office/powerpoint/2010/main" val="245461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81921" name="Picture 5" descr="3135"/>
          <p:cNvPicPr>
            <a:picLocks noChangeAspect="1" noChangeArrowheads="1"/>
          </p:cNvPicPr>
          <p:nvPr/>
        </p:nvPicPr>
        <p:blipFill>
          <a:blip r:embed="rId2"/>
          <a:srcRect/>
          <a:stretch>
            <a:fillRect/>
          </a:stretch>
        </p:blipFill>
        <p:spPr bwMode="auto">
          <a:xfrm>
            <a:off x="1524000" y="228600"/>
            <a:ext cx="5843588" cy="3886200"/>
          </a:xfrm>
          <a:prstGeom prst="rect">
            <a:avLst/>
          </a:prstGeom>
          <a:noFill/>
          <a:ln w="9525">
            <a:noFill/>
            <a:miter lim="800000"/>
            <a:headEnd/>
            <a:tailEnd/>
          </a:ln>
        </p:spPr>
      </p:pic>
      <p:sp>
        <p:nvSpPr>
          <p:cNvPr id="81922" name="TextBox 1"/>
          <p:cNvSpPr txBox="1">
            <a:spLocks noChangeArrowheads="1"/>
          </p:cNvSpPr>
          <p:nvPr/>
        </p:nvSpPr>
        <p:spPr bwMode="auto">
          <a:xfrm>
            <a:off x="457200" y="3733800"/>
            <a:ext cx="3554413" cy="461963"/>
          </a:xfrm>
          <a:prstGeom prst="rect">
            <a:avLst/>
          </a:prstGeom>
          <a:solidFill>
            <a:srgbClr val="FFFFFF"/>
          </a:solidFill>
          <a:ln w="9525">
            <a:noFill/>
            <a:miter lim="800000"/>
            <a:headEnd/>
            <a:tailEnd/>
          </a:ln>
        </p:spPr>
        <p:txBody>
          <a:bodyPr wrap="none">
            <a:spAutoFit/>
          </a:bodyPr>
          <a:lstStyle/>
          <a:p>
            <a:r>
              <a:rPr lang="en-US" sz="2400"/>
              <a:t>Best treatment option(s):</a:t>
            </a:r>
          </a:p>
        </p:txBody>
      </p:sp>
      <p:sp>
        <p:nvSpPr>
          <p:cNvPr id="81923" name="TextBox 2"/>
          <p:cNvSpPr txBox="1">
            <a:spLocks noChangeArrowheads="1"/>
          </p:cNvSpPr>
          <p:nvPr/>
        </p:nvSpPr>
        <p:spPr bwMode="auto">
          <a:xfrm>
            <a:off x="533400" y="4267200"/>
            <a:ext cx="4057650" cy="461963"/>
          </a:xfrm>
          <a:prstGeom prst="rect">
            <a:avLst/>
          </a:prstGeom>
          <a:noFill/>
          <a:ln w="9525">
            <a:noFill/>
            <a:miter lim="800000"/>
            <a:headEnd/>
            <a:tailEnd/>
          </a:ln>
        </p:spPr>
        <p:txBody>
          <a:bodyPr wrap="none">
            <a:spAutoFit/>
          </a:bodyPr>
          <a:lstStyle/>
          <a:p>
            <a:pPr marL="342900" indent="-342900">
              <a:buFontTx/>
              <a:buAutoNum type="alphaLcPeriod"/>
            </a:pPr>
            <a:r>
              <a:rPr lang="en-US" sz="2400"/>
              <a:t>Ring with support pessary</a:t>
            </a:r>
          </a:p>
        </p:txBody>
      </p:sp>
      <p:sp>
        <p:nvSpPr>
          <p:cNvPr id="81924" name="TextBox 3"/>
          <p:cNvSpPr txBox="1">
            <a:spLocks noChangeArrowheads="1"/>
          </p:cNvSpPr>
          <p:nvPr/>
        </p:nvSpPr>
        <p:spPr bwMode="auto">
          <a:xfrm>
            <a:off x="533400" y="4800600"/>
            <a:ext cx="2852738" cy="461963"/>
          </a:xfrm>
          <a:prstGeom prst="rect">
            <a:avLst/>
          </a:prstGeom>
          <a:noFill/>
          <a:ln w="9525">
            <a:noFill/>
            <a:miter lim="800000"/>
            <a:headEnd/>
            <a:tailEnd/>
          </a:ln>
        </p:spPr>
        <p:txBody>
          <a:bodyPr wrap="none">
            <a:spAutoFit/>
          </a:bodyPr>
          <a:lstStyle/>
          <a:p>
            <a:r>
              <a:rPr lang="en-US" sz="2400"/>
              <a:t>b. Gellhorn pessary</a:t>
            </a:r>
          </a:p>
        </p:txBody>
      </p:sp>
      <p:sp>
        <p:nvSpPr>
          <p:cNvPr id="7" name="TextBox 6"/>
          <p:cNvSpPr txBox="1">
            <a:spLocks noChangeArrowheads="1"/>
          </p:cNvSpPr>
          <p:nvPr/>
        </p:nvSpPr>
        <p:spPr bwMode="auto">
          <a:xfrm>
            <a:off x="533400" y="5334000"/>
            <a:ext cx="3605213" cy="461963"/>
          </a:xfrm>
          <a:prstGeom prst="rect">
            <a:avLst/>
          </a:prstGeom>
          <a:noFill/>
          <a:ln w="9525">
            <a:noFill/>
            <a:miter lim="800000"/>
            <a:headEnd/>
            <a:tailEnd/>
          </a:ln>
        </p:spPr>
        <p:txBody>
          <a:bodyPr wrap="none">
            <a:spAutoFit/>
          </a:bodyPr>
          <a:lstStyle/>
          <a:p>
            <a:r>
              <a:rPr lang="en-US" sz="2400"/>
              <a:t>c. Posterior colporrhaphy</a:t>
            </a:r>
          </a:p>
        </p:txBody>
      </p:sp>
      <p:sp>
        <p:nvSpPr>
          <p:cNvPr id="81926" name="TextBox 7"/>
          <p:cNvSpPr txBox="1">
            <a:spLocks noChangeArrowheads="1"/>
          </p:cNvSpPr>
          <p:nvPr/>
        </p:nvSpPr>
        <p:spPr bwMode="auto">
          <a:xfrm>
            <a:off x="533400" y="5867400"/>
            <a:ext cx="1296988" cy="461963"/>
          </a:xfrm>
          <a:prstGeom prst="rect">
            <a:avLst/>
          </a:prstGeom>
          <a:noFill/>
          <a:ln w="9525">
            <a:noFill/>
            <a:miter lim="800000"/>
            <a:headEnd/>
            <a:tailEnd/>
          </a:ln>
        </p:spPr>
        <p:txBody>
          <a:bodyPr wrap="none">
            <a:spAutoFit/>
          </a:bodyPr>
          <a:lstStyle/>
          <a:p>
            <a:r>
              <a:rPr lang="en-US" sz="2400"/>
              <a:t>d. A &amp; C</a:t>
            </a:r>
          </a:p>
        </p:txBody>
      </p:sp>
      <p:sp>
        <p:nvSpPr>
          <p:cNvPr id="81927" name="TextBox 8"/>
          <p:cNvSpPr txBox="1">
            <a:spLocks noChangeArrowheads="1"/>
          </p:cNvSpPr>
          <p:nvPr/>
        </p:nvSpPr>
        <p:spPr bwMode="auto">
          <a:xfrm>
            <a:off x="533400" y="6396038"/>
            <a:ext cx="1279525" cy="461962"/>
          </a:xfrm>
          <a:prstGeom prst="rect">
            <a:avLst/>
          </a:prstGeom>
          <a:noFill/>
          <a:ln w="9525">
            <a:noFill/>
            <a:miter lim="800000"/>
            <a:headEnd/>
            <a:tailEnd/>
          </a:ln>
        </p:spPr>
        <p:txBody>
          <a:bodyPr wrap="none">
            <a:spAutoFit/>
          </a:bodyPr>
          <a:lstStyle/>
          <a:p>
            <a:r>
              <a:rPr lang="en-US" sz="2400"/>
              <a:t>e. A &amp; 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7"/>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87041" name="Picture 5" descr="harnroehrendivertikel_frau"/>
          <p:cNvPicPr>
            <a:picLocks noChangeAspect="1" noChangeArrowheads="1"/>
          </p:cNvPicPr>
          <p:nvPr/>
        </p:nvPicPr>
        <p:blipFill>
          <a:blip r:embed="rId2"/>
          <a:srcRect/>
          <a:stretch>
            <a:fillRect/>
          </a:stretch>
        </p:blipFill>
        <p:spPr bwMode="auto">
          <a:xfrm>
            <a:off x="304800" y="152400"/>
            <a:ext cx="2476500" cy="3727450"/>
          </a:xfrm>
          <a:prstGeom prst="rect">
            <a:avLst/>
          </a:prstGeom>
          <a:noFill/>
          <a:ln w="9525">
            <a:noFill/>
            <a:miter lim="800000"/>
            <a:headEnd/>
            <a:tailEnd/>
          </a:ln>
        </p:spPr>
      </p:pic>
      <p:sp>
        <p:nvSpPr>
          <p:cNvPr id="87042" name="TextBox 1"/>
          <p:cNvSpPr txBox="1">
            <a:spLocks noChangeArrowheads="1"/>
          </p:cNvSpPr>
          <p:nvPr/>
        </p:nvSpPr>
        <p:spPr bwMode="auto">
          <a:xfrm>
            <a:off x="3048000" y="304800"/>
            <a:ext cx="5638800" cy="2862263"/>
          </a:xfrm>
          <a:prstGeom prst="rect">
            <a:avLst/>
          </a:prstGeom>
          <a:noFill/>
          <a:ln w="9525">
            <a:noFill/>
            <a:miter lim="800000"/>
            <a:headEnd/>
            <a:tailEnd/>
          </a:ln>
        </p:spPr>
        <p:txBody>
          <a:bodyPr>
            <a:spAutoFit/>
          </a:bodyPr>
          <a:lstStyle/>
          <a:p>
            <a:r>
              <a:rPr lang="en-US" sz="2000"/>
              <a:t>Sarah is a 27 yo G2P2 premenopausal woman referred for evaluation and treatment of prolapse. She feels a bulge and has some vaginal pressure and discomfort with intercourse. She denies leakage of urine with coughing and sneezing or with urge to urinate. She has some post-void dribbling. She has had 4 urinary tract infections in the last 6 months and is currently on trimethoprim prophylaxis. </a:t>
            </a:r>
          </a:p>
        </p:txBody>
      </p:sp>
      <p:sp>
        <p:nvSpPr>
          <p:cNvPr id="87043" name="TextBox 2"/>
          <p:cNvSpPr txBox="1">
            <a:spLocks noChangeArrowheads="1"/>
          </p:cNvSpPr>
          <p:nvPr/>
        </p:nvSpPr>
        <p:spPr bwMode="auto">
          <a:xfrm>
            <a:off x="304800" y="4038600"/>
            <a:ext cx="3314700" cy="461963"/>
          </a:xfrm>
          <a:prstGeom prst="rect">
            <a:avLst/>
          </a:prstGeom>
          <a:noFill/>
          <a:ln w="9525">
            <a:noFill/>
            <a:miter lim="800000"/>
            <a:headEnd/>
            <a:tailEnd/>
          </a:ln>
        </p:spPr>
        <p:txBody>
          <a:bodyPr wrap="none">
            <a:spAutoFit/>
          </a:bodyPr>
          <a:lstStyle/>
          <a:p>
            <a:r>
              <a:rPr lang="en-US" sz="2400"/>
              <a:t>Most likely diagnosis is</a:t>
            </a:r>
          </a:p>
        </p:txBody>
      </p:sp>
      <p:sp>
        <p:nvSpPr>
          <p:cNvPr id="6" name="TextBox 5"/>
          <p:cNvSpPr txBox="1">
            <a:spLocks noChangeArrowheads="1"/>
          </p:cNvSpPr>
          <p:nvPr/>
        </p:nvSpPr>
        <p:spPr bwMode="auto">
          <a:xfrm>
            <a:off x="381000" y="4572000"/>
            <a:ext cx="3349625" cy="461963"/>
          </a:xfrm>
          <a:prstGeom prst="rect">
            <a:avLst/>
          </a:prstGeom>
          <a:noFill/>
          <a:ln w="9525">
            <a:noFill/>
            <a:miter lim="800000"/>
            <a:headEnd/>
            <a:tailEnd/>
          </a:ln>
        </p:spPr>
        <p:txBody>
          <a:bodyPr wrap="none">
            <a:spAutoFit/>
          </a:bodyPr>
          <a:lstStyle/>
          <a:p>
            <a:r>
              <a:rPr lang="en-US" sz="2400"/>
              <a:t>a. Urethral diverticulum</a:t>
            </a:r>
          </a:p>
        </p:txBody>
      </p:sp>
      <p:sp>
        <p:nvSpPr>
          <p:cNvPr id="87045" name="TextBox 6"/>
          <p:cNvSpPr txBox="1">
            <a:spLocks noChangeArrowheads="1"/>
          </p:cNvSpPr>
          <p:nvPr/>
        </p:nvSpPr>
        <p:spPr bwMode="auto">
          <a:xfrm>
            <a:off x="381000" y="5029200"/>
            <a:ext cx="3108325" cy="461963"/>
          </a:xfrm>
          <a:prstGeom prst="rect">
            <a:avLst/>
          </a:prstGeom>
          <a:noFill/>
          <a:ln w="9525">
            <a:noFill/>
            <a:miter lim="800000"/>
            <a:headEnd/>
            <a:tailEnd/>
          </a:ln>
        </p:spPr>
        <p:txBody>
          <a:bodyPr wrap="none">
            <a:spAutoFit/>
          </a:bodyPr>
          <a:lstStyle/>
          <a:p>
            <a:r>
              <a:rPr lang="en-US" sz="2400"/>
              <a:t>b. Gartner</a:t>
            </a:r>
            <a:r>
              <a:rPr lang="en-US" altLang="en-US" sz="2400"/>
              <a:t>’</a:t>
            </a:r>
            <a:r>
              <a:rPr lang="en-US" sz="2400"/>
              <a:t>s duct cyst</a:t>
            </a:r>
          </a:p>
        </p:txBody>
      </p:sp>
      <p:sp>
        <p:nvSpPr>
          <p:cNvPr id="87046" name="TextBox 7"/>
          <p:cNvSpPr txBox="1">
            <a:spLocks noChangeArrowheads="1"/>
          </p:cNvSpPr>
          <p:nvPr/>
        </p:nvSpPr>
        <p:spPr bwMode="auto">
          <a:xfrm>
            <a:off x="381000" y="5486400"/>
            <a:ext cx="1792288" cy="461963"/>
          </a:xfrm>
          <a:prstGeom prst="rect">
            <a:avLst/>
          </a:prstGeom>
          <a:noFill/>
          <a:ln w="9525">
            <a:noFill/>
            <a:miter lim="800000"/>
            <a:headEnd/>
            <a:tailEnd/>
          </a:ln>
        </p:spPr>
        <p:txBody>
          <a:bodyPr wrap="none">
            <a:spAutoFit/>
          </a:bodyPr>
          <a:lstStyle/>
          <a:p>
            <a:r>
              <a:rPr lang="en-US" sz="2400"/>
              <a:t>c. cystocele</a:t>
            </a:r>
          </a:p>
        </p:txBody>
      </p:sp>
      <p:sp>
        <p:nvSpPr>
          <p:cNvPr id="87047" name="TextBox 8"/>
          <p:cNvSpPr txBox="1">
            <a:spLocks noChangeArrowheads="1"/>
          </p:cNvSpPr>
          <p:nvPr/>
        </p:nvSpPr>
        <p:spPr bwMode="auto">
          <a:xfrm>
            <a:off x="381000" y="5943600"/>
            <a:ext cx="3429000" cy="461963"/>
          </a:xfrm>
          <a:prstGeom prst="rect">
            <a:avLst/>
          </a:prstGeom>
          <a:noFill/>
          <a:ln w="9525">
            <a:noFill/>
            <a:miter lim="800000"/>
            <a:headEnd/>
            <a:tailEnd/>
          </a:ln>
        </p:spPr>
        <p:txBody>
          <a:bodyPr wrap="none">
            <a:spAutoFit/>
          </a:bodyPr>
          <a:lstStyle/>
          <a:p>
            <a:r>
              <a:rPr lang="en-US" sz="2400"/>
              <a:t>d. Bartholin</a:t>
            </a:r>
            <a:r>
              <a:rPr lang="en-US" altLang="en-US" sz="2400"/>
              <a:t>’</a:t>
            </a:r>
            <a:r>
              <a:rPr lang="en-US" sz="2400"/>
              <a:t>s gland cyst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3062057" cy="461665"/>
          </a:xfrm>
          <a:prstGeom prst="rect">
            <a:avLst/>
          </a:prstGeom>
          <a:noFill/>
          <a:ln>
            <a:solidFill>
              <a:schemeClr val="tx1"/>
            </a:solidFill>
          </a:ln>
        </p:spPr>
        <p:txBody>
          <a:bodyPr wrap="none" rtlCol="0">
            <a:spAutoFit/>
          </a:bodyPr>
          <a:lstStyle/>
          <a:p>
            <a:r>
              <a:rPr lang="en-US" sz="2400" dirty="0" smtClean="0"/>
              <a:t>Urethral </a:t>
            </a:r>
            <a:r>
              <a:rPr lang="en-US" sz="2400" dirty="0" err="1" smtClean="0"/>
              <a:t>Diverticulum</a:t>
            </a:r>
            <a:endParaRPr lang="en-US" sz="2400" dirty="0"/>
          </a:p>
        </p:txBody>
      </p:sp>
      <p:pic>
        <p:nvPicPr>
          <p:cNvPr id="224258" name="Picture 2" descr="http://img.medscape.com/fullsize/migrated/445/494/mr445494.krin.fig3.jpg"/>
          <p:cNvPicPr>
            <a:picLocks noChangeAspect="1" noChangeArrowheads="1"/>
          </p:cNvPicPr>
          <p:nvPr/>
        </p:nvPicPr>
        <p:blipFill>
          <a:blip r:embed="rId2"/>
          <a:srcRect/>
          <a:stretch>
            <a:fillRect/>
          </a:stretch>
        </p:blipFill>
        <p:spPr bwMode="auto">
          <a:xfrm>
            <a:off x="5088446" y="3352800"/>
            <a:ext cx="3826954" cy="3130448"/>
          </a:xfrm>
          <a:prstGeom prst="rect">
            <a:avLst/>
          </a:prstGeom>
          <a:noFill/>
        </p:spPr>
      </p:pic>
      <p:pic>
        <p:nvPicPr>
          <p:cNvPr id="224260" name="Picture 4" descr="http://www.accessmedicine.net/loadBinary.aspx?name=hoff2&amp;filename=hoff2_c026f005t.png"/>
          <p:cNvPicPr>
            <a:picLocks noChangeAspect="1" noChangeArrowheads="1"/>
          </p:cNvPicPr>
          <p:nvPr/>
        </p:nvPicPr>
        <p:blipFill>
          <a:blip r:embed="rId3"/>
          <a:srcRect/>
          <a:stretch>
            <a:fillRect/>
          </a:stretch>
        </p:blipFill>
        <p:spPr bwMode="auto">
          <a:xfrm>
            <a:off x="6019800" y="381000"/>
            <a:ext cx="3124200" cy="2603500"/>
          </a:xfrm>
          <a:prstGeom prst="rect">
            <a:avLst/>
          </a:prstGeom>
          <a:noFill/>
        </p:spPr>
      </p:pic>
      <p:sp>
        <p:nvSpPr>
          <p:cNvPr id="3" name="TextBox 2"/>
          <p:cNvSpPr txBox="1"/>
          <p:nvPr/>
        </p:nvSpPr>
        <p:spPr>
          <a:xfrm>
            <a:off x="304800" y="838200"/>
            <a:ext cx="6629400" cy="4524315"/>
          </a:xfrm>
          <a:prstGeom prst="rect">
            <a:avLst/>
          </a:prstGeom>
          <a:noFill/>
        </p:spPr>
        <p:txBody>
          <a:bodyPr wrap="square" rtlCol="0">
            <a:spAutoFit/>
          </a:bodyPr>
          <a:lstStyle/>
          <a:p>
            <a:r>
              <a:rPr lang="en-US" u="sng" dirty="0" smtClean="0"/>
              <a:t>Prevalence</a:t>
            </a:r>
            <a:r>
              <a:rPr lang="en-US" dirty="0" smtClean="0"/>
              <a:t>: 1-5% of adult women</a:t>
            </a:r>
          </a:p>
          <a:p>
            <a:endParaRPr lang="en-US" dirty="0" smtClean="0"/>
          </a:p>
          <a:p>
            <a:r>
              <a:rPr lang="en-US" u="sng" dirty="0" smtClean="0"/>
              <a:t>Risk Factors</a:t>
            </a:r>
            <a:r>
              <a:rPr lang="en-US" dirty="0" smtClean="0"/>
              <a:t>: pelvic trauma, </a:t>
            </a:r>
            <a:r>
              <a:rPr lang="en-US" dirty="0" err="1" smtClean="0"/>
              <a:t>periurethral</a:t>
            </a:r>
            <a:r>
              <a:rPr lang="en-US" dirty="0" smtClean="0"/>
              <a:t> surgery, AA  </a:t>
            </a:r>
            <a:r>
              <a:rPr lang="en-US" dirty="0" smtClean="0">
                <a:latin typeface="Arial"/>
                <a:cs typeface="Arial"/>
              </a:rPr>
              <a:t>♀</a:t>
            </a:r>
          </a:p>
          <a:p>
            <a:endParaRPr lang="en-US" dirty="0" smtClean="0">
              <a:latin typeface="Arial"/>
              <a:cs typeface="Arial"/>
            </a:endParaRPr>
          </a:p>
          <a:p>
            <a:r>
              <a:rPr lang="en-US" u="sng" dirty="0" smtClean="0">
                <a:latin typeface="Arial"/>
                <a:cs typeface="Arial"/>
              </a:rPr>
              <a:t>Location</a:t>
            </a:r>
            <a:r>
              <a:rPr lang="en-US" dirty="0" smtClean="0">
                <a:latin typeface="Arial"/>
                <a:cs typeface="Arial"/>
              </a:rPr>
              <a:t>: most commonly in middle or distal urethra </a:t>
            </a:r>
          </a:p>
          <a:p>
            <a:endParaRPr lang="en-US" dirty="0" smtClean="0">
              <a:latin typeface="Arial"/>
              <a:cs typeface="Arial"/>
            </a:endParaRPr>
          </a:p>
          <a:p>
            <a:r>
              <a:rPr lang="en-US" u="sng" dirty="0" smtClean="0">
                <a:latin typeface="Arial"/>
                <a:cs typeface="Arial"/>
              </a:rPr>
              <a:t>Cause</a:t>
            </a:r>
            <a:r>
              <a:rPr lang="en-US" dirty="0" smtClean="0">
                <a:latin typeface="Arial"/>
                <a:cs typeface="Arial"/>
              </a:rPr>
              <a:t>: </a:t>
            </a:r>
            <a:r>
              <a:rPr lang="en-US" i="1" dirty="0" smtClean="0">
                <a:latin typeface="Arial"/>
                <a:cs typeface="Arial"/>
              </a:rPr>
              <a:t>unknown</a:t>
            </a:r>
          </a:p>
          <a:p>
            <a:pPr>
              <a:buFont typeface="Arial" pitchFamily="34" charset="0"/>
              <a:buChar char="•"/>
            </a:pPr>
            <a:r>
              <a:rPr lang="en-US" dirty="0" smtClean="0">
                <a:latin typeface="Arial"/>
                <a:cs typeface="Arial"/>
              </a:rPr>
              <a:t> acquired (not congenital)</a:t>
            </a:r>
          </a:p>
          <a:p>
            <a:pPr>
              <a:buFont typeface="Arial" pitchFamily="34" charset="0"/>
              <a:buChar char="•"/>
            </a:pPr>
            <a:r>
              <a:rPr lang="en-US" dirty="0" smtClean="0">
                <a:latin typeface="Arial"/>
                <a:cs typeface="Arial"/>
              </a:rPr>
              <a:t> common theory: rupture of an infected obstructed </a:t>
            </a:r>
          </a:p>
          <a:p>
            <a:r>
              <a:rPr lang="en-US" dirty="0" smtClean="0">
                <a:latin typeface="Arial"/>
                <a:cs typeface="Arial"/>
              </a:rPr>
              <a:t>  </a:t>
            </a:r>
            <a:r>
              <a:rPr lang="en-US" dirty="0" err="1" smtClean="0">
                <a:latin typeface="Arial"/>
                <a:cs typeface="Arial"/>
              </a:rPr>
              <a:t>periurethral</a:t>
            </a:r>
            <a:r>
              <a:rPr lang="en-US" dirty="0" smtClean="0">
                <a:latin typeface="Arial"/>
                <a:cs typeface="Arial"/>
              </a:rPr>
              <a:t> gland into the urethral lumen</a:t>
            </a:r>
          </a:p>
          <a:p>
            <a:endParaRPr lang="en-US" dirty="0" smtClean="0">
              <a:latin typeface="Arial"/>
              <a:cs typeface="Arial"/>
            </a:endParaRPr>
          </a:p>
          <a:p>
            <a:r>
              <a:rPr lang="en-US" u="sng" dirty="0" err="1" smtClean="0">
                <a:latin typeface="Arial"/>
                <a:cs typeface="Arial"/>
              </a:rPr>
              <a:t>Sx</a:t>
            </a:r>
            <a:r>
              <a:rPr lang="en-US" dirty="0" smtClean="0">
                <a:latin typeface="Arial"/>
                <a:cs typeface="Arial"/>
              </a:rPr>
              <a:t>:</a:t>
            </a:r>
          </a:p>
          <a:p>
            <a:pPr>
              <a:buFont typeface="Arial" pitchFamily="34" charset="0"/>
              <a:buChar char="•"/>
            </a:pPr>
            <a:r>
              <a:rPr lang="en-US" dirty="0" smtClean="0">
                <a:latin typeface="Arial"/>
                <a:cs typeface="Arial"/>
              </a:rPr>
              <a:t> post-void dribbling</a:t>
            </a:r>
          </a:p>
          <a:p>
            <a:pPr>
              <a:buFont typeface="Arial" pitchFamily="34" charset="0"/>
              <a:buChar char="•"/>
            </a:pPr>
            <a:r>
              <a:rPr lang="en-US" dirty="0" smtClean="0">
                <a:latin typeface="Arial"/>
                <a:cs typeface="Arial"/>
              </a:rPr>
              <a:t> anterior vaginal wall mass, usually tender</a:t>
            </a:r>
          </a:p>
          <a:p>
            <a:pPr>
              <a:buFont typeface="Arial" pitchFamily="34" charset="0"/>
              <a:buChar char="•"/>
            </a:pPr>
            <a:r>
              <a:rPr lang="en-US" dirty="0" smtClean="0">
                <a:latin typeface="Arial"/>
                <a:cs typeface="Arial"/>
              </a:rPr>
              <a:t> </a:t>
            </a:r>
            <a:r>
              <a:rPr lang="en-US" dirty="0" err="1" smtClean="0">
                <a:latin typeface="Arial"/>
                <a:cs typeface="Arial"/>
              </a:rPr>
              <a:t>dysuria</a:t>
            </a:r>
            <a:r>
              <a:rPr lang="en-US" dirty="0" smtClean="0">
                <a:latin typeface="Arial"/>
                <a:cs typeface="Arial"/>
              </a:rPr>
              <a:t>, </a:t>
            </a:r>
            <a:r>
              <a:rPr lang="en-US" dirty="0" err="1" smtClean="0">
                <a:latin typeface="Arial"/>
                <a:cs typeface="Arial"/>
              </a:rPr>
              <a:t>dyspareunia</a:t>
            </a:r>
            <a:r>
              <a:rPr lang="en-US" dirty="0" smtClean="0">
                <a:latin typeface="Arial"/>
                <a:cs typeface="Arial"/>
              </a:rPr>
              <a:t>, recurrent UTIs</a:t>
            </a:r>
          </a:p>
          <a:p>
            <a:pPr>
              <a:buFont typeface="Arial" pitchFamily="34" charset="0"/>
              <a:buChar char="•"/>
            </a:pPr>
            <a:endParaRPr lang="en-US" dirty="0" smtClean="0">
              <a:latin typeface="Arial"/>
              <a:cs typeface="Arial"/>
            </a:endParaRPr>
          </a:p>
        </p:txBody>
      </p:sp>
      <p:sp>
        <p:nvSpPr>
          <p:cNvPr id="6" name="Rectangle 5"/>
          <p:cNvSpPr/>
          <p:nvPr/>
        </p:nvSpPr>
        <p:spPr>
          <a:xfrm>
            <a:off x="381000" y="5181600"/>
            <a:ext cx="5867400" cy="1477328"/>
          </a:xfrm>
          <a:prstGeom prst="rect">
            <a:avLst/>
          </a:prstGeom>
          <a:solidFill>
            <a:schemeClr val="bg1"/>
          </a:solidFill>
        </p:spPr>
        <p:txBody>
          <a:bodyPr wrap="square">
            <a:spAutoFit/>
          </a:bodyPr>
          <a:lstStyle/>
          <a:p>
            <a:r>
              <a:rPr lang="en-US" u="sng" dirty="0" err="1" smtClean="0">
                <a:latin typeface="Arial"/>
                <a:cs typeface="Arial"/>
              </a:rPr>
              <a:t>Dx</a:t>
            </a:r>
            <a:r>
              <a:rPr lang="en-US" dirty="0" smtClean="0">
                <a:latin typeface="Arial"/>
                <a:cs typeface="Arial"/>
              </a:rPr>
              <a:t>:</a:t>
            </a:r>
          </a:p>
          <a:p>
            <a:pPr>
              <a:buFont typeface="Arial" pitchFamily="34" charset="0"/>
              <a:buChar char="•"/>
            </a:pPr>
            <a:r>
              <a:rPr lang="en-US" dirty="0" smtClean="0">
                <a:latin typeface="Arial"/>
                <a:cs typeface="Arial"/>
              </a:rPr>
              <a:t> pelvic exam; attempt to express urine/discharge from </a:t>
            </a:r>
          </a:p>
          <a:p>
            <a:r>
              <a:rPr lang="en-US" dirty="0" smtClean="0">
                <a:latin typeface="Arial"/>
                <a:cs typeface="Arial"/>
              </a:rPr>
              <a:t>  </a:t>
            </a:r>
            <a:r>
              <a:rPr lang="en-US" dirty="0" err="1" smtClean="0">
                <a:latin typeface="Arial"/>
                <a:cs typeface="Arial"/>
              </a:rPr>
              <a:t>suburethral</a:t>
            </a:r>
            <a:r>
              <a:rPr lang="en-US" dirty="0" smtClean="0">
                <a:latin typeface="Arial"/>
                <a:cs typeface="Arial"/>
              </a:rPr>
              <a:t> mass</a:t>
            </a:r>
          </a:p>
          <a:p>
            <a:pPr>
              <a:buFont typeface="Arial" pitchFamily="34" charset="0"/>
              <a:buChar char="•"/>
            </a:pPr>
            <a:r>
              <a:rPr lang="en-US" dirty="0" smtClean="0">
                <a:latin typeface="Arial"/>
                <a:cs typeface="Arial"/>
              </a:rPr>
              <a:t> MRI (US also, but may miss if </a:t>
            </a:r>
            <a:r>
              <a:rPr lang="en-US" dirty="0" err="1" smtClean="0">
                <a:latin typeface="Arial"/>
                <a:cs typeface="Arial"/>
              </a:rPr>
              <a:t>diverticulum</a:t>
            </a:r>
            <a:r>
              <a:rPr lang="en-US" dirty="0" smtClean="0">
                <a:latin typeface="Arial"/>
                <a:cs typeface="Arial"/>
              </a:rPr>
              <a:t> is not full of fluid)</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304800" y="1371600"/>
            <a:ext cx="8686800" cy="523875"/>
          </a:xfrm>
          <a:prstGeom prst="rect">
            <a:avLst/>
          </a:prstGeom>
          <a:noFill/>
          <a:ln w="9525">
            <a:noFill/>
            <a:miter lim="800000"/>
            <a:headEnd/>
            <a:tailEnd/>
          </a:ln>
        </p:spPr>
        <p:txBody>
          <a:bodyPr>
            <a:spAutoFit/>
          </a:bodyPr>
          <a:lstStyle/>
          <a:p>
            <a:r>
              <a:rPr lang="en-US" sz="2800"/>
              <a:t>Point D in the POP-Q system corresponds to ______.</a:t>
            </a:r>
          </a:p>
        </p:txBody>
      </p:sp>
      <p:sp>
        <p:nvSpPr>
          <p:cNvPr id="2" name="TextBox 1"/>
          <p:cNvSpPr txBox="1">
            <a:spLocks noChangeArrowheads="1"/>
          </p:cNvSpPr>
          <p:nvPr/>
        </p:nvSpPr>
        <p:spPr bwMode="auto">
          <a:xfrm>
            <a:off x="2743200" y="3733800"/>
            <a:ext cx="3057525" cy="584200"/>
          </a:xfrm>
          <a:prstGeom prst="rect">
            <a:avLst/>
          </a:prstGeom>
          <a:solidFill>
            <a:schemeClr val="bg1"/>
          </a:solidFill>
          <a:ln w="9525">
            <a:solidFill>
              <a:schemeClr val="tx1"/>
            </a:solidFill>
            <a:miter lim="800000"/>
            <a:headEnd/>
            <a:tailEnd/>
          </a:ln>
        </p:spPr>
        <p:txBody>
          <a:bodyPr wrap="none">
            <a:spAutoFit/>
          </a:bodyPr>
          <a:lstStyle/>
          <a:p>
            <a:r>
              <a:rPr lang="en-US" sz="3200" dirty="0"/>
              <a:t>Posterior fornix.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8"/>
          <p:cNvPicPr>
            <a:picLocks noChangeAspect="1"/>
          </p:cNvPicPr>
          <p:nvPr/>
        </p:nvPicPr>
        <p:blipFill>
          <a:blip r:embed="rId2"/>
          <a:srcRect/>
          <a:stretch>
            <a:fillRect/>
          </a:stretch>
        </p:blipFill>
        <p:spPr bwMode="auto">
          <a:xfrm>
            <a:off x="304800" y="304800"/>
            <a:ext cx="5561013" cy="4038600"/>
          </a:xfrm>
          <a:prstGeom prst="rect">
            <a:avLst/>
          </a:prstGeom>
          <a:noFill/>
          <a:ln w="9525">
            <a:noFill/>
            <a:miter lim="800000"/>
            <a:headEnd/>
            <a:tailEnd/>
          </a:ln>
        </p:spPr>
      </p:pic>
      <p:pic>
        <p:nvPicPr>
          <p:cNvPr id="178178" name="Picture 9"/>
          <p:cNvPicPr>
            <a:picLocks noChangeAspect="1"/>
          </p:cNvPicPr>
          <p:nvPr/>
        </p:nvPicPr>
        <p:blipFill>
          <a:blip r:embed="rId3"/>
          <a:srcRect/>
          <a:stretch>
            <a:fillRect/>
          </a:stretch>
        </p:blipFill>
        <p:spPr bwMode="auto">
          <a:xfrm>
            <a:off x="990600" y="4279900"/>
            <a:ext cx="4368800" cy="2578100"/>
          </a:xfrm>
          <a:prstGeom prst="rect">
            <a:avLst/>
          </a:prstGeom>
          <a:noFill/>
          <a:ln w="9525">
            <a:noFill/>
            <a:miter lim="800000"/>
            <a:headEnd/>
            <a:tailEnd/>
          </a:ln>
        </p:spPr>
      </p:pic>
      <p:sp>
        <p:nvSpPr>
          <p:cNvPr id="178179" name="TextBox 10"/>
          <p:cNvSpPr txBox="1">
            <a:spLocks noChangeArrowheads="1"/>
          </p:cNvSpPr>
          <p:nvPr/>
        </p:nvSpPr>
        <p:spPr bwMode="auto">
          <a:xfrm>
            <a:off x="5638800" y="381000"/>
            <a:ext cx="3505200" cy="923925"/>
          </a:xfrm>
          <a:prstGeom prst="rect">
            <a:avLst/>
          </a:prstGeom>
          <a:noFill/>
          <a:ln w="9525">
            <a:noFill/>
            <a:miter lim="800000"/>
            <a:headEnd/>
            <a:tailEnd/>
          </a:ln>
        </p:spPr>
        <p:txBody>
          <a:bodyPr>
            <a:spAutoFit/>
          </a:bodyPr>
          <a:lstStyle/>
          <a:p>
            <a:r>
              <a:rPr lang="en-US"/>
              <a:t>Aa= point 3 cm proximal to urethral meatus in absence of POP</a:t>
            </a:r>
          </a:p>
        </p:txBody>
      </p:sp>
      <p:sp>
        <p:nvSpPr>
          <p:cNvPr id="178180" name="TextBox 11"/>
          <p:cNvSpPr txBox="1">
            <a:spLocks noChangeArrowheads="1"/>
          </p:cNvSpPr>
          <p:nvPr/>
        </p:nvSpPr>
        <p:spPr bwMode="auto">
          <a:xfrm>
            <a:off x="5791200" y="1371600"/>
            <a:ext cx="3200400" cy="646113"/>
          </a:xfrm>
          <a:prstGeom prst="rect">
            <a:avLst/>
          </a:prstGeom>
          <a:noFill/>
          <a:ln w="9525">
            <a:noFill/>
            <a:miter lim="800000"/>
            <a:headEnd/>
            <a:tailEnd/>
          </a:ln>
        </p:spPr>
        <p:txBody>
          <a:bodyPr>
            <a:spAutoFit/>
          </a:bodyPr>
          <a:lstStyle/>
          <a:p>
            <a:r>
              <a:rPr lang="en-US"/>
              <a:t>Ba= point on anterior wall that comes out farthest</a:t>
            </a:r>
          </a:p>
        </p:txBody>
      </p:sp>
      <p:sp>
        <p:nvSpPr>
          <p:cNvPr id="178181" name="TextBox 12"/>
          <p:cNvSpPr txBox="1">
            <a:spLocks noChangeArrowheads="1"/>
          </p:cNvSpPr>
          <p:nvPr/>
        </p:nvSpPr>
        <p:spPr bwMode="auto">
          <a:xfrm>
            <a:off x="5840413" y="2209800"/>
            <a:ext cx="3276600" cy="646113"/>
          </a:xfrm>
          <a:prstGeom prst="rect">
            <a:avLst/>
          </a:prstGeom>
          <a:noFill/>
          <a:ln w="9525">
            <a:noFill/>
            <a:miter lim="800000"/>
            <a:headEnd/>
            <a:tailEnd/>
          </a:ln>
        </p:spPr>
        <p:txBody>
          <a:bodyPr>
            <a:spAutoFit/>
          </a:bodyPr>
          <a:lstStyle/>
          <a:p>
            <a:r>
              <a:rPr lang="en-US"/>
              <a:t>Ap &amp; Bp same but for posterior wall.</a:t>
            </a:r>
          </a:p>
        </p:txBody>
      </p:sp>
      <p:sp>
        <p:nvSpPr>
          <p:cNvPr id="178182" name="TextBox 13"/>
          <p:cNvSpPr txBox="1">
            <a:spLocks noChangeArrowheads="1"/>
          </p:cNvSpPr>
          <p:nvPr/>
        </p:nvSpPr>
        <p:spPr bwMode="auto">
          <a:xfrm>
            <a:off x="5638800" y="2971800"/>
            <a:ext cx="1919288" cy="369888"/>
          </a:xfrm>
          <a:prstGeom prst="rect">
            <a:avLst/>
          </a:prstGeom>
          <a:noFill/>
          <a:ln w="9525">
            <a:noFill/>
            <a:miter lim="800000"/>
            <a:headEnd/>
            <a:tailEnd/>
          </a:ln>
        </p:spPr>
        <p:txBody>
          <a:bodyPr wrap="none">
            <a:spAutoFit/>
          </a:bodyPr>
          <a:lstStyle/>
          <a:p>
            <a:r>
              <a:rPr lang="en-US"/>
              <a:t>C= cervix or cuff. </a:t>
            </a:r>
          </a:p>
        </p:txBody>
      </p:sp>
      <p:sp>
        <p:nvSpPr>
          <p:cNvPr id="178183" name="TextBox 14"/>
          <p:cNvSpPr txBox="1">
            <a:spLocks noChangeArrowheads="1"/>
          </p:cNvSpPr>
          <p:nvPr/>
        </p:nvSpPr>
        <p:spPr bwMode="auto">
          <a:xfrm>
            <a:off x="5486400" y="3505200"/>
            <a:ext cx="2971800" cy="646113"/>
          </a:xfrm>
          <a:prstGeom prst="rect">
            <a:avLst/>
          </a:prstGeom>
          <a:noFill/>
          <a:ln w="9525">
            <a:noFill/>
            <a:miter lim="800000"/>
            <a:headEnd/>
            <a:tailEnd/>
          </a:ln>
        </p:spPr>
        <p:txBody>
          <a:bodyPr>
            <a:spAutoFit/>
          </a:bodyPr>
          <a:lstStyle/>
          <a:p>
            <a:r>
              <a:rPr lang="en-US"/>
              <a:t>D= posterior fornix; not used after hysterectomy</a:t>
            </a:r>
          </a:p>
        </p:txBody>
      </p:sp>
      <p:sp>
        <p:nvSpPr>
          <p:cNvPr id="178184" name="TextBox 15"/>
          <p:cNvSpPr txBox="1">
            <a:spLocks noChangeArrowheads="1"/>
          </p:cNvSpPr>
          <p:nvPr/>
        </p:nvSpPr>
        <p:spPr bwMode="auto">
          <a:xfrm>
            <a:off x="5562600" y="4343400"/>
            <a:ext cx="3048000" cy="923925"/>
          </a:xfrm>
          <a:prstGeom prst="rect">
            <a:avLst/>
          </a:prstGeom>
          <a:noFill/>
          <a:ln w="9525">
            <a:noFill/>
            <a:miter lim="800000"/>
            <a:headEnd/>
            <a:tailEnd/>
          </a:ln>
        </p:spPr>
        <p:txBody>
          <a:bodyPr>
            <a:spAutoFit/>
          </a:bodyPr>
          <a:lstStyle/>
          <a:p>
            <a:r>
              <a:rPr lang="en-US"/>
              <a:t>TVL= total vaginal length (only measurement taken without Valsalva effort) </a:t>
            </a:r>
          </a:p>
        </p:txBody>
      </p:sp>
      <p:sp>
        <p:nvSpPr>
          <p:cNvPr id="178185" name="TextBox 16"/>
          <p:cNvSpPr txBox="1">
            <a:spLocks noChangeArrowheads="1"/>
          </p:cNvSpPr>
          <p:nvPr/>
        </p:nvSpPr>
        <p:spPr bwMode="auto">
          <a:xfrm>
            <a:off x="5638800" y="5638800"/>
            <a:ext cx="2154238" cy="369888"/>
          </a:xfrm>
          <a:prstGeom prst="rect">
            <a:avLst/>
          </a:prstGeom>
          <a:noFill/>
          <a:ln w="9525">
            <a:noFill/>
            <a:miter lim="800000"/>
            <a:headEnd/>
            <a:tailEnd/>
          </a:ln>
        </p:spPr>
        <p:txBody>
          <a:bodyPr wrap="none">
            <a:spAutoFit/>
          </a:bodyPr>
          <a:lstStyle/>
          <a:p>
            <a:r>
              <a:rPr lang="en-US"/>
              <a:t>GH= genital hiatus.</a:t>
            </a:r>
          </a:p>
        </p:txBody>
      </p:sp>
      <p:sp>
        <p:nvSpPr>
          <p:cNvPr id="178186" name="TextBox 17"/>
          <p:cNvSpPr txBox="1">
            <a:spLocks noChangeArrowheads="1"/>
          </p:cNvSpPr>
          <p:nvPr/>
        </p:nvSpPr>
        <p:spPr bwMode="auto">
          <a:xfrm>
            <a:off x="5715000" y="6172200"/>
            <a:ext cx="2124075" cy="369888"/>
          </a:xfrm>
          <a:prstGeom prst="rect">
            <a:avLst/>
          </a:prstGeom>
          <a:noFill/>
          <a:ln w="9525">
            <a:noFill/>
            <a:miter lim="800000"/>
            <a:headEnd/>
            <a:tailEnd/>
          </a:ln>
        </p:spPr>
        <p:txBody>
          <a:bodyPr wrap="none">
            <a:spAutoFit/>
          </a:bodyPr>
          <a:lstStyle/>
          <a:p>
            <a:r>
              <a:rPr lang="en-US"/>
              <a:t>PB= perineal body.</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3890809" cy="400110"/>
          </a:xfrm>
          <a:prstGeom prst="rect">
            <a:avLst/>
          </a:prstGeom>
          <a:noFill/>
          <a:ln>
            <a:solidFill>
              <a:schemeClr val="tx1"/>
            </a:solidFill>
          </a:ln>
        </p:spPr>
        <p:txBody>
          <a:bodyPr wrap="none" rtlCol="0">
            <a:spAutoFit/>
          </a:bodyPr>
          <a:lstStyle/>
          <a:p>
            <a:r>
              <a:rPr lang="en-US" sz="2000" dirty="0" smtClean="0"/>
              <a:t>Normal Pressure Hydrocephalus</a:t>
            </a:r>
            <a:endParaRPr lang="en-US" sz="2000" dirty="0"/>
          </a:p>
        </p:txBody>
      </p:sp>
      <p:sp>
        <p:nvSpPr>
          <p:cNvPr id="3" name="TextBox 2"/>
          <p:cNvSpPr txBox="1"/>
          <p:nvPr/>
        </p:nvSpPr>
        <p:spPr>
          <a:xfrm>
            <a:off x="381000" y="1066800"/>
            <a:ext cx="4471096" cy="923330"/>
          </a:xfrm>
          <a:prstGeom prst="rect">
            <a:avLst/>
          </a:prstGeom>
          <a:noFill/>
        </p:spPr>
        <p:txBody>
          <a:bodyPr wrap="none" rtlCol="0">
            <a:spAutoFit/>
          </a:bodyPr>
          <a:lstStyle/>
          <a:p>
            <a:pPr>
              <a:buFont typeface="Arial" pitchFamily="34" charset="0"/>
              <a:buChar char="•"/>
            </a:pPr>
            <a:r>
              <a:rPr lang="en-US" dirty="0" smtClean="0"/>
              <a:t> pathologically enlarged ventricles</a:t>
            </a:r>
          </a:p>
          <a:p>
            <a:pPr>
              <a:buFont typeface="Arial" pitchFamily="34" charset="0"/>
              <a:buChar char="•"/>
            </a:pPr>
            <a:r>
              <a:rPr lang="en-US" dirty="0" smtClean="0"/>
              <a:t> normal opening pressures on LP</a:t>
            </a:r>
          </a:p>
          <a:p>
            <a:pPr>
              <a:buFont typeface="Arial" pitchFamily="34" charset="0"/>
              <a:buChar char="•"/>
            </a:pPr>
            <a:r>
              <a:rPr lang="en-US" dirty="0" smtClean="0"/>
              <a:t> no structural blockage of CSF circulation</a:t>
            </a:r>
            <a:endParaRPr lang="en-US" dirty="0"/>
          </a:p>
        </p:txBody>
      </p:sp>
      <p:sp>
        <p:nvSpPr>
          <p:cNvPr id="4" name="TextBox 3"/>
          <p:cNvSpPr txBox="1"/>
          <p:nvPr/>
        </p:nvSpPr>
        <p:spPr>
          <a:xfrm>
            <a:off x="304800" y="2133600"/>
            <a:ext cx="4817344" cy="1200329"/>
          </a:xfrm>
          <a:prstGeom prst="rect">
            <a:avLst/>
          </a:prstGeom>
          <a:noFill/>
        </p:spPr>
        <p:txBody>
          <a:bodyPr wrap="none" rtlCol="0">
            <a:spAutoFit/>
          </a:bodyPr>
          <a:lstStyle/>
          <a:p>
            <a:r>
              <a:rPr lang="en-US" u="sng" dirty="0" smtClean="0"/>
              <a:t>Cause</a:t>
            </a:r>
            <a:r>
              <a:rPr lang="en-US" dirty="0" smtClean="0"/>
              <a:t>:</a:t>
            </a:r>
          </a:p>
          <a:p>
            <a:pPr>
              <a:buFont typeface="Arial" pitchFamily="34" charset="0"/>
              <a:buChar char="•"/>
            </a:pPr>
            <a:r>
              <a:rPr lang="en-US" dirty="0" smtClean="0"/>
              <a:t> impaired absorption of CSF</a:t>
            </a:r>
          </a:p>
          <a:p>
            <a:pPr>
              <a:buFont typeface="Arial" pitchFamily="34" charset="0"/>
              <a:buChar char="•"/>
            </a:pPr>
            <a:r>
              <a:rPr lang="en-US" dirty="0" smtClean="0"/>
              <a:t> </a:t>
            </a:r>
            <a:r>
              <a:rPr lang="en-US" dirty="0" err="1" smtClean="0"/>
              <a:t>intraventricular</a:t>
            </a:r>
            <a:r>
              <a:rPr lang="en-US" dirty="0" smtClean="0"/>
              <a:t> &amp; subarachnoid hemorrhage</a:t>
            </a:r>
          </a:p>
          <a:p>
            <a:pPr>
              <a:buFont typeface="Arial" pitchFamily="34" charset="0"/>
              <a:buChar char="•"/>
            </a:pPr>
            <a:r>
              <a:rPr lang="en-US" dirty="0" smtClean="0"/>
              <a:t> meningitis, head injury</a:t>
            </a:r>
          </a:p>
        </p:txBody>
      </p:sp>
      <p:sp>
        <p:nvSpPr>
          <p:cNvPr id="5" name="TextBox 4"/>
          <p:cNvSpPr txBox="1"/>
          <p:nvPr/>
        </p:nvSpPr>
        <p:spPr>
          <a:xfrm>
            <a:off x="381000" y="3505200"/>
            <a:ext cx="5638800" cy="2308324"/>
          </a:xfrm>
          <a:prstGeom prst="rect">
            <a:avLst/>
          </a:prstGeom>
          <a:noFill/>
          <a:ln>
            <a:solidFill>
              <a:schemeClr val="tx1"/>
            </a:solidFill>
          </a:ln>
        </p:spPr>
        <p:txBody>
          <a:bodyPr wrap="square" rtlCol="0">
            <a:spAutoFit/>
          </a:bodyPr>
          <a:lstStyle/>
          <a:p>
            <a:r>
              <a:rPr lang="en-US" b="1" dirty="0" smtClean="0"/>
              <a:t>Features</a:t>
            </a:r>
            <a:r>
              <a:rPr lang="en-US" dirty="0" smtClean="0"/>
              <a:t>:</a:t>
            </a:r>
          </a:p>
          <a:p>
            <a:r>
              <a:rPr lang="en-US" u="sng" dirty="0" smtClean="0"/>
              <a:t>Gait difficulty</a:t>
            </a:r>
            <a:r>
              <a:rPr lang="en-US" dirty="0" smtClean="0"/>
              <a:t>: shuffling, like feet are stuck to the floor, short steps, feet rotated outward, turns take several steps</a:t>
            </a:r>
          </a:p>
          <a:p>
            <a:r>
              <a:rPr lang="en-US" u="sng" dirty="0" smtClean="0"/>
              <a:t>Cognitive disturbance</a:t>
            </a:r>
            <a:r>
              <a:rPr lang="en-US" dirty="0" smtClean="0"/>
              <a:t>: apathy, decreased attention &amp; concentration, loss of executive function</a:t>
            </a:r>
          </a:p>
          <a:p>
            <a:r>
              <a:rPr lang="en-US" u="sng" dirty="0" smtClean="0"/>
              <a:t>Urinary incontinence</a:t>
            </a:r>
            <a:r>
              <a:rPr lang="en-US" dirty="0" smtClean="0"/>
              <a:t>: starts with urgency, later shows lack of concern regarding incontinence </a:t>
            </a:r>
            <a:endParaRPr lang="en-US" dirty="0"/>
          </a:p>
        </p:txBody>
      </p:sp>
      <p:sp>
        <p:nvSpPr>
          <p:cNvPr id="6" name="TextBox 5"/>
          <p:cNvSpPr txBox="1"/>
          <p:nvPr/>
        </p:nvSpPr>
        <p:spPr>
          <a:xfrm>
            <a:off x="381000" y="6172200"/>
            <a:ext cx="1018227" cy="369332"/>
          </a:xfrm>
          <a:prstGeom prst="rect">
            <a:avLst/>
          </a:prstGeom>
          <a:noFill/>
        </p:spPr>
        <p:txBody>
          <a:bodyPr wrap="none" rtlCol="0">
            <a:spAutoFit/>
          </a:bodyPr>
          <a:lstStyle/>
          <a:p>
            <a:r>
              <a:rPr lang="en-US" u="sng" dirty="0" err="1" smtClean="0"/>
              <a:t>Dx</a:t>
            </a:r>
            <a:r>
              <a:rPr lang="en-US" dirty="0" smtClean="0"/>
              <a:t>: MRI</a:t>
            </a:r>
            <a:endParaRPr lang="en-US" dirty="0"/>
          </a:p>
        </p:txBody>
      </p:sp>
      <p:sp>
        <p:nvSpPr>
          <p:cNvPr id="225282" name="AutoShape 2" descr="data:image/jpeg;base64,/9j/4AAQSkZJRgABAQAAAQABAAD/2wCEAAkGBhQSERUUEhQVFRUVFxwZGBgXGBwZGRsdGhcXGBoaGhoXHCYeGhwjHBQaHy8gIycpLCwsGh4xNTAqNSYrLCkBCQoKBQUFDQUFDSkYEhgpKSkpKSkpKSkpKSkpKSkpKSkpKSkpKSkpKSkpKSkpKSkpKSkpKSkpKSkpKSkpKSkpKf/AABEIALIBGwMBIgACEQEDEQH/xAAcAAABBQEBAQAAAAAAAAAAAAAHAAMEBQYCAQj/xABJEAACAAQEAwUEBggEBAUFAAABAgADBBEFEiExBkFREyJhcYEHFDKRI1KhscHwMzRCYnSz0eEkcoKSQ1OiwhUlc7LxFlRjg5P/xAAUAQEAAAAAAAAAAAAAAAAAAAAA/8QAFBEBAAAAAAAAAAAAAAAAAAAAAP/aAAwDAQACEQMRAD8ACkKFCgFChR6BAeRY4Hw7U1kzs6WS81hvlHdW97F2PdQaHViIvOAuAHxGYzO3Y0srWdPOgFhfIhOhe3oo1PIEjNiMqfLFDgzrTSAxDFVOaaFVQ013H7OoUa53PRVNwHOP8BiiX/EVcjtrfopWaYR/nbuqsZcMPrCPoHDvZtJlgGYomt1dRluNrINL87nWLej4RlElnQHTew2HgABAfNq09xfOg82tDMyXbmCOt9PnH0RVcM0vb9pMlSiMhRVKAlnIbKRYa2XNFx/4DTzgcktR+7poBoBbloID5dVb840FNwNUzpJnU2WpVfjWUbzU/wA0o94jX9m8Gs+zWlJLPJQ63Nxp8oxmOcKPIq0fDHMp5a3IB7oN/h62PMEkQAmKEem/94bmbQbarDZGPS2R1SkxaUt9dFnADnb4lP1hcr5aQHMVw+ZJd5U1DLmS2yurbg/iOYI0IIMBAhQoUAoJnsk/Usb/AIF/5c6BnBM9kn6ljf8AAv8Ay50BiY6Nc35EcwwYB/35uv3QvfW6wxCgHvfH6wve36/dHeG4ZNqJglSJbzZjbKilja9rm2wF9SbARsabgOlpj/5rXJIYC5p5H004aaBmUMqNrtY9bwGLNW31vuiXh9DVT/0EqdNG15cpnH/QpjeyeP8ACqSwoML7RxtNqSua/Ii+dvTu+kR8U9s2IFMolrIDDvErMOa+lkDkCWLaWXXxvAUUvgPFCuYUdTbxQA/7SQ3paK2twStkgmdT1MsDcvJdQPHMVtb1ixPtFrlmGZKn9kXADCWtwbcz2uY38bxcYT7V8WVdLTgDfMZRGg5Xl5VbzIJgMGKtuTR772/1jBNPtRoKvu4nhilibdpJtnUWAJv3ZgPPQxAreCKCr72F1gVjtIqW1vpcX+NABsWVgTbUQGB97b6xhe9t9Yw/i2DzqWYZdRLaW45GxB/yspKsPEExDgHfem+sfnC96b6x+cNQjAOipb6x+cdXvqYYh1WFoCFChQoBRoOC+FJuIVSU8vQHvTH5JLBGZvPkBzJEUKCDVh2DzcPoloabKuIViiZUzf8A7eUbgLoCc2uUAbkufGAupUiTVf4GlS2HUvcIU2E+aDdsx3ZVOp+sx12IifL4flI4yKFK7EaEfnpHvAOH9hIkysmUoCD4m+rHxO/rFlxJxbR0J+lBaYRcIgubdTyUecBZYHLcgq9mHW3l8os6uX3CFAF4Fs/22NmtLplC+La/YLRtcH4jWvps8k5WGjofiU/iOkBGxOQVKE8mU+l7H74nYdYPoRr8/l6xCmhrhXGYE6na1tRpfqIssNlpm0BzddLdfxgJlbJupCDWMsMJ7JWte5vcneM7xV7WmSe0ulVGVDYu9yCRocoFtL8zvaO8J9r6TO7WSst9pkvUDzU6j0vAXlXw1LeWDbK6apMXR1a2jBt76/baMhxRg3/jVK8xUVcTou7Olj/jILkEDncd5fG684JMuZKqKcNTvnXcFTfzB8fCMPxDh86mnjEaM3nS/wBLJsbTU/bA1352+UAA3kcxHHZQSfafgEpxLxSi1pavVwP+HNN8wNtsxB/1A9RA6IgGGW0Ev2SfqWN/wL/y50Dd0gk+yZbUWNfwD/y50BiIZIh6GTAeRf8ADnCxno1ROcSaSSQJs1tyd+yki30k0jYbC4v0LPDeBLUM7znMqmkLnnzeaqTZUS+8xyMqjrc8o2FNhUzEWlO8sSMPp+7Ipwdl6tf4mY6s51bXlrAcyHqqiSZdAq4fRN8IBInTh/zJsxRnYm31gttBmGsRJfs1ClbuSCbMBYDz2vaN7MmhFyjQWt4/2hsJnAt47dPK0BVYFgcuStlW+ranUn59IfxOUsxGRgLWsdL8thfnD+LTygshFz6AaesRqGWSLnbqfHp0gMLxBwWZc2VkuEnTAmXcre1z8o3lIiUxWWFAUkZf9OmW48rx5j7gNTEAk9ugAAub+XSJeIyLi4sR6b33HWAq63hOmnG8xTrfUGxve+hHKMpjXADrM/wputs1mY3XyO/53jb09TmGsTJZteAwpm1kmTlrpQqqVgM2oM1AOYa2YMBsTe31hFRxBwsiSRV0cxp9Gxyl2AEyS+n0c9Rop6MNDcdRcry1zAi2hFtvtgfYg83CqtnlqHp54ImSnH0UxTo0pxsN7g8r6aXBDDWjyNBxPgspAlTSMXpJxIW/xyXAu0ib+8Bqp/aXUXsTGfgPI9hR7eAh9rHam8MQ/JW9tL/naA23s2wqWJk2vqR/hqBRNI/5k3/gywToTmsfPKOcFPhammlDPn61FU/aTOq30SWP3UWwt1vFHRcPiTLpMONvolFZVj606ZpLRuoQXNj9RIIWES1Fze5EBCxvE0w+S89yC5FpaA/E5H5ueQgG4liLTpjTJhzO5ux63/AbCLn2j4+1RWPr3JV0QctD3j5kj7BGWV4B9JkaTgjiJ6WrlupOViEmDkVJsb+V7xmkYw7KuDpz5wH0riEhCSrGyuhG9jfcWI53tGb45xY0WHEppMnESweYBBLEeQuPWHK7GR7vRTWP6fs1PXNYEfPLb5RkvbbWnPTyb/BLLnpdjb/t+2AGS6nyh47R5IXSHAIC74P4xegnhiSZLkCYvh9YdGH27QZaqSrKJikFWAYEdDtt5x89T005QWvZfihnYcZbHvSHKC3JT3l9LG3pAQTTS1qZ9BOIFHiI02+iqWPdYfVzMAemYDrAVxbDJlPOmSZoyzJTFGHiDuOoO4PQiDfxth6tSzFX9L8Us7NnU3Sx5a2jE+0umFVIpcUQAGoQSakDTLPli2otuQpGv1RADqCP7Kf1LGv4B/5c6BxBH9lP6ljX8A/8udAYeGgCdALnkBqSeQHWF6xdcMIEaZVOLpSrnA5Gc3dkKQf37t5SzAXeC4dL97lUbNmSnvOn21WZUAAZddCqZgg8n6wTKh1A7uvUgC35/pGC4FwVTIE+/wBMzm7kd4DMQdT13jczJgQAWvfS294CvrJoJvfS352iPInMtyt/wiU2FO3eC6dPP74bejYAA6X6iAhzRmOpvr98XVFTjKNxbS3iIqJ8ky2VmW2ulxvGtoaETFLqRa2a/M+EBnsYo2E6QdAC9r6aXUnbyEWE2n8ecMVuabPVLD6KcoB5kdmTe3IcosjIspZjaAzM7uv56/npDnb6COJneckbX8/tiVIpbne+mumkB3TVmnX89Yfq1U91hdWHmD4+GsMvTaaaHbTeGfeJcvSbNtpoLX+4b+EBm+JcJlU5LKezp6grKqUG1iSUnAHQPLcXvbn4m47raQypjy2+JGKm2xsdx4Hf1gkcdYgj0rgqxDkZSVIUd4W1NrExj+Jh2qU1Ve5nSuzmH/8ANT2lve3VOzf/AFQFDHkdQoCvjbeyrCUm1gnTv0FGjVM3p9Hqgv4vY25hTGQtBHwHDml4I+TSbilUshCNfopRJY25DMHvblAarhajnTHetmuc1Wc5W2qrc5VF9NAYIOYSZDtpcKT8hp5xDwekCoq7hQAPQWvC4jqLU823JYD59xVyZjG97sST5m5htIVae+Y5BgJKjXnHTNYg7RxKMdsYAi4Zi9HOpKSVWBw8i7SmRmBBzEa5TyA+2KH2iY771XOw0C/Rr5Lf8bxnJLkjTltHImEvcmAfVdLW/GPCOsOhfthssB5wHE9fzaNb7IMSMureSR3J0s6eKag/ImMhNckecaj2X03+PVtNEb7RaAKmIYcNxYjexjDvhAedU4a1hKxCW02R+5USu9v42zehEEKccykDfyjBcfyZkpZVZLPeo5qTQoGrLmCuL9LbjpeABcxCCQQQRoQdCCNCCDsQYIvsp/Usa/gH/lzoqvaxhSycSmNLt2dQq1CW6TRdv+sMfWLX2U/qWNfwD/y50BgYvcabsaeRSgEN+sT/AP1JigS1PPuSbadZjdYgYLSLMnoH+AXeZzARAXa/gQtvWJmE1BqK5Zk0FjMmF23Nr3I9F0HgBAE3g2jEuiVWFiQCb6bm/OL4SlBJa9yQAOZvtGZppBWaGBeY4BUMpKqM2ygHTx7wPnEqlnzveQ01pShFNhM7pJ8/hzeNoDRSKgzARZlUMVBOma3Mc8vLW1zDGLKCqgHX+nS8WlHVy5kruC5Fr9QenjEZFBOYjvbAcrCAk1rmopBIOUMtrEi4a3pdT4iMzheJvTu0prqVaxU62O402IPIjeNJJmBdDYb+kVXFVJ9CZ627SSL67Ot9UPnuOhgI2I42i4jTqvx1JNxyARD3ifQxxj2IM7ZQdCQNubbCw3PhEWglS50xasEsqSMmUj4bsCbfvHw6RN4Ypu3c1M1CFRyJCkg7aNMa2ma2gHIdLwFzT4XKk0+QreawuTbnba/9IYwyiBU6XPQ7esTaxwbWvf8AP3QysoIdGsRvANNRoeWQjly/p8ohz6VsyAKDfc3At6c4vJqZxdQDYai++l/Q+cZuVjqy2enmC81dQt791tU15+kBk/anihEuXItYu2dvJdtfMiMrw+vvEifR37zDt6f/ANaUpzp/+yUWHmixvMZ4M95mZ58x8xFktbTqDfdh15wPcWwmfh1SpvZkYPKmWsDlNx5G+hX+sBR/jCsfyYteJJKif2iAKlQqz0UWsomXzKANsswOvpFUBARwfug3YlSiRW4ZRWsKWkOpHdM5wC9urWBYjo0DT2dYT7zidJKOxnBm/wAsu8w/MJb1gn0WGJWVtRXuXJae4kDMQFSX9FmUXGrZPugNtQJpe97D7IbxCSZkmavVTEfB3KsUJJ3sTfblfxG0WdN3bqba3v6+EB8/V1AQx5cogvT2g2YpwdKYsUFtb2P5+2BlxThwkuVGh5jx8oDPy31/P4xIY6RElnXnEmxtqPSAdkrZL33J/D+sNqbG2xiQQBLUn6zfcto5rFtNa9+Rv5gHb1gHeUMOdd45aYAIbQgkWgH+zPO3hG59ldAWqGfkq+msU3D2Ce8MLDlz5AGCzw/hSU8qyDexY7X0+wCAl5gLn7Yp8ZCzJbI3eV1Km/Qgg+kWYbMGB+yKKdhqlXHeAYknvNbUW0BbTyFoAa8byRNwfDai9zJabSEjmEZuzPylX9Y79lP6ljX8A/8ALnROw6kM3AcSpSFz0M5Zq26KFzPufiCOfWIXsq/Usb/gH/lzoDH0U3JJnmxu4WUDY2sWzzBfYHLLAtvZjbnBH9m/B6rJ94mrd5gutx8KcvVtz4Wgd4lJyU0hfpAZizJrKfgILdnLZLHW6y21I8ucGfDEYyUu1u6pyjYDKANecB6KymR3R3CkC9mNib87G1/SOMNoaWpm5lImmSwsL5rMRoba69IsUpJMwaylN+qg7+YjDU/D8ynxpaalOSXMVZ7C5yy0Nw5t5iw/zACAJdVShJaqFsTdtALa8/G5iIm94s6+6SQG+LXn6DX5RSdtoM2hNgdb/bAWM+Vdbg6+V9ukYf2p4860kuUub6Vu+3IBdh5mNateFHeuAdPXltDNdhiVMppUwrkcWDEaqRsy9Lb+MBmuBMKd8Icgm8ztBvsFvl1ik9k3ERlu1JMvka7oR+w4+IG3JvvvFHX4vWUFR2DMF92YgKBZGU7PpuGGt/HwggcB8OCXIFQ8kLMqBmW51VWJ1tyvvrygNVIkX79xrsPD0j2atr3jiVXgA2sbaHqI5eqJNtdR6QEqjP7J0BF9doH3tBpKenqpFWjsJzTMpyEtmAWxIGpUgaaaG+143+FqMyg6nVbnW9xodeYMYHiLh9xjdO0y3ZzmJUj66IbqfOwIgLukxntFDCXONyLZly68rBgLaR5xVgq1VK6uhDBSUa1yrWNiLba6HqDF28sglRa9hYwys9QhDmxG9zrtrvAAh5mekW+8iYR5JOGaxPhMlt/vityxc4bIMxqqUrIueXMYB7gsZT9qqr0cqrWvpuIpgfzaA3vsVTs59XVm1qWjmPr9Y7a8tEaN5wEuWhpwd+zU+NzqdetzGK9lspThuL3uM6SZZI6OWT/vMEiikypYUjTILAeG0BaubKWA1ENYaLkljrHE+rFiQdCPL7o8w8jMNTfU+sBZz16awFuPyTUsADYaX5fMXHODFU1gSWzt+yPzaAVjeIdrOdwTYk2v/WAq0l/2jvX8iHco8Y4mLYaQHoAsfP8ACHqzvNmtuF/9ojillZmsT58/PePGY/ZaAYnS9No4UW/Pyh6a8cCYLwBM9nNUjIUX4hq3Unl6DpBCG0CP2b14WpCG2u3X0P4QW2F7/nlAVBzZ7KdL/kx3iGwF9DvaItScpuu4Ov8Ab1hNMDAX87dfWAzXBeG9litXSzDeXiFK1r2sWXQrYdFZvSM17MJBSkxxGFmWhdSPFUng/aI2NdiCJXYexNm96VQbf8xXlsPXP90QKWjEqp4nRdvdpjf75U1z9rGAwtJgzT6tpaLcU8pBZjyVF6XvcltIJ9PPORez1JXvAkAaDltYiK3gXD1E2unPYMaky9DySVmFjbnmi5mSmlvoPo2I52IJ9PhMBKoKwdMrrurbjT5EeIiJS07GvNSoOU06Sj5K5Oke2s17agEHnz+UT5Mza3I3tyPgYCZi7EgHrpFFNqCD3tgL+EW9dVjKc2nOxikqJpm26D01gG5SM/fYHwA2EXNOAANCOv8AcGIdPRsBqd9hFpQIAoM1rLmHO3zMAP8AjfiGm94RZspZxkEGYdCVDH4Rfcj4rRuRNWaizEYlGAKldQQRoR6QD8WwGqM6c7yna81yXHeU94nQgm4taC77P5OTDZCTLCYM3cJ1y5rrp1ty5QDk+jmAlhe4533tyMdU0y5zC976i+oMT5uHsdr6m46+UQRLZSTYg/tDrAW1ACzW131/O0McaYG07sGQhZsqoSatvDuv8wfnEjC6kWvmsRyv1ibWVRItvzvf7P7wFe8thMBO57oiHxDmNpKISZpyZhYhOvje20W9Il2u2w/PP74jvXGZPzIby5YIzXFmZtGI/wAo0gBHxHw6MPxKk5ynyqT69k+vXK4MYisozKmPLJ1luyf7GK/hBk9sVJnoRMGrynDr1A+E+gBv6QIOMZv+NnFdAzB7f51V/wDugNZ7O55/8LxpekmU48wX/oI3+D1hdMzBgDr3hp99xA+9lDB0xORu02hdlHXs9bf9QglYRUrNBVbWCrY9cwuPSwHzgKmknTqma5ysslTZS+ma25AvcDpeNZhgKsFtfS144WSwOXL/AG/rDXEGK+5UcydbvDuoD9Y6L/X0gMj7R+LwL08o6g2c/hA1SYefWOairaYxZjckkk9b6+kMM8BZS53Ix7P0iHKbb8/dEuqNxe+loDqgfvjoL7+V48fa8LDpV2sNTlc/KWx/CGWmd0awHjGGnjomGpreEBLwnEjInJMGuVgT4jmPleDrgnEUqrkmZJOq6MvMHx/rHz+kuLjhniF6KesxNV2mLyZeY8+YMAZKxbLmuNN/za+8V7iXNCOJpFxcMmb5HTrFzNYOqzJZDS3UFfXURSU2A/GASAXLL0XNqQPC94Cu4goLJKmDVpM6VNudT3JqE668rx1NlkVnE1+dGT6GnciJ2MS/ocmlzlUebMANPMwziNSHrOI7D4aAL52p3P429ICu4BvMq6p85yzJdLNVb6fSSyjPlPMEWv4xrlo7eIPL7Lb6eUYP2eJm9xmqSM6z6GZr+2h94kAj/J93jG4rCZRzKTML7ITzIuLHkOvKA692I8QPDXwjyfJ0vqPOJWHpOy/TlMzEmy6hdNBdhr5x3UybS3LWGgy63J66DpAZHGsQUHMzhEGhJ2jvD8dpmQMJqhdAGY2BPQE8/DS0YT2i1hJky+RDTD6nKvpYNGUkUcyYjlJbOssXcgXCg7X8LwH0dIXu3HeHIj+x2jJcf8RLKp2kgqXexsLEgDc2IjBcDcQMk1ZDsTKc2yljYH5j7CImcY8K+5zcyszSJpzKWJZkPOW5OtuaseW+upCHVcUzyFRXsoHIdYiUWOTpcwTBMa4N9TcfKGWkhbg8hcHwPlDBTUAa+XO+0B9BcL4mKqQk1eY1Pj98PV1LcNfxJJ0A8+gtGN4H94oqQzHK9mblVIuwNtbG9rfOMVivtPq51SHaYOxDfoygaWR1KH4uoBO4EASWVVYWcG+2u4OxHgeR5xd0puBbXyj5/wD/AKoqPeDPaa7ktrmO6g6DKBZdOQAAg68OTu0ZGGmdQdNtRAWdeezTQd5rKvUk6RJExURZYUqALWvf13tcmHMUl3li24YMFAuSVPhrrDSujFWUDvXa3gPiv90Bn/aRIUYZUsLayXty5pt5Xj5/4xF6yZl1AEtbgWHdlIp+0QX/AGiYrMn1FPRJLASa65nzbqh7WYoG2igXJPhbnAfrKntJjzPruzDyZiRv4GAufZTigkYtTFjZJjGS3iJilQP9xWC3glAKdmp1Gsq0ux6JdVPjdQI+d6epZWV10ZCGB8VNx90HTGcSC1UrEFP+HraZHe37LrZXY+X0d/WA1b1p3G0Zn2qTs2HKTpaYug8biLyY2osd1v8AjfTkYofaet8K8pss+ma0AHC8epHIGukd5IB0NEotdfSISw/JN9jAbL2W4QJ9TMmOPo5Ms3G9zM7n2LmMZjGcNNPPmyTvLcqPIbH1FjBS9nmGdhRNN1LVDabi6LoNQb6ktGS9qlHlry42my0cfLKf/bAY0ax60uO5MKc46XgOU0MKZrt/WGxMjkvAGr2a1JmYeqtrkZlF+l7i3lGgqUsunlGY9l8z/wAsDD/mTL+jWi6l4mSxFxYc4CA9KHqqWUTq1Sht17MNPPy7AXjNcP4j28ziWbyanm28gs5R9ixb09a0qprKpmJSjonZV5drNYqpv1tKI/1RjfZSb0WNE7mge/8A/OdAM+zaqZmnUylu1YLU0wzWBn0xL5bW3mS8ykjkvPkYby6lFqZLd15QZBr8Li/zDZlPS0fO2DYq1NUSp6XzSZiuLc7HUeouPWDjghlSaqeEduwqkWspe8chlubz0UHRWWYyvlHJ9tICXMnNzP8Aew01hqZPzixY7b7xZsksMAcpY7Dcnqelh5Q3iFKlrD4ue2kAFfaJLIqJR5GQoHmrzA33j5xUYXxHPp5U+TKZRLqAA4Khj3dmU/snW0br2i4P2kntF+KRd7W1aWxHaf7GAbyJjE8N8PtWTQqnKg1d+SjoOrHkIDrgzDDPrZEsbZ7seirqx0/OsGTjmhE+kmZFN0ACZTdgL2UjYHxvpaHuHuF5NMtpKLLLWDc2K/vsdbneNHV9jICpMcIXawJ0FwLka6Xt/aA+aMTUq+UrlKnKepI5xr/Z7wfPrGEyW6ypMtgWYqGLgfEADoByuflHftRwde3kvJXvzvo8nMtcZN+oa1/KCzw5g4pKKVIvqkohmA0ZtwxA10YkWMBk/bNVPKpJYlgojN2ZtsLA93qNBvzgZcK4/Ipi4qacT5bDYhTYjnZx9oIIg4cSUSVEgU8+UXzruhDHMNS4uQVI6awCeK+Gnoqgym7ykZkY81PXow5wFXXTlLuyIEQklUH7I5DXwj6G4Xo+xlS1NgySpYbzKBj4g6wDuDsFFVWSpZH0antJvQS0ILX8GNk/1R9EUVC0yztm7xLHzPK3gLCAnzK64G5038On3RArZ6Sbz3H0VvpT9XXR/L6xEPFRlNtbHbwHX/4iRkQyWE6xlMhzhtsmUs1+Vsq6+YgBLxRjazZtbVySry6elMtXXS06scSwV0sSssG/OBSF6Rs+LJqyKClp0AX3p3r5ii/dSYclMvSwlgm3IjTqcZAVgMF32eYmKvDTRs301FMFRKBJu0nN9Mo62Vm06lYEMX/BvERoq2TUjZGs46o3dcWG+h+wQB2paJSFYILjQEE3A6dLRK4vwH3uimSF0cgMnTMhDKPW1vWFKQSXshvJZQ8lhsZbaqAdrqe75ZTzhLibXN9un/xAAR5BVirAqQbMDuCNwfGOuzt1gle0zhsTJYrZS2dbLOA2I5P5j7vKB2ouPyICC8XnCPDz1tSJS6KO87a2Veev2CK1ZJZgqLmYmwA3JJsB84MfDWBCgphKFmnzSGmkdbaID9VQPnc84C/qZapKSWgGVAAPAAWEYD2vUWlPOAsAGQ2tucrD8Y2c+dZQD9a3r+RHON0CVMlpDnRlsD9VraH0MABEew13hl2vEjEqV5M15TizISrDxH4WsfWIl4D1Xh0XtEe0XnC2DtVVMqUNi13O9lXVj+HqIAv8D0XY0ElG3YFiP8xLH74izxM7ay5Strm99CDbqL/2i+rGVe6tgFsPK0USL29SZebKoQvPa/6OUCSxJ2DPqq7Hc/smAx/G2J9jhQlk3mYjO7Y67SJVllW6KxUOB+8Yi+yn9Sxr+Af+XOjL8ccT+/1jzgMssWSUu2WWuii32+saj2U/qWNfwD/y50Bg7QRuDJz1mHTaWW2Wsoc1TRMLZirX7WUL7g3tY6d9b7QOitoteFuIHoauVUpvLbvD6yHR106j7QIA54CZdTSI8pgc6KVbS97WNzyZWBUjwEPOlgLgk/tf1Ft4ynuApMalmU59xxFWnylBOQzCoLAAHcGx5CzqOUEF7AgAA3UdNTvprAUOI4ecpZQwy6g2tY9Rf5RGppEtlVlRJeRz2iy0CKS37ZVRbf74t8UqyEI5GwA/P4xU0tSFNyDY76aeG/3QEiqmOZB7JiszNZW+r0JHMDe3OJtO7lAGczGW3eay5iN2IUWBO+gsIioUlhi5GXUrMJ08ieVvH5xLp3UrcG468vTrAZni2llLNp6tpZcy52TItzdphARgBpmDActfGNk2IzCxBlG1huygjkQQTe9/xivn04Hu6k3Xt1IvrqqllPhrHlXjCy5ih2CiZmsTpdhqRqd4CIMWHvK9oryGLiUhcZUPO6vqrX2GsQfaBwu1dllyh9KMzDMbAZdyTbQEaX++L9K0EXQB1O1hf1FufyiJONldnYrMcWtfVVHl1gKrgXhNKZDLU9ozENNm2sHZfhVOfZobkdTrBIlS+6LDcf2YH74yOB1qIMpNr6XINj4Hx57xoqWobXUEW0s1z5G/9YDuZSHNp19LCKfjIiaJdGGyipLds31aeVZ6hr8sxySR0zkjaJ+KcQS6Oneoqj2aAgXVWYgtoBYDTpppfciBb7SuI2lSWUgpVYgq9oh1MikTN2Uk9HcszNvqZg5KYAfcVY0KusnVCqFR2tLUC1paAIgsNu6oPmTFOWjomPBeAq4dRoajtGgDf7JMfWso/cJjgT6clpBbZlI+A+HLToDGlysvdIysu6n9k9D+dY+eMLxSZImrNktldDcH8D1Bg/YJxAuMUwmSGWXXylAZW0WZbXIxHXWzDbexFxAXdCpYEOAQRYjl5RjsV9kiO7NIn9mGN8jLmAueWUjTwidh/FCGaZMwGVPTRpMzR1IsT4MNbhhcGLcVd8wvcEf3EBRcMezb3SZ20yaJrromVMqrcb6kktrGqppGp6gff0iNh9Xa+baJcqqVhppfnf7oCNWSwFsNSSL/ADtyiNMpWzBrm403/Dx/COqmqAA2HeA13Ott7b6xKl6qQWB6QA49qOC5lWqAs4sky37Q/ZY+I28oGxj6KmS0y5XswPLeKw8L0T/FTyz4lRfxgAVKQsQoBYnYKLk+g1gxezjhNqWW86eAsyYLKDrlXfXoSdx4CLunpaenFqeTLTqQov8APeI+PY+lPK7SaeWgG5J2CjmTASas2Fybk+pJJttbmTa0ZT2l1C4bQGllgLU179pUW3CLYBbjToPE5jzjVYTPNJTtiGJWltbNJp/2kB2Z77zD/wBO28AniziaZX1T1EwnvaKPqryEBTwRvZOf8Fjf8C/8udA2mGCR7JP1LG/4F/5c6AxJEciOjHF4AicCYstZT/8AhVRMMts4m0M++sqatyqeVybeBYaaQQOCOIu2z0tWMlbJJWap3OW1pi8ihBB6ag7EX+fVfa1wRrcXBBGoI6GCXgfEb4g8mYuUYrSrZCxypWygDmlMdlm2JtfQ3P8ApAn1WF5msB3QLk7Xjn3dCl90tpbb19Yg4V7QqWrXsg5lTkDK0qZ3JiEaEENuVOlxD0qSwRF0AA8f92vMwDCU3ZsApurG2U7a6EevSHJVKklElouVF0A5LrcADprC9zY6gjTqenKI7XzBtLnRvIfeYDnFsYEuto5TraXMMzvgaCYE7gAHUa35R3jeGLOl6i+WzoRyYDTzB2I5wwlQffUlkLk93d0IvmzFgGBJ0XTYXN4sKmfYtroANfHpAdtNAUC3esNBsOvkIjUtLmdiVV3ykorEhSeVyAbAHwMNSHN9efzPjFvIpssxSpuLW019CIB2VIE1AcoRtAyaMA3O2uo6EaQxUVNNSqzzpiKqam7W0vz1+Wmu0Z/jLj2XQAIc7VB7wVCB3f32N8qm2mhPQRhJcmZij++1xl0uHSW7xuRm3JSVpmnTTbKW5XNtdIDZ13GMutU1k9HTDaNw0sNYPVz10loqj/hqTex5nX4WCh7HcamVdRMqJxu81r25KP2UHgosPSLLjDi41rostBJpZC5KeQLd1dNWI3c5Qeg5X1JzpaA8tHlhCj2Aq4UKFAOy10vy2iywHHptHOWdIbKw+RHQxVZtLR72hgDRJ4+oMVyLXK1PUrpLqJfddT4EaOtz8J+XOJhpMQpxmaUlfTX/AEtMcsywG7Sjcg67AGAZ2kaPhvj6rov0E05fqsSR6f3uPCAJ9Jx1RscrMZTDQpM0YHpsIuTjUvTKy28/7xiB7XpVSAK+hk1Bt8TS1Zh5MLEfKK04pgha5pJ0sfVSfNt46MpI+cAT0wpqntXc9nKkAur51Jd17wvLGhSwO7C5PhHOF4nLmy8yEPcDVWVvuO/9IwsmXw5MFmesl/VJfNlH1QLHS5JsQdz1hKuGU9xRYvUSSTs8gTE6HQKovAEJ2ABIsT0MVOJ45LlC8xgvhcRTU1ZTlc03G7jmJNKqNboCwNjFFU8Q4RIYskmfXTdbPVvnUk8+zSyne1jaA0eB41Mq5je6U06aNfpG7kgW5mYwsNxcAE+Bi1rqygoJgqqyctTUJpLRf0Uo/uDUu/7/AIbLAqxr2mVlRdQ4lS9hLQWVQNgF+EfK/jGVnTixzMSxPMm5+ZgNPx1x/OxKbmfuS1+FPXQt/Tl4xlXaOXeOID0mCX7JP1LG/wCBf+XOgZwTPZJ+pY3/AAL/AMudAYhobhxobgPbx0kwggi4INwQbEEbEHkfEQ3eEIDUjGZVaqS6w9nUKAJdbve3wLVLuw5dsDmXS4YXjT8PcYTqOXkqgZ1PdstRIYTkABsbspuB4MB4CBfD1NWPLJMt2QncqStx0Ntx4HSAOtBxxRTAVFTKUcszW3F+duem2pjvFuIKelRpkyYPhtZSCxYahUUHVjfU7De8A2firPfOspyf2jLVW/3S8uvibxGzDkqr5X/7iYDecLcWzKjF0mTO6s1WlBB8KJbMq3O+qC7HUkk9BBMy3msrf5r31IbfTwt8t4+fpFQqkG0wEG4ZZgBB5aGX+MO1WLtMN3ecxta5mBdPHKusAca7iOmkErOqJasBcKxANj9vyEZDEvaa5qDLw9DUEqFH0bNc8yqLZ2+wWgZdoBsoH2+usSpeNz1Qos6YqndUOQHzyWJ9YDTVdHLkTWn4q3vFUxzGkRhe5+E1E1e7KWw0lJdrZdhcRRY/xLOrHVpxUCWMsuUgySpS/VlpsBtrqT1ipHgIcyCA5Jj0R7kELLAewoUKAqYUKFAKFChQCj0c4UKAclsbbx1ChQChQoUB2+0NttChQDV49aPIUB5ChQoBQTPZJ+pY3/Av/LnQoUBh5m0N3hQoDwQoUKA9MeR5CgOj/SPIUKAQj0bx5CgPY8BhQoB2VtHUKFAKFChQChQoUB//2Q=="/>
          <p:cNvSpPr>
            <a:spLocks noChangeAspect="1" noChangeArrowheads="1"/>
          </p:cNvSpPr>
          <p:nvPr/>
        </p:nvSpPr>
        <p:spPr bwMode="auto">
          <a:xfrm>
            <a:off x="0" y="-808038"/>
            <a:ext cx="2695575" cy="169545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5286" name="Picture 6" descr="http://t1.gstatic.com/images?q=tbn:ANd9GcTP6WbbM9FI2Q-dtEqfRrjEutS9FFSlW4i32uvXLBkjYem5LIvGsA"/>
          <p:cNvPicPr>
            <a:picLocks noChangeAspect="1" noChangeArrowheads="1"/>
          </p:cNvPicPr>
          <p:nvPr/>
        </p:nvPicPr>
        <p:blipFill>
          <a:blip r:embed="rId2"/>
          <a:srcRect/>
          <a:stretch>
            <a:fillRect/>
          </a:stretch>
        </p:blipFill>
        <p:spPr bwMode="auto">
          <a:xfrm>
            <a:off x="5105400" y="152400"/>
            <a:ext cx="3819643" cy="25146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90113" name="Picture 5" descr="un578733"/>
          <p:cNvPicPr>
            <a:picLocks noChangeAspect="1" noChangeArrowheads="1"/>
          </p:cNvPicPr>
          <p:nvPr/>
        </p:nvPicPr>
        <p:blipFill>
          <a:blip r:embed="rId2"/>
          <a:srcRect/>
          <a:stretch>
            <a:fillRect/>
          </a:stretch>
        </p:blipFill>
        <p:spPr bwMode="auto">
          <a:xfrm>
            <a:off x="457200" y="381000"/>
            <a:ext cx="4191000" cy="3319463"/>
          </a:xfrm>
          <a:prstGeom prst="rect">
            <a:avLst/>
          </a:prstGeom>
          <a:noFill/>
          <a:ln w="9525">
            <a:noFill/>
            <a:miter lim="800000"/>
            <a:headEnd/>
            <a:tailEnd/>
          </a:ln>
        </p:spPr>
      </p:pic>
      <p:sp>
        <p:nvSpPr>
          <p:cNvPr id="90114" name="TextBox 1"/>
          <p:cNvSpPr txBox="1">
            <a:spLocks noChangeArrowheads="1"/>
          </p:cNvSpPr>
          <p:nvPr/>
        </p:nvSpPr>
        <p:spPr bwMode="auto">
          <a:xfrm>
            <a:off x="4876800" y="457200"/>
            <a:ext cx="3810000" cy="3416300"/>
          </a:xfrm>
          <a:prstGeom prst="rect">
            <a:avLst/>
          </a:prstGeom>
          <a:noFill/>
          <a:ln w="9525">
            <a:noFill/>
            <a:miter lim="800000"/>
            <a:headEnd/>
            <a:tailEnd/>
          </a:ln>
        </p:spPr>
        <p:txBody>
          <a:bodyPr>
            <a:spAutoFit/>
          </a:bodyPr>
          <a:lstStyle/>
          <a:p>
            <a:r>
              <a:rPr lang="en-US" sz="2400" dirty="0" err="1"/>
              <a:t>Thomasina</a:t>
            </a:r>
            <a:r>
              <a:rPr lang="en-US" sz="2400" dirty="0"/>
              <a:t> is </a:t>
            </a:r>
            <a:r>
              <a:rPr lang="en-US" sz="2400" dirty="0" smtClean="0"/>
              <a:t>a 65 </a:t>
            </a:r>
            <a:r>
              <a:rPr lang="en-US" sz="2400" dirty="0"/>
              <a:t>year old G5P5 PM woman with complaints of leakage </a:t>
            </a:r>
            <a:r>
              <a:rPr lang="en-US" sz="2400" dirty="0" smtClean="0"/>
              <a:t>of </a:t>
            </a:r>
            <a:r>
              <a:rPr lang="en-US" sz="2400" dirty="0"/>
              <a:t>urine with exercise. She has no pelvic organ </a:t>
            </a:r>
            <a:r>
              <a:rPr lang="en-US" sz="2400" dirty="0" err="1"/>
              <a:t>prolapse</a:t>
            </a:r>
            <a:r>
              <a:rPr lang="en-US" sz="2400" dirty="0"/>
              <a:t>. Cough stress test is positive. Q-tip test shows 30 degrees of excursion with </a:t>
            </a:r>
            <a:r>
              <a:rPr lang="en-US" sz="2400" dirty="0" err="1"/>
              <a:t>Valsalva</a:t>
            </a:r>
            <a:r>
              <a:rPr lang="en-US" sz="2400" dirty="0"/>
              <a:t>. </a:t>
            </a:r>
          </a:p>
        </p:txBody>
      </p:sp>
      <p:sp>
        <p:nvSpPr>
          <p:cNvPr id="90115" name="TextBox 2"/>
          <p:cNvSpPr txBox="1">
            <a:spLocks noChangeArrowheads="1"/>
          </p:cNvSpPr>
          <p:nvPr/>
        </p:nvSpPr>
        <p:spPr bwMode="auto">
          <a:xfrm>
            <a:off x="457200" y="4191000"/>
            <a:ext cx="8088313" cy="461963"/>
          </a:xfrm>
          <a:prstGeom prst="rect">
            <a:avLst/>
          </a:prstGeom>
          <a:noFill/>
          <a:ln w="9525">
            <a:noFill/>
            <a:miter lim="800000"/>
            <a:headEnd/>
            <a:tailEnd/>
          </a:ln>
        </p:spPr>
        <p:txBody>
          <a:bodyPr wrap="none">
            <a:spAutoFit/>
          </a:bodyPr>
          <a:lstStyle/>
          <a:p>
            <a:r>
              <a:rPr lang="en-US" sz="2400"/>
              <a:t>Best treatment options include all of the following except:</a:t>
            </a:r>
          </a:p>
        </p:txBody>
      </p:sp>
      <p:sp>
        <p:nvSpPr>
          <p:cNvPr id="6" name="TextBox 5"/>
          <p:cNvSpPr txBox="1">
            <a:spLocks noChangeArrowheads="1"/>
          </p:cNvSpPr>
          <p:nvPr/>
        </p:nvSpPr>
        <p:spPr bwMode="auto">
          <a:xfrm>
            <a:off x="533400" y="4724400"/>
            <a:ext cx="4786313" cy="461963"/>
          </a:xfrm>
          <a:prstGeom prst="rect">
            <a:avLst/>
          </a:prstGeom>
          <a:noFill/>
          <a:ln w="9525">
            <a:noFill/>
            <a:miter lim="800000"/>
            <a:headEnd/>
            <a:tailEnd/>
          </a:ln>
        </p:spPr>
        <p:txBody>
          <a:bodyPr wrap="none">
            <a:spAutoFit/>
          </a:bodyPr>
          <a:lstStyle/>
          <a:p>
            <a:r>
              <a:rPr lang="en-US" sz="2400"/>
              <a:t>a. Transurethral collagen injection</a:t>
            </a:r>
          </a:p>
        </p:txBody>
      </p:sp>
      <p:sp>
        <p:nvSpPr>
          <p:cNvPr id="90117" name="TextBox 6"/>
          <p:cNvSpPr txBox="1">
            <a:spLocks noChangeArrowheads="1"/>
          </p:cNvSpPr>
          <p:nvPr/>
        </p:nvSpPr>
        <p:spPr bwMode="auto">
          <a:xfrm>
            <a:off x="533400" y="5181600"/>
            <a:ext cx="2784475" cy="461963"/>
          </a:xfrm>
          <a:prstGeom prst="rect">
            <a:avLst/>
          </a:prstGeom>
          <a:noFill/>
          <a:ln w="9525">
            <a:noFill/>
            <a:miter lim="800000"/>
            <a:headEnd/>
            <a:tailEnd/>
          </a:ln>
        </p:spPr>
        <p:txBody>
          <a:bodyPr wrap="none">
            <a:spAutoFit/>
          </a:bodyPr>
          <a:lstStyle/>
          <a:p>
            <a:r>
              <a:rPr lang="en-US" sz="2400"/>
              <a:t>b. Midurethral sling</a:t>
            </a:r>
          </a:p>
        </p:txBody>
      </p:sp>
      <p:sp>
        <p:nvSpPr>
          <p:cNvPr id="90118" name="TextBox 7"/>
          <p:cNvSpPr txBox="1">
            <a:spLocks noChangeArrowheads="1"/>
          </p:cNvSpPr>
          <p:nvPr/>
        </p:nvSpPr>
        <p:spPr bwMode="auto">
          <a:xfrm>
            <a:off x="533400" y="5715000"/>
            <a:ext cx="3024188" cy="461963"/>
          </a:xfrm>
          <a:prstGeom prst="rect">
            <a:avLst/>
          </a:prstGeom>
          <a:noFill/>
          <a:ln w="9525">
            <a:noFill/>
            <a:miter lim="800000"/>
            <a:headEnd/>
            <a:tailEnd/>
          </a:ln>
        </p:spPr>
        <p:txBody>
          <a:bodyPr wrap="none">
            <a:spAutoFit/>
          </a:bodyPr>
          <a:lstStyle/>
          <a:p>
            <a:r>
              <a:rPr lang="en-US" sz="2400"/>
              <a:t>c. Burch urethropexy</a:t>
            </a:r>
          </a:p>
        </p:txBody>
      </p:sp>
      <p:sp>
        <p:nvSpPr>
          <p:cNvPr id="90119" name="TextBox 8"/>
          <p:cNvSpPr txBox="1">
            <a:spLocks noChangeArrowheads="1"/>
          </p:cNvSpPr>
          <p:nvPr/>
        </p:nvSpPr>
        <p:spPr bwMode="auto">
          <a:xfrm>
            <a:off x="533400" y="6248400"/>
            <a:ext cx="2682875" cy="461963"/>
          </a:xfrm>
          <a:prstGeom prst="rect">
            <a:avLst/>
          </a:prstGeom>
          <a:noFill/>
          <a:ln w="9525">
            <a:noFill/>
            <a:miter lim="800000"/>
            <a:headEnd/>
            <a:tailEnd/>
          </a:ln>
        </p:spPr>
        <p:txBody>
          <a:bodyPr wrap="none">
            <a:spAutoFit/>
          </a:bodyPr>
          <a:lstStyle/>
          <a:p>
            <a:r>
              <a:rPr lang="en-US" sz="2400"/>
              <a:t>d. Continence ring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5" descr="005f"/>
          <p:cNvPicPr>
            <a:picLocks noChangeAspect="1" noChangeArrowheads="1"/>
          </p:cNvPicPr>
          <p:nvPr/>
        </p:nvPicPr>
        <p:blipFill>
          <a:blip r:embed="rId2" cstate="print"/>
          <a:srcRect/>
          <a:stretch>
            <a:fillRect/>
          </a:stretch>
        </p:blipFill>
        <p:spPr bwMode="auto">
          <a:xfrm>
            <a:off x="5638800" y="228600"/>
            <a:ext cx="3248025" cy="1781175"/>
          </a:xfrm>
          <a:prstGeom prst="rect">
            <a:avLst/>
          </a:prstGeom>
          <a:noFill/>
          <a:ln>
            <a:solidFill>
              <a:schemeClr val="tx1">
                <a:lumMod val="50000"/>
                <a:lumOff val="50000"/>
              </a:schemeClr>
            </a:solidFill>
          </a:ln>
        </p:spPr>
      </p:pic>
      <p:pic>
        <p:nvPicPr>
          <p:cNvPr id="64529" name="Picture 17" descr="30_deg_angle"/>
          <p:cNvPicPr>
            <a:picLocks noChangeAspect="1" noChangeArrowheads="1"/>
          </p:cNvPicPr>
          <p:nvPr/>
        </p:nvPicPr>
        <p:blipFill>
          <a:blip r:embed="rId3" cstate="print"/>
          <a:srcRect/>
          <a:stretch>
            <a:fillRect/>
          </a:stretch>
        </p:blipFill>
        <p:spPr bwMode="auto">
          <a:xfrm>
            <a:off x="6477000" y="1905000"/>
            <a:ext cx="2479288" cy="2209800"/>
          </a:xfrm>
          <a:prstGeom prst="rect">
            <a:avLst/>
          </a:prstGeom>
          <a:noFill/>
          <a:ln>
            <a:solidFill>
              <a:schemeClr val="tx1"/>
            </a:solidFill>
          </a:ln>
        </p:spPr>
      </p:pic>
      <p:sp>
        <p:nvSpPr>
          <p:cNvPr id="7" name="Text Box 5"/>
          <p:cNvSpPr txBox="1">
            <a:spLocks noChangeArrowheads="1"/>
          </p:cNvSpPr>
          <p:nvPr/>
        </p:nvSpPr>
        <p:spPr bwMode="auto">
          <a:xfrm>
            <a:off x="381000" y="228600"/>
            <a:ext cx="1822615" cy="523220"/>
          </a:xfrm>
          <a:prstGeom prst="rect">
            <a:avLst/>
          </a:prstGeom>
          <a:noFill/>
          <a:ln w="9525">
            <a:solidFill>
              <a:schemeClr val="tx1"/>
            </a:solidFill>
            <a:miter lim="800000"/>
            <a:headEnd/>
            <a:tailEnd/>
          </a:ln>
        </p:spPr>
        <p:txBody>
          <a:bodyPr wrap="none">
            <a:spAutoFit/>
          </a:bodyPr>
          <a:lstStyle/>
          <a:p>
            <a:r>
              <a:rPr lang="en-US" sz="2800" dirty="0" smtClean="0"/>
              <a:t>Q-Tip Test</a:t>
            </a:r>
            <a:endParaRPr lang="en-US" sz="2800" dirty="0">
              <a:solidFill>
                <a:srgbClr val="0000FF"/>
              </a:solidFill>
            </a:endParaRPr>
          </a:p>
        </p:txBody>
      </p:sp>
      <p:sp>
        <p:nvSpPr>
          <p:cNvPr id="9" name="TextBox 8"/>
          <p:cNvSpPr txBox="1"/>
          <p:nvPr/>
        </p:nvSpPr>
        <p:spPr>
          <a:xfrm>
            <a:off x="381000" y="914400"/>
            <a:ext cx="5181600" cy="2554545"/>
          </a:xfrm>
          <a:prstGeom prst="rect">
            <a:avLst/>
          </a:prstGeom>
          <a:noFill/>
        </p:spPr>
        <p:txBody>
          <a:bodyPr wrap="square" rtlCol="0">
            <a:spAutoFit/>
          </a:bodyPr>
          <a:lstStyle/>
          <a:p>
            <a:r>
              <a:rPr lang="en-US" sz="2000" u="sng" dirty="0" smtClean="0"/>
              <a:t>Protocol</a:t>
            </a:r>
            <a:r>
              <a:rPr lang="en-US" sz="2000" dirty="0" smtClean="0"/>
              <a:t>: </a:t>
            </a:r>
          </a:p>
          <a:p>
            <a:pPr>
              <a:buFont typeface="Arial" pitchFamily="34" charset="0"/>
              <a:buChar char="•"/>
            </a:pPr>
            <a:r>
              <a:rPr lang="en-US" sz="2000" dirty="0" smtClean="0"/>
              <a:t> Pt in dorsal </a:t>
            </a:r>
            <a:r>
              <a:rPr lang="en-US" sz="2000" dirty="0" err="1" smtClean="0"/>
              <a:t>lithotomy</a:t>
            </a:r>
            <a:r>
              <a:rPr lang="en-US" sz="2000" dirty="0" smtClean="0"/>
              <a:t> position</a:t>
            </a:r>
          </a:p>
          <a:p>
            <a:pPr>
              <a:buFont typeface="Arial" pitchFamily="34" charset="0"/>
              <a:buChar char="•"/>
            </a:pPr>
            <a:r>
              <a:rPr lang="en-US" sz="2000" dirty="0" smtClean="0"/>
              <a:t> lubricated mini-tip swab inserted so the tip </a:t>
            </a:r>
          </a:p>
          <a:p>
            <a:r>
              <a:rPr lang="en-US" sz="2000" dirty="0" smtClean="0"/>
              <a:t>   is at the proximal urethra (estimated)</a:t>
            </a:r>
          </a:p>
          <a:p>
            <a:pPr>
              <a:buFont typeface="Arial" pitchFamily="34" charset="0"/>
              <a:buChar char="•"/>
            </a:pPr>
            <a:r>
              <a:rPr lang="en-US" sz="2000" dirty="0" smtClean="0"/>
              <a:t> Pt asked to cough or strain</a:t>
            </a:r>
          </a:p>
          <a:p>
            <a:pPr>
              <a:buFont typeface="Arial" pitchFamily="34" charset="0"/>
              <a:buChar char="•"/>
            </a:pPr>
            <a:r>
              <a:rPr lang="en-US" sz="2000" dirty="0" smtClean="0"/>
              <a:t> resting angle and max angle of deflection </a:t>
            </a:r>
          </a:p>
          <a:p>
            <a:r>
              <a:rPr lang="en-US" sz="2000" dirty="0" smtClean="0"/>
              <a:t>  (from rest) are recorded</a:t>
            </a:r>
          </a:p>
          <a:p>
            <a:pPr>
              <a:buFont typeface="Arial" pitchFamily="34" charset="0"/>
              <a:buChar char="•"/>
            </a:pPr>
            <a:endParaRPr lang="en-US" sz="2000" dirty="0" smtClean="0"/>
          </a:p>
        </p:txBody>
      </p:sp>
      <p:sp>
        <p:nvSpPr>
          <p:cNvPr id="10" name="TextBox 9"/>
          <p:cNvSpPr txBox="1"/>
          <p:nvPr/>
        </p:nvSpPr>
        <p:spPr>
          <a:xfrm>
            <a:off x="381000" y="3276600"/>
            <a:ext cx="5715000" cy="1323439"/>
          </a:xfrm>
          <a:prstGeom prst="rect">
            <a:avLst/>
          </a:prstGeom>
          <a:noFill/>
        </p:spPr>
        <p:txBody>
          <a:bodyPr wrap="square" rtlCol="0">
            <a:spAutoFit/>
          </a:bodyPr>
          <a:lstStyle/>
          <a:p>
            <a:r>
              <a:rPr lang="en-US" sz="2000" u="sng" dirty="0" smtClean="0"/>
              <a:t>Results</a:t>
            </a:r>
            <a:r>
              <a:rPr lang="en-US" sz="2000" dirty="0" smtClean="0"/>
              <a:t>:</a:t>
            </a:r>
          </a:p>
          <a:p>
            <a:pPr>
              <a:buFont typeface="Arial" pitchFamily="34" charset="0"/>
              <a:buChar char="•"/>
            </a:pPr>
            <a:r>
              <a:rPr lang="en-US" sz="2000" dirty="0" smtClean="0"/>
              <a:t> </a:t>
            </a:r>
            <a:r>
              <a:rPr lang="en-US" sz="2000" u="sng" dirty="0" smtClean="0"/>
              <a:t>&lt;</a:t>
            </a:r>
            <a:r>
              <a:rPr lang="en-US" sz="2000" dirty="0" smtClean="0"/>
              <a:t> 20 degrees = lack of mobility</a:t>
            </a:r>
          </a:p>
          <a:p>
            <a:pPr>
              <a:buFont typeface="Arial" pitchFamily="34" charset="0"/>
              <a:buChar char="•"/>
            </a:pPr>
            <a:r>
              <a:rPr lang="en-US" sz="2000" dirty="0" smtClean="0"/>
              <a:t> 21-29 degrees = intermediate </a:t>
            </a:r>
          </a:p>
          <a:p>
            <a:pPr>
              <a:buFont typeface="Arial" pitchFamily="34" charset="0"/>
              <a:buChar char="•"/>
            </a:pPr>
            <a:r>
              <a:rPr lang="en-US" sz="2000" dirty="0" smtClean="0"/>
              <a:t> </a:t>
            </a:r>
            <a:r>
              <a:rPr lang="en-US" sz="2000" u="sng" dirty="0" smtClean="0"/>
              <a:t>&gt;</a:t>
            </a:r>
            <a:r>
              <a:rPr lang="en-US" sz="2000" dirty="0" smtClean="0"/>
              <a:t> 30 = presence of mobility (“</a:t>
            </a:r>
            <a:r>
              <a:rPr lang="en-US" sz="2000" dirty="0" err="1" smtClean="0"/>
              <a:t>hypermobility</a:t>
            </a:r>
            <a:r>
              <a:rPr lang="en-US" sz="2000" dirty="0" smtClean="0"/>
              <a:t>”)</a:t>
            </a:r>
            <a:endParaRPr lang="en-US" sz="2000" dirty="0"/>
          </a:p>
        </p:txBody>
      </p:sp>
      <p:sp>
        <p:nvSpPr>
          <p:cNvPr id="8" name="Rectangle 7"/>
          <p:cNvSpPr/>
          <p:nvPr/>
        </p:nvSpPr>
        <p:spPr>
          <a:xfrm>
            <a:off x="457200" y="4800600"/>
            <a:ext cx="8382000" cy="1631216"/>
          </a:xfrm>
          <a:prstGeom prst="rect">
            <a:avLst/>
          </a:prstGeom>
        </p:spPr>
        <p:txBody>
          <a:bodyPr wrap="square">
            <a:spAutoFit/>
          </a:bodyPr>
          <a:lstStyle/>
          <a:p>
            <a:r>
              <a:rPr lang="en-US" sz="2000" u="sng" dirty="0" smtClean="0"/>
              <a:t>Interpretation</a:t>
            </a:r>
            <a:r>
              <a:rPr lang="en-US" sz="2000" dirty="0" smtClean="0"/>
              <a:t>: Assessment for urethral mobility </a:t>
            </a:r>
            <a:r>
              <a:rPr lang="en-US" sz="2000" dirty="0" smtClean="0">
                <a:solidFill>
                  <a:srgbClr val="FF0000"/>
                </a:solidFill>
              </a:rPr>
              <a:t>to decide on mode of surgical treatment </a:t>
            </a:r>
            <a:r>
              <a:rPr lang="en-US" sz="2000" dirty="0" smtClean="0"/>
              <a:t>of SUI</a:t>
            </a:r>
          </a:p>
          <a:p>
            <a:r>
              <a:rPr lang="en-US" sz="2000" dirty="0" smtClean="0"/>
              <a:t>   - </a:t>
            </a:r>
            <a:r>
              <a:rPr lang="en-US" sz="2000" u="sng" dirty="0" smtClean="0"/>
              <a:t>&gt;</a:t>
            </a:r>
            <a:r>
              <a:rPr lang="en-US" sz="2000" dirty="0" smtClean="0"/>
              <a:t> 30 degrees excursion = </a:t>
            </a:r>
            <a:r>
              <a:rPr lang="en-US" sz="2000" dirty="0" err="1" smtClean="0"/>
              <a:t>midurethral</a:t>
            </a:r>
            <a:r>
              <a:rPr lang="en-US" sz="2000" dirty="0" smtClean="0"/>
              <a:t> sling</a:t>
            </a:r>
          </a:p>
          <a:p>
            <a:r>
              <a:rPr lang="en-US" sz="2000" dirty="0" smtClean="0"/>
              <a:t>   - 21-29 degrees = repeat or counsel</a:t>
            </a:r>
          </a:p>
          <a:p>
            <a:r>
              <a:rPr lang="en-US" sz="2000" dirty="0" smtClean="0"/>
              <a:t>   - </a:t>
            </a:r>
            <a:r>
              <a:rPr lang="en-US" sz="2000" u="sng" dirty="0" smtClean="0"/>
              <a:t>&lt;</a:t>
            </a:r>
            <a:r>
              <a:rPr lang="en-US" sz="2000" dirty="0" smtClean="0"/>
              <a:t> 20 degrees = bulking agent</a:t>
            </a:r>
            <a:endParaRPr lang="en-US" sz="2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 name="TextBox 3"/>
          <p:cNvSpPr txBox="1"/>
          <p:nvPr/>
        </p:nvSpPr>
        <p:spPr>
          <a:xfrm>
            <a:off x="228601" y="304800"/>
            <a:ext cx="8686800" cy="3477875"/>
          </a:xfrm>
          <a:prstGeom prst="rect">
            <a:avLst/>
          </a:prstGeom>
          <a:noFill/>
        </p:spPr>
        <p:txBody>
          <a:bodyPr wrap="square" rtlCol="0">
            <a:spAutoFit/>
          </a:bodyPr>
          <a:lstStyle/>
          <a:p>
            <a:r>
              <a:rPr lang="en-US" sz="2000" dirty="0" smtClean="0"/>
              <a:t>Miriam is an 80 year old woman POD 1 s/p TLH/BSO/LND for stage I endometrial cancer. You are called to evaluate the patient . The nurse informs you she is </a:t>
            </a:r>
            <a:r>
              <a:rPr lang="en-US" sz="2000" dirty="0" err="1" smtClean="0"/>
              <a:t>afebrile</a:t>
            </a:r>
            <a:r>
              <a:rPr lang="en-US" sz="2000" dirty="0" smtClean="0"/>
              <a:t>, alert, with stable vital signs, ambulating to and from the bathroom, and tolerating some liquids when prompted. When you arrive, Miriam is out of bed and packing her suitcase. She insists that she is ready to check out and that her daughter Sarah will be arriving in 30 minutes to take her to the airport. You call Sarah on your cell phone and after Miriam talks to her, she gets back in bed. Miriam says that remembers having surgery and this is why her tummy hurts and she would like some pain medicine. When the nurse returns with the pain medicine, Miriam smiles and asks her who she is and what the medicine is for. </a:t>
            </a:r>
            <a:endParaRPr lang="en-US" sz="2000" dirty="0"/>
          </a:p>
        </p:txBody>
      </p:sp>
      <p:sp>
        <p:nvSpPr>
          <p:cNvPr id="5" name="TextBox 4"/>
          <p:cNvSpPr txBox="1"/>
          <p:nvPr/>
        </p:nvSpPr>
        <p:spPr>
          <a:xfrm>
            <a:off x="2895600" y="4114800"/>
            <a:ext cx="2736647" cy="400110"/>
          </a:xfrm>
          <a:prstGeom prst="rect">
            <a:avLst/>
          </a:prstGeom>
          <a:noFill/>
        </p:spPr>
        <p:txBody>
          <a:bodyPr wrap="none" rtlCol="0">
            <a:spAutoFit/>
          </a:bodyPr>
          <a:lstStyle/>
          <a:p>
            <a:r>
              <a:rPr lang="en-US" sz="2000" dirty="0" smtClean="0"/>
              <a:t>Dementia or Delirium?</a:t>
            </a:r>
            <a:endParaRPr lang="en-US" sz="2000" dirty="0"/>
          </a:p>
        </p:txBody>
      </p:sp>
      <p:sp>
        <p:nvSpPr>
          <p:cNvPr id="6" name="TextBox 5"/>
          <p:cNvSpPr txBox="1"/>
          <p:nvPr/>
        </p:nvSpPr>
        <p:spPr>
          <a:xfrm>
            <a:off x="3048000" y="4800600"/>
            <a:ext cx="2393604" cy="400110"/>
          </a:xfrm>
          <a:prstGeom prst="rect">
            <a:avLst/>
          </a:prstGeom>
          <a:solidFill>
            <a:schemeClr val="bg1"/>
          </a:solidFill>
          <a:ln>
            <a:solidFill>
              <a:schemeClr val="tx1"/>
            </a:solidFill>
          </a:ln>
        </p:spPr>
        <p:txBody>
          <a:bodyPr wrap="none" rtlCol="0">
            <a:spAutoFit/>
          </a:bodyPr>
          <a:lstStyle/>
          <a:p>
            <a:r>
              <a:rPr lang="en-US" sz="2000" dirty="0" smtClean="0"/>
              <a:t>Probably dementia.</a:t>
            </a:r>
            <a:endParaRPr lang="en-US" sz="2000" dirty="0"/>
          </a:p>
        </p:txBody>
      </p:sp>
      <p:sp>
        <p:nvSpPr>
          <p:cNvPr id="7" name="TextBox 6"/>
          <p:cNvSpPr txBox="1"/>
          <p:nvPr/>
        </p:nvSpPr>
        <p:spPr>
          <a:xfrm>
            <a:off x="3810000" y="5562600"/>
            <a:ext cx="910827" cy="400110"/>
          </a:xfrm>
          <a:prstGeom prst="rect">
            <a:avLst/>
          </a:prstGeom>
          <a:noFill/>
        </p:spPr>
        <p:txBody>
          <a:bodyPr wrap="none" rtlCol="0">
            <a:spAutoFit/>
          </a:bodyPr>
          <a:lstStyle/>
          <a:p>
            <a:r>
              <a:rPr lang="en-US" sz="2000" dirty="0" smtClean="0"/>
              <a:t>Why? </a:t>
            </a:r>
            <a:endParaRPr lang="en-US" sz="2000" dirty="0"/>
          </a:p>
        </p:txBody>
      </p:sp>
      <p:sp>
        <p:nvSpPr>
          <p:cNvPr id="8" name="TextBox 7"/>
          <p:cNvSpPr txBox="1"/>
          <p:nvPr/>
        </p:nvSpPr>
        <p:spPr>
          <a:xfrm>
            <a:off x="152401" y="6096000"/>
            <a:ext cx="8763000" cy="707886"/>
          </a:xfrm>
          <a:prstGeom prst="rect">
            <a:avLst/>
          </a:prstGeom>
          <a:solidFill>
            <a:schemeClr val="bg1"/>
          </a:solidFill>
          <a:ln>
            <a:solidFill>
              <a:schemeClr val="tx1"/>
            </a:solidFill>
          </a:ln>
        </p:spPr>
        <p:txBody>
          <a:bodyPr wrap="square" rtlCol="0">
            <a:spAutoFit/>
          </a:bodyPr>
          <a:lstStyle/>
          <a:p>
            <a:r>
              <a:rPr lang="en-US" sz="2000" dirty="0" smtClean="0"/>
              <a:t>Memory impairment but able to be prompted &amp; redirected, no altered level of consciousness, not agitated, not withdrawn, no apparent hallucinations.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381000" y="4572000"/>
            <a:ext cx="5875338"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u="sng" dirty="0">
                <a:latin typeface="Arial" charset="0"/>
                <a:ea typeface="ＭＳ Ｐゴシック" charset="0"/>
              </a:rPr>
              <a:t>Treatment</a:t>
            </a:r>
            <a:r>
              <a:rPr lang="en-US" sz="2400" dirty="0">
                <a:latin typeface="Arial" charset="0"/>
                <a:ea typeface="ＭＳ Ｐゴシック" charset="0"/>
              </a:rPr>
              <a:t>:</a:t>
            </a:r>
            <a:r>
              <a:rPr lang="en-US" sz="2000" dirty="0">
                <a:latin typeface="Arial" charset="0"/>
                <a:ea typeface="ＭＳ Ｐゴシック" charset="0"/>
              </a:rPr>
              <a:t> </a:t>
            </a:r>
            <a:r>
              <a:rPr lang="en-US" sz="2000" b="1" dirty="0">
                <a:latin typeface="Arial" charset="0"/>
                <a:ea typeface="ＭＳ Ｐゴシック" charset="0"/>
              </a:rPr>
              <a:t>Find &amp; Treat any underlying cause</a:t>
            </a:r>
          </a:p>
          <a:p>
            <a:pPr>
              <a:defRPr/>
            </a:pPr>
            <a:r>
              <a:rPr lang="en-US" sz="2000" b="1" dirty="0">
                <a:latin typeface="Arial" charset="0"/>
                <a:ea typeface="ＭＳ Ｐゴシック" charset="0"/>
              </a:rPr>
              <a:t>                      Haloperidol </a:t>
            </a:r>
          </a:p>
          <a:p>
            <a:pPr>
              <a:defRPr/>
            </a:pPr>
            <a:r>
              <a:rPr lang="en-US" sz="2000" b="1" dirty="0">
                <a:latin typeface="Arial" charset="0"/>
                <a:ea typeface="ＭＳ Ｐゴシック" charset="0"/>
              </a:rPr>
              <a:t>                      Minimize use of restraints</a:t>
            </a:r>
          </a:p>
          <a:p>
            <a:pPr>
              <a:defRPr/>
            </a:pPr>
            <a:r>
              <a:rPr lang="en-US" sz="2000" b="1" dirty="0">
                <a:latin typeface="Arial" charset="0"/>
                <a:ea typeface="ＭＳ Ｐゴシック" charset="0"/>
              </a:rPr>
              <a:t>                      Visual &amp; Verbal Cues, Support</a:t>
            </a:r>
          </a:p>
          <a:p>
            <a:pPr>
              <a:defRPr/>
            </a:pPr>
            <a:r>
              <a:rPr lang="en-US" sz="2000" dirty="0">
                <a:latin typeface="Arial" charset="0"/>
                <a:ea typeface="ＭＳ Ｐゴシック" charset="0"/>
              </a:rPr>
              <a:t>                  </a:t>
            </a:r>
          </a:p>
        </p:txBody>
      </p:sp>
      <p:pic>
        <p:nvPicPr>
          <p:cNvPr id="116739" name="Picture 3" descr="brain clip"/>
          <p:cNvPicPr>
            <a:picLocks noGrp="1" noChangeAspect="1" noChangeArrowheads="1"/>
          </p:cNvPicPr>
          <p:nvPr>
            <p:ph type="title"/>
          </p:nvPr>
        </p:nvPicPr>
        <p:blipFill>
          <a:blip r:embed="rId3"/>
          <a:srcRect/>
          <a:stretch>
            <a:fillRect/>
          </a:stretch>
        </p:blipFill>
        <p:spPr>
          <a:xfrm>
            <a:off x="152400" y="152400"/>
            <a:ext cx="690563" cy="731838"/>
          </a:xfrm>
          <a:noFill/>
          <a:ln w="19050">
            <a:solidFill>
              <a:schemeClr val="tx1"/>
            </a:solidFill>
            <a:miter lim="800000"/>
            <a:headEnd/>
            <a:tailEnd/>
          </a:ln>
        </p:spPr>
      </p:pic>
      <p:sp>
        <p:nvSpPr>
          <p:cNvPr id="116740" name="Text Box 4"/>
          <p:cNvSpPr txBox="1">
            <a:spLocks noChangeArrowheads="1"/>
          </p:cNvSpPr>
          <p:nvPr/>
        </p:nvSpPr>
        <p:spPr bwMode="auto">
          <a:xfrm>
            <a:off x="838200" y="228600"/>
            <a:ext cx="6905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3200">
                <a:latin typeface="Arial" charset="0"/>
                <a:ea typeface="ＭＳ Ｐゴシック" charset="0"/>
              </a:rPr>
              <a:t> </a:t>
            </a:r>
            <a:r>
              <a:rPr lang="en-US" sz="3200" u="sng">
                <a:latin typeface="Arial" charset="0"/>
                <a:ea typeface="ＭＳ Ｐゴシック" charset="0"/>
              </a:rPr>
              <a:t>Delirium in the Post-operative Period</a:t>
            </a:r>
          </a:p>
        </p:txBody>
      </p:sp>
      <p:sp>
        <p:nvSpPr>
          <p:cNvPr id="116741" name="Text Box 5"/>
          <p:cNvSpPr txBox="1">
            <a:spLocks noChangeArrowheads="1"/>
          </p:cNvSpPr>
          <p:nvPr/>
        </p:nvSpPr>
        <p:spPr bwMode="auto">
          <a:xfrm>
            <a:off x="304800" y="144780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latin typeface="Arial" charset="0"/>
              <a:ea typeface="ＭＳ Ｐゴシック" charset="0"/>
            </a:endParaRPr>
          </a:p>
        </p:txBody>
      </p:sp>
      <p:sp>
        <p:nvSpPr>
          <p:cNvPr id="116742" name="Text Box 6"/>
          <p:cNvSpPr txBox="1">
            <a:spLocks noChangeArrowheads="1"/>
          </p:cNvSpPr>
          <p:nvPr/>
        </p:nvSpPr>
        <p:spPr bwMode="auto">
          <a:xfrm>
            <a:off x="609600" y="914400"/>
            <a:ext cx="85344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dirty="0">
                <a:latin typeface="Arial" charset="0"/>
                <a:ea typeface="ＭＳ Ｐゴシック" charset="0"/>
              </a:rPr>
              <a:t>Features</a:t>
            </a:r>
            <a:r>
              <a:rPr lang="en-US" sz="2400" baseline="30000" dirty="0">
                <a:latin typeface="Arial" charset="0"/>
                <a:ea typeface="ＭＳ Ｐゴシック" charset="0"/>
              </a:rPr>
              <a:t>1</a:t>
            </a:r>
            <a:r>
              <a:rPr lang="en-US" sz="2400" dirty="0">
                <a:effectLst>
                  <a:outerShdw blurRad="38100" dist="38100" dir="2700000" algn="tl">
                    <a:srgbClr val="DDDDDD"/>
                  </a:outerShdw>
                </a:effectLst>
                <a:latin typeface="Arial" charset="0"/>
                <a:ea typeface="ＭＳ Ｐゴシック" charset="0"/>
              </a:rPr>
              <a:t>:</a:t>
            </a:r>
            <a:r>
              <a:rPr lang="en-US" sz="2000" dirty="0">
                <a:latin typeface="Arial" charset="0"/>
                <a:ea typeface="ＭＳ Ｐゴシック" charset="0"/>
              </a:rPr>
              <a:t> </a:t>
            </a:r>
            <a:r>
              <a:rPr lang="en-US" sz="2000" b="1" dirty="0">
                <a:latin typeface="Arial" charset="0"/>
                <a:ea typeface="ＭＳ Ｐゴシック" charset="0"/>
              </a:rPr>
              <a:t>patient is easily distracted</a:t>
            </a:r>
          </a:p>
          <a:p>
            <a:pPr>
              <a:defRPr/>
            </a:pPr>
            <a:r>
              <a:rPr lang="en-US" sz="2000" b="1" dirty="0">
                <a:latin typeface="Arial" charset="0"/>
                <a:ea typeface="ＭＳ Ｐゴシック" charset="0"/>
              </a:rPr>
              <a:t>                    disordered thinking with rambling or incoherent speech</a:t>
            </a:r>
          </a:p>
          <a:p>
            <a:pPr>
              <a:defRPr/>
            </a:pPr>
            <a:r>
              <a:rPr lang="en-US" sz="2000" b="1" dirty="0">
                <a:latin typeface="Arial" charset="0"/>
                <a:ea typeface="ＭＳ Ｐゴシック" charset="0"/>
              </a:rPr>
              <a:t>                    </a:t>
            </a:r>
            <a:r>
              <a:rPr lang="en-US" sz="2000" b="1" dirty="0">
                <a:solidFill>
                  <a:srgbClr val="CC0000"/>
                </a:solidFill>
                <a:effectLst>
                  <a:outerShdw blurRad="38100" dist="38100" dir="2700000" algn="tl">
                    <a:srgbClr val="DDDDDD"/>
                  </a:outerShdw>
                </a:effectLst>
                <a:latin typeface="Arial" charset="0"/>
                <a:ea typeface="ＭＳ Ｐゴシック" charset="0"/>
              </a:rPr>
              <a:t>reduced level of consciousness</a:t>
            </a:r>
          </a:p>
          <a:p>
            <a:pPr>
              <a:defRPr/>
            </a:pPr>
            <a:r>
              <a:rPr lang="en-US" sz="2000" b="1" dirty="0">
                <a:latin typeface="Arial" charset="0"/>
                <a:ea typeface="ＭＳ Ｐゴシック" charset="0"/>
              </a:rPr>
              <a:t>                    </a:t>
            </a:r>
            <a:r>
              <a:rPr lang="en-US" sz="2000" b="1" dirty="0">
                <a:solidFill>
                  <a:srgbClr val="CC0000"/>
                </a:solidFill>
                <a:effectLst>
                  <a:outerShdw blurRad="38100" dist="38100" dir="2700000" algn="tl">
                    <a:srgbClr val="DDDDDD"/>
                  </a:outerShdw>
                </a:effectLst>
                <a:latin typeface="Arial" charset="0"/>
                <a:ea typeface="ＭＳ Ｐゴシック" charset="0"/>
              </a:rPr>
              <a:t>perceptual disturbance (hallucinations, delusions)</a:t>
            </a:r>
          </a:p>
          <a:p>
            <a:pPr>
              <a:defRPr/>
            </a:pPr>
            <a:r>
              <a:rPr lang="en-US" sz="2000" b="1" dirty="0">
                <a:latin typeface="Arial" charset="0"/>
                <a:ea typeface="ＭＳ Ｐゴシック" charset="0"/>
              </a:rPr>
              <a:t>                    disturbed sleep-wake cycle</a:t>
            </a:r>
          </a:p>
          <a:p>
            <a:pPr>
              <a:defRPr/>
            </a:pPr>
            <a:r>
              <a:rPr lang="en-US" sz="2000" b="1" dirty="0">
                <a:latin typeface="Arial" charset="0"/>
                <a:ea typeface="ＭＳ Ｐゴシック" charset="0"/>
              </a:rPr>
              <a:t>                    disorientation to time/person/place</a:t>
            </a:r>
          </a:p>
          <a:p>
            <a:pPr>
              <a:defRPr/>
            </a:pPr>
            <a:r>
              <a:rPr lang="en-US" sz="2000" b="1" dirty="0">
                <a:latin typeface="Arial" charset="0"/>
                <a:ea typeface="ＭＳ Ｐゴシック" charset="0"/>
              </a:rPr>
              <a:t>                    memory impairment</a:t>
            </a:r>
          </a:p>
        </p:txBody>
      </p:sp>
      <p:sp>
        <p:nvSpPr>
          <p:cNvPr id="116743" name="Rectangle 7"/>
          <p:cNvSpPr>
            <a:spLocks noChangeArrowheads="1"/>
          </p:cNvSpPr>
          <p:nvPr/>
        </p:nvSpPr>
        <p:spPr bwMode="auto">
          <a:xfrm>
            <a:off x="381000" y="6172200"/>
            <a:ext cx="822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200">
                <a:latin typeface="Arial" charset="0"/>
                <a:ea typeface="ＭＳ Ｐゴシック" charset="0"/>
              </a:rPr>
              <a:t>1.Diagnostic and Statistical manual of mental disorders. 3rd rev.ed. Washington,DC: American Psychiatric Association, 1987:100-4</a:t>
            </a:r>
          </a:p>
        </p:txBody>
      </p:sp>
      <p:sp>
        <p:nvSpPr>
          <p:cNvPr id="116744" name="Text Box 8"/>
          <p:cNvSpPr txBox="1">
            <a:spLocks noChangeArrowheads="1"/>
          </p:cNvSpPr>
          <p:nvPr/>
        </p:nvSpPr>
        <p:spPr bwMode="auto">
          <a:xfrm>
            <a:off x="381000" y="3276600"/>
            <a:ext cx="8534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u="sng" dirty="0">
                <a:latin typeface="Arial" charset="0"/>
                <a:ea typeface="ＭＳ Ｐゴシック" charset="0"/>
              </a:rPr>
              <a:t>Evaluation</a:t>
            </a:r>
            <a:r>
              <a:rPr lang="en-US" sz="2400" dirty="0">
                <a:latin typeface="Arial" charset="0"/>
                <a:ea typeface="ＭＳ Ｐゴシック" charset="0"/>
              </a:rPr>
              <a:t>: </a:t>
            </a:r>
            <a:r>
              <a:rPr lang="en-US" sz="2000" b="1" dirty="0">
                <a:latin typeface="Arial" charset="0"/>
                <a:ea typeface="ＭＳ Ｐゴシック" charset="0"/>
              </a:rPr>
              <a:t>vital signs, O</a:t>
            </a:r>
            <a:r>
              <a:rPr lang="en-US" sz="2000" b="1" baseline="-25000" dirty="0">
                <a:latin typeface="Arial" charset="0"/>
                <a:ea typeface="ＭＳ Ｐゴシック" charset="0"/>
              </a:rPr>
              <a:t>2</a:t>
            </a:r>
            <a:r>
              <a:rPr lang="en-US" sz="2000" b="1" dirty="0">
                <a:latin typeface="Arial" charset="0"/>
                <a:ea typeface="ＭＳ Ｐゴシック" charset="0"/>
              </a:rPr>
              <a:t> saturation, physical examination, review  </a:t>
            </a:r>
          </a:p>
          <a:p>
            <a:pPr>
              <a:defRPr/>
            </a:pPr>
            <a:r>
              <a:rPr lang="en-US" sz="2000" b="1" dirty="0">
                <a:latin typeface="Arial" charset="0"/>
                <a:ea typeface="ＭＳ Ｐゴシック" charset="0"/>
              </a:rPr>
              <a:t>                       of prescribed and withheld medications, CBC, serum </a:t>
            </a:r>
          </a:p>
          <a:p>
            <a:pPr>
              <a:defRPr/>
            </a:pPr>
            <a:r>
              <a:rPr lang="en-US" sz="2000" b="1" dirty="0">
                <a:latin typeface="Arial" charset="0"/>
                <a:ea typeface="ＭＳ Ｐゴシック" charset="0"/>
              </a:rPr>
              <a:t>                       electrolytes, urinalysis, EKG, Chest x-ray</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75777" name="Picture 3" descr="PessaryRing"/>
          <p:cNvPicPr>
            <a:picLocks noChangeAspect="1" noChangeArrowheads="1"/>
          </p:cNvPicPr>
          <p:nvPr/>
        </p:nvPicPr>
        <p:blipFill>
          <a:blip r:embed="rId2"/>
          <a:srcRect/>
          <a:stretch>
            <a:fillRect/>
          </a:stretch>
        </p:blipFill>
        <p:spPr bwMode="auto">
          <a:xfrm>
            <a:off x="4648200" y="0"/>
            <a:ext cx="3981450" cy="3981450"/>
          </a:xfrm>
          <a:prstGeom prst="rect">
            <a:avLst/>
          </a:prstGeom>
          <a:noFill/>
          <a:ln w="9525">
            <a:solidFill>
              <a:schemeClr val="tx1"/>
            </a:solidFill>
            <a:miter lim="800000"/>
            <a:headEnd/>
            <a:tailEnd/>
          </a:ln>
        </p:spPr>
      </p:pic>
      <p:sp>
        <p:nvSpPr>
          <p:cNvPr id="3" name="TextBox 2"/>
          <p:cNvSpPr txBox="1"/>
          <p:nvPr/>
        </p:nvSpPr>
        <p:spPr>
          <a:xfrm>
            <a:off x="304800" y="685800"/>
            <a:ext cx="2922595" cy="461665"/>
          </a:xfrm>
          <a:prstGeom prst="rect">
            <a:avLst/>
          </a:prstGeom>
          <a:noFill/>
        </p:spPr>
        <p:txBody>
          <a:bodyPr wrap="none" rtlCol="0">
            <a:spAutoFit/>
          </a:bodyPr>
          <a:lstStyle/>
          <a:p>
            <a:r>
              <a:rPr lang="en-US" sz="2400" dirty="0" smtClean="0"/>
              <a:t>What is this device?</a:t>
            </a:r>
            <a:endParaRPr lang="en-US" sz="2400" dirty="0"/>
          </a:p>
        </p:txBody>
      </p:sp>
      <p:sp>
        <p:nvSpPr>
          <p:cNvPr id="4" name="TextBox 3"/>
          <p:cNvSpPr txBox="1"/>
          <p:nvPr/>
        </p:nvSpPr>
        <p:spPr>
          <a:xfrm>
            <a:off x="304800" y="2057400"/>
            <a:ext cx="2818400" cy="461665"/>
          </a:xfrm>
          <a:prstGeom prst="rect">
            <a:avLst/>
          </a:prstGeom>
          <a:noFill/>
        </p:spPr>
        <p:txBody>
          <a:bodyPr wrap="none" rtlCol="0">
            <a:spAutoFit/>
          </a:bodyPr>
          <a:lstStyle/>
          <a:p>
            <a:r>
              <a:rPr lang="en-US" sz="2400" dirty="0" smtClean="0"/>
              <a:t>What is it used for?</a:t>
            </a:r>
            <a:endParaRPr lang="en-US" sz="2400" dirty="0"/>
          </a:p>
        </p:txBody>
      </p:sp>
      <p:sp>
        <p:nvSpPr>
          <p:cNvPr id="5" name="TextBox 4"/>
          <p:cNvSpPr txBox="1"/>
          <p:nvPr/>
        </p:nvSpPr>
        <p:spPr>
          <a:xfrm>
            <a:off x="304800" y="3886200"/>
            <a:ext cx="6836295" cy="461665"/>
          </a:xfrm>
          <a:prstGeom prst="rect">
            <a:avLst/>
          </a:prstGeom>
          <a:noFill/>
        </p:spPr>
        <p:txBody>
          <a:bodyPr wrap="none" rtlCol="0">
            <a:spAutoFit/>
          </a:bodyPr>
          <a:lstStyle/>
          <a:p>
            <a:r>
              <a:rPr lang="en-US" sz="2400" dirty="0" smtClean="0"/>
              <a:t>Tell a patient how she should care for a </a:t>
            </a:r>
            <a:r>
              <a:rPr lang="en-US" sz="2400" dirty="0" err="1" smtClean="0"/>
              <a:t>pessary</a:t>
            </a:r>
            <a:r>
              <a:rPr lang="en-US" sz="2400" dirty="0" smtClean="0"/>
              <a:t>. </a:t>
            </a:r>
            <a:endParaRPr lang="en-US" sz="2400" dirty="0"/>
          </a:p>
        </p:txBody>
      </p:sp>
      <p:sp>
        <p:nvSpPr>
          <p:cNvPr id="6" name="TextBox 5"/>
          <p:cNvSpPr txBox="1"/>
          <p:nvPr/>
        </p:nvSpPr>
        <p:spPr>
          <a:xfrm>
            <a:off x="685800" y="1295400"/>
            <a:ext cx="3256212" cy="400110"/>
          </a:xfrm>
          <a:prstGeom prst="rect">
            <a:avLst/>
          </a:prstGeom>
          <a:solidFill>
            <a:schemeClr val="bg1"/>
          </a:solidFill>
          <a:ln>
            <a:solidFill>
              <a:schemeClr val="tx1"/>
            </a:solidFill>
          </a:ln>
        </p:spPr>
        <p:txBody>
          <a:bodyPr wrap="none" rtlCol="0">
            <a:spAutoFit/>
          </a:bodyPr>
          <a:lstStyle/>
          <a:p>
            <a:r>
              <a:rPr lang="en-US" sz="2000" dirty="0" smtClean="0"/>
              <a:t>Ring with support </a:t>
            </a:r>
            <a:r>
              <a:rPr lang="en-US" sz="2000" dirty="0" err="1" smtClean="0"/>
              <a:t>pessary</a:t>
            </a:r>
            <a:r>
              <a:rPr lang="en-US" sz="2000" dirty="0" smtClean="0"/>
              <a:t>. </a:t>
            </a:r>
            <a:endParaRPr lang="en-US" sz="2000" dirty="0"/>
          </a:p>
        </p:txBody>
      </p:sp>
      <p:sp>
        <p:nvSpPr>
          <p:cNvPr id="7" name="TextBox 6"/>
          <p:cNvSpPr txBox="1"/>
          <p:nvPr/>
        </p:nvSpPr>
        <p:spPr>
          <a:xfrm>
            <a:off x="457200" y="2667000"/>
            <a:ext cx="4017446" cy="400110"/>
          </a:xfrm>
          <a:prstGeom prst="rect">
            <a:avLst/>
          </a:prstGeom>
          <a:solidFill>
            <a:schemeClr val="bg1"/>
          </a:solidFill>
          <a:ln>
            <a:solidFill>
              <a:schemeClr val="tx1"/>
            </a:solidFill>
          </a:ln>
        </p:spPr>
        <p:txBody>
          <a:bodyPr wrap="none" rtlCol="0">
            <a:spAutoFit/>
          </a:bodyPr>
          <a:lstStyle/>
          <a:p>
            <a:r>
              <a:rPr lang="en-US" sz="2000" dirty="0" err="1" smtClean="0"/>
              <a:t>Cystocele</a:t>
            </a:r>
            <a:r>
              <a:rPr lang="en-US" sz="2000" dirty="0" smtClean="0"/>
              <a:t>, some apical </a:t>
            </a:r>
            <a:r>
              <a:rPr lang="en-US" sz="2000" dirty="0" err="1" smtClean="0"/>
              <a:t>prolapse</a:t>
            </a:r>
            <a:r>
              <a:rPr lang="en-US" sz="2000" dirty="0" smtClean="0"/>
              <a:t>.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0721" name="Picture 3" descr="indigo%20jet%20right%20ureter%20serag%20youssif"/>
          <p:cNvPicPr>
            <a:picLocks noChangeAspect="1" noChangeArrowheads="1"/>
          </p:cNvPicPr>
          <p:nvPr/>
        </p:nvPicPr>
        <p:blipFill>
          <a:blip r:embed="rId2"/>
          <a:srcRect/>
          <a:stretch>
            <a:fillRect/>
          </a:stretch>
        </p:blipFill>
        <p:spPr bwMode="auto">
          <a:xfrm>
            <a:off x="1300163" y="976313"/>
            <a:ext cx="6543675" cy="4905375"/>
          </a:xfrm>
          <a:prstGeom prst="rect">
            <a:avLst/>
          </a:prstGeom>
          <a:noFill/>
          <a:ln w="9525">
            <a:noFill/>
            <a:miter lim="800000"/>
            <a:headEnd/>
            <a:tailEnd/>
          </a:ln>
        </p:spPr>
      </p:pic>
      <p:sp>
        <p:nvSpPr>
          <p:cNvPr id="3" name="TextBox 2"/>
          <p:cNvSpPr txBox="1"/>
          <p:nvPr/>
        </p:nvSpPr>
        <p:spPr>
          <a:xfrm>
            <a:off x="1371600" y="304800"/>
            <a:ext cx="1960793" cy="523220"/>
          </a:xfrm>
          <a:prstGeom prst="rect">
            <a:avLst/>
          </a:prstGeom>
          <a:noFill/>
        </p:spPr>
        <p:txBody>
          <a:bodyPr wrap="none" rtlCol="0">
            <a:spAutoFit/>
          </a:bodyPr>
          <a:lstStyle/>
          <a:p>
            <a:r>
              <a:rPr lang="en-US" sz="2800" dirty="0" smtClean="0"/>
              <a:t>What is it? </a:t>
            </a:r>
            <a:endParaRPr lang="en-US" sz="28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0961" name="Text Box 2"/>
          <p:cNvSpPr txBox="1">
            <a:spLocks noChangeArrowheads="1"/>
          </p:cNvSpPr>
          <p:nvPr/>
        </p:nvSpPr>
        <p:spPr bwMode="auto">
          <a:xfrm>
            <a:off x="457200" y="457200"/>
            <a:ext cx="8229600" cy="1384300"/>
          </a:xfrm>
          <a:prstGeom prst="rect">
            <a:avLst/>
          </a:prstGeom>
          <a:noFill/>
          <a:ln w="9525">
            <a:noFill/>
            <a:miter lim="800000"/>
            <a:headEnd/>
            <a:tailEnd/>
          </a:ln>
        </p:spPr>
        <p:txBody>
          <a:bodyPr>
            <a:spAutoFit/>
          </a:bodyPr>
          <a:lstStyle/>
          <a:p>
            <a:r>
              <a:rPr lang="en-US" sz="2800"/>
              <a:t>25 year-old woman POD # 2 s/p  laparoscopic cystectomy for endometrioma presents with difficulty walking. Examination shows foot drop.</a:t>
            </a:r>
          </a:p>
        </p:txBody>
      </p:sp>
      <p:sp>
        <p:nvSpPr>
          <p:cNvPr id="26627" name="Text Box 3"/>
          <p:cNvSpPr txBox="1">
            <a:spLocks noChangeArrowheads="1"/>
          </p:cNvSpPr>
          <p:nvPr/>
        </p:nvSpPr>
        <p:spPr bwMode="auto">
          <a:xfrm>
            <a:off x="381000" y="2590800"/>
            <a:ext cx="2260600" cy="523875"/>
          </a:xfrm>
          <a:prstGeom prst="rect">
            <a:avLst/>
          </a:prstGeom>
          <a:noFill/>
          <a:ln w="9525">
            <a:noFill/>
            <a:miter lim="800000"/>
            <a:headEnd/>
            <a:tailEnd/>
          </a:ln>
        </p:spPr>
        <p:txBody>
          <a:bodyPr wrap="none">
            <a:spAutoFit/>
          </a:bodyPr>
          <a:lstStyle/>
          <a:p>
            <a:r>
              <a:rPr lang="en-US" sz="2800"/>
              <a:t>1. Diagnosis.</a:t>
            </a:r>
          </a:p>
        </p:txBody>
      </p:sp>
      <p:sp>
        <p:nvSpPr>
          <p:cNvPr id="26628" name="Text Box 4"/>
          <p:cNvSpPr txBox="1">
            <a:spLocks noChangeArrowheads="1"/>
          </p:cNvSpPr>
          <p:nvPr/>
        </p:nvSpPr>
        <p:spPr bwMode="auto">
          <a:xfrm>
            <a:off x="457200" y="3810000"/>
            <a:ext cx="3417888" cy="523875"/>
          </a:xfrm>
          <a:prstGeom prst="rect">
            <a:avLst/>
          </a:prstGeom>
          <a:noFill/>
          <a:ln w="9525">
            <a:noFill/>
            <a:miter lim="800000"/>
            <a:headEnd/>
            <a:tailEnd/>
          </a:ln>
        </p:spPr>
        <p:txBody>
          <a:bodyPr wrap="none">
            <a:spAutoFit/>
          </a:bodyPr>
          <a:lstStyle/>
          <a:p>
            <a:r>
              <a:rPr lang="en-US" sz="2800"/>
              <a:t>2. Most likely cause.</a:t>
            </a:r>
          </a:p>
        </p:txBody>
      </p:sp>
      <p:sp>
        <p:nvSpPr>
          <p:cNvPr id="2" name="TextBox 1"/>
          <p:cNvSpPr txBox="1">
            <a:spLocks noChangeArrowheads="1"/>
          </p:cNvSpPr>
          <p:nvPr/>
        </p:nvSpPr>
        <p:spPr bwMode="auto">
          <a:xfrm>
            <a:off x="2819400" y="2590800"/>
            <a:ext cx="4495800" cy="461963"/>
          </a:xfrm>
          <a:prstGeom prst="rect">
            <a:avLst/>
          </a:prstGeom>
          <a:solidFill>
            <a:schemeClr val="bg1"/>
          </a:solidFill>
          <a:ln w="9525">
            <a:solidFill>
              <a:srgbClr val="000000"/>
            </a:solidFill>
            <a:miter lim="800000"/>
            <a:headEnd/>
            <a:tailEnd/>
          </a:ln>
        </p:spPr>
        <p:txBody>
          <a:bodyPr wrap="none">
            <a:spAutoFit/>
          </a:bodyPr>
          <a:lstStyle/>
          <a:p>
            <a:r>
              <a:rPr lang="en-US" sz="2400"/>
              <a:t>Common Peroneal Nerve Injury</a:t>
            </a:r>
          </a:p>
        </p:txBody>
      </p:sp>
      <p:sp>
        <p:nvSpPr>
          <p:cNvPr id="3" name="TextBox 2"/>
          <p:cNvSpPr txBox="1">
            <a:spLocks noChangeArrowheads="1"/>
          </p:cNvSpPr>
          <p:nvPr/>
        </p:nvSpPr>
        <p:spPr bwMode="auto">
          <a:xfrm>
            <a:off x="533400" y="4724400"/>
            <a:ext cx="7848600" cy="830263"/>
          </a:xfrm>
          <a:prstGeom prst="rect">
            <a:avLst/>
          </a:prstGeom>
          <a:solidFill>
            <a:schemeClr val="bg1"/>
          </a:solidFill>
          <a:ln w="9525">
            <a:solidFill>
              <a:srgbClr val="000000"/>
            </a:solidFill>
            <a:miter lim="800000"/>
            <a:headEnd/>
            <a:tailEnd/>
          </a:ln>
        </p:spPr>
        <p:txBody>
          <a:bodyPr>
            <a:spAutoFit/>
          </a:bodyPr>
          <a:lstStyle/>
          <a:p>
            <a:r>
              <a:rPr lang="en-US" sz="2400"/>
              <a:t>Compression of nerve when lateral knee presses against hard surface (such as a candy cane stirrup)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p:bldP spid="2" grpId="0" animBg="1"/>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3164649" cy="461665"/>
          </a:xfrm>
          <a:prstGeom prst="rect">
            <a:avLst/>
          </a:prstGeom>
          <a:noFill/>
          <a:ln>
            <a:solidFill>
              <a:schemeClr val="tx1"/>
            </a:solidFill>
          </a:ln>
        </p:spPr>
        <p:txBody>
          <a:bodyPr wrap="none" rtlCol="0">
            <a:spAutoFit/>
          </a:bodyPr>
          <a:lstStyle/>
          <a:p>
            <a:r>
              <a:rPr lang="en-US" sz="2400" dirty="0" err="1" smtClean="0"/>
              <a:t>Peroneal</a:t>
            </a:r>
            <a:r>
              <a:rPr lang="en-US" sz="2400" dirty="0" smtClean="0"/>
              <a:t> Nerve Injury</a:t>
            </a:r>
            <a:endParaRPr lang="en-US" sz="2400" dirty="0"/>
          </a:p>
        </p:txBody>
      </p:sp>
      <p:pic>
        <p:nvPicPr>
          <p:cNvPr id="226306" name="Picture 2" descr="Image"/>
          <p:cNvPicPr>
            <a:picLocks noChangeAspect="1" noChangeArrowheads="1"/>
          </p:cNvPicPr>
          <p:nvPr/>
        </p:nvPicPr>
        <p:blipFill>
          <a:blip r:embed="rId2"/>
          <a:srcRect/>
          <a:stretch>
            <a:fillRect/>
          </a:stretch>
        </p:blipFill>
        <p:spPr bwMode="auto">
          <a:xfrm>
            <a:off x="4895850" y="0"/>
            <a:ext cx="4248150" cy="6276975"/>
          </a:xfrm>
          <a:prstGeom prst="rect">
            <a:avLst/>
          </a:prstGeom>
          <a:noFill/>
        </p:spPr>
      </p:pic>
      <p:sp>
        <p:nvSpPr>
          <p:cNvPr id="4" name="Oval 3"/>
          <p:cNvSpPr/>
          <p:nvPr/>
        </p:nvSpPr>
        <p:spPr>
          <a:xfrm>
            <a:off x="5410200" y="3276600"/>
            <a:ext cx="1219200" cy="533400"/>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8600" y="914400"/>
            <a:ext cx="5689378" cy="369332"/>
          </a:xfrm>
          <a:prstGeom prst="rect">
            <a:avLst/>
          </a:prstGeom>
          <a:noFill/>
        </p:spPr>
        <p:txBody>
          <a:bodyPr wrap="none" rtlCol="0">
            <a:spAutoFit/>
          </a:bodyPr>
          <a:lstStyle/>
          <a:p>
            <a:pPr>
              <a:buFont typeface="Arial" pitchFamily="34" charset="0"/>
              <a:buChar char="•"/>
            </a:pPr>
            <a:r>
              <a:rPr lang="en-US" dirty="0" smtClean="0"/>
              <a:t> wraps around lateral aspect of fibula just below knee</a:t>
            </a:r>
            <a:endParaRPr lang="en-US" dirty="0"/>
          </a:p>
        </p:txBody>
      </p:sp>
      <p:sp>
        <p:nvSpPr>
          <p:cNvPr id="7" name="TextBox 6"/>
          <p:cNvSpPr txBox="1"/>
          <p:nvPr/>
        </p:nvSpPr>
        <p:spPr>
          <a:xfrm>
            <a:off x="304800" y="1752600"/>
            <a:ext cx="5943600" cy="2031325"/>
          </a:xfrm>
          <a:prstGeom prst="rect">
            <a:avLst/>
          </a:prstGeom>
          <a:noFill/>
        </p:spPr>
        <p:txBody>
          <a:bodyPr wrap="square" rtlCol="0">
            <a:spAutoFit/>
          </a:bodyPr>
          <a:lstStyle/>
          <a:p>
            <a:r>
              <a:rPr lang="en-US" u="sng" dirty="0" smtClean="0"/>
              <a:t>Presentation</a:t>
            </a:r>
            <a:r>
              <a:rPr lang="en-US" dirty="0" smtClean="0"/>
              <a:t>:</a:t>
            </a:r>
          </a:p>
          <a:p>
            <a:pPr>
              <a:buFont typeface="Arial" pitchFamily="34" charset="0"/>
              <a:buChar char="•"/>
            </a:pPr>
            <a:r>
              <a:rPr lang="en-US" dirty="0" smtClean="0"/>
              <a:t> “foot drop”</a:t>
            </a:r>
          </a:p>
          <a:p>
            <a:r>
              <a:rPr lang="en-US" dirty="0" smtClean="0"/>
              <a:t>  - difficulty </a:t>
            </a:r>
            <a:r>
              <a:rPr lang="en-US" dirty="0" err="1" smtClean="0"/>
              <a:t>dorsiflexing</a:t>
            </a:r>
            <a:r>
              <a:rPr lang="en-US" dirty="0" smtClean="0"/>
              <a:t> foot against gravity or resistance)</a:t>
            </a:r>
          </a:p>
          <a:p>
            <a:pPr>
              <a:buFont typeface="Arial" pitchFamily="34" charset="0"/>
              <a:buChar char="•"/>
            </a:pPr>
            <a:r>
              <a:rPr lang="en-US" dirty="0" smtClean="0"/>
              <a:t> “</a:t>
            </a:r>
            <a:r>
              <a:rPr lang="en-US" dirty="0" err="1" smtClean="0"/>
              <a:t>steppage</a:t>
            </a:r>
            <a:r>
              <a:rPr lang="en-US" dirty="0" smtClean="0"/>
              <a:t> gait”</a:t>
            </a:r>
          </a:p>
          <a:p>
            <a:r>
              <a:rPr lang="en-US" dirty="0" smtClean="0"/>
              <a:t>  - patient flexes hip higher when walking to compensate </a:t>
            </a:r>
          </a:p>
          <a:p>
            <a:r>
              <a:rPr lang="en-US" dirty="0" smtClean="0"/>
              <a:t>    for foot drop</a:t>
            </a:r>
          </a:p>
          <a:p>
            <a:pPr>
              <a:buFont typeface="Arial" pitchFamily="34" charset="0"/>
              <a:buChar char="•"/>
            </a:pPr>
            <a:r>
              <a:rPr lang="en-US" dirty="0" smtClean="0"/>
              <a:t> </a:t>
            </a:r>
            <a:r>
              <a:rPr lang="en-US" dirty="0" err="1" smtClean="0"/>
              <a:t>paresthesia</a:t>
            </a:r>
            <a:r>
              <a:rPr lang="en-US" dirty="0" smtClean="0"/>
              <a:t> over dorsum of foot &amp; lateral shin</a:t>
            </a:r>
            <a:endParaRPr lang="en-US" dirty="0"/>
          </a:p>
        </p:txBody>
      </p:sp>
      <p:pic>
        <p:nvPicPr>
          <p:cNvPr id="226308" name="Picture 4" descr="http://t0.gstatic.com/images?q=tbn:ANd9GcQAXv6tksa3E6JvrowW95h_n-ZAvpe-JLVr2KFc_rFXhoQHbeMw"/>
          <p:cNvPicPr>
            <a:picLocks noChangeAspect="1" noChangeArrowheads="1"/>
          </p:cNvPicPr>
          <p:nvPr/>
        </p:nvPicPr>
        <p:blipFill>
          <a:blip r:embed="rId3"/>
          <a:srcRect/>
          <a:stretch>
            <a:fillRect/>
          </a:stretch>
        </p:blipFill>
        <p:spPr bwMode="auto">
          <a:xfrm>
            <a:off x="609600" y="4038600"/>
            <a:ext cx="2524125" cy="1809751"/>
          </a:xfrm>
          <a:prstGeom prst="rect">
            <a:avLst/>
          </a:prstGeom>
          <a:noFill/>
          <a:ln>
            <a:solidFill>
              <a:schemeClr val="tx1"/>
            </a:solidFill>
          </a:ln>
        </p:spPr>
      </p:pic>
      <p:sp>
        <p:nvSpPr>
          <p:cNvPr id="9" name="Oval 8"/>
          <p:cNvSpPr/>
          <p:nvPr/>
        </p:nvSpPr>
        <p:spPr>
          <a:xfrm>
            <a:off x="1600200" y="4495800"/>
            <a:ext cx="381000" cy="381000"/>
          </a:xfrm>
          <a:prstGeom prst="ellipse">
            <a:avLst/>
          </a:prstGeom>
          <a:noFill/>
          <a:ln w="38100">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057400" y="4724400"/>
            <a:ext cx="1219200" cy="152400"/>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276600" y="4800600"/>
            <a:ext cx="2932213" cy="923330"/>
          </a:xfrm>
          <a:prstGeom prst="rect">
            <a:avLst/>
          </a:prstGeom>
          <a:solidFill>
            <a:schemeClr val="bg1"/>
          </a:solidFill>
        </p:spPr>
        <p:txBody>
          <a:bodyPr wrap="none" rtlCol="0">
            <a:spAutoFit/>
          </a:bodyPr>
          <a:lstStyle/>
          <a:p>
            <a:pPr>
              <a:buFont typeface="Arial" pitchFamily="34" charset="0"/>
              <a:buChar char="•"/>
            </a:pPr>
            <a:r>
              <a:rPr lang="en-US" dirty="0" smtClean="0"/>
              <a:t> knee up against stirrup</a:t>
            </a:r>
          </a:p>
          <a:p>
            <a:pPr>
              <a:buFont typeface="Arial" pitchFamily="34" charset="0"/>
              <a:buChar char="•"/>
            </a:pPr>
            <a:r>
              <a:rPr lang="en-US" dirty="0" smtClean="0"/>
              <a:t> knee up against boot</a:t>
            </a:r>
          </a:p>
          <a:p>
            <a:pPr>
              <a:buFont typeface="Arial" pitchFamily="34" charset="0"/>
              <a:buChar char="•"/>
            </a:pPr>
            <a:r>
              <a:rPr lang="en-US" dirty="0" smtClean="0"/>
              <a:t> assistant leaning on knee</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533400" y="609600"/>
            <a:ext cx="8001000" cy="830997"/>
          </a:xfrm>
          <a:prstGeom prst="rect">
            <a:avLst/>
          </a:prstGeom>
          <a:noFill/>
        </p:spPr>
        <p:txBody>
          <a:bodyPr wrap="square" rtlCol="0">
            <a:spAutoFit/>
          </a:bodyPr>
          <a:lstStyle/>
          <a:p>
            <a:r>
              <a:rPr lang="en-US" sz="2400" dirty="0" smtClean="0"/>
              <a:t>80% of the normal resting tone of the anal canal is provided by the ___________________________. </a:t>
            </a:r>
            <a:endParaRPr lang="en-US" sz="2400" dirty="0"/>
          </a:p>
        </p:txBody>
      </p:sp>
      <p:sp>
        <p:nvSpPr>
          <p:cNvPr id="3" name="TextBox 2"/>
          <p:cNvSpPr txBox="1"/>
          <p:nvPr/>
        </p:nvSpPr>
        <p:spPr>
          <a:xfrm>
            <a:off x="3657600" y="990600"/>
            <a:ext cx="2693366" cy="400110"/>
          </a:xfrm>
          <a:prstGeom prst="rect">
            <a:avLst/>
          </a:prstGeom>
          <a:noFill/>
        </p:spPr>
        <p:txBody>
          <a:bodyPr wrap="none" rtlCol="0">
            <a:spAutoFit/>
          </a:bodyPr>
          <a:lstStyle/>
          <a:p>
            <a:r>
              <a:rPr lang="en-US" sz="2000" dirty="0" smtClean="0">
                <a:solidFill>
                  <a:srgbClr val="FF0066"/>
                </a:solidFill>
              </a:rPr>
              <a:t>internal anal sphincter</a:t>
            </a:r>
            <a:endParaRPr lang="en-US" sz="2000" dirty="0">
              <a:solidFill>
                <a:srgbClr val="FF0066"/>
              </a:solidFill>
            </a:endParaRPr>
          </a:p>
        </p:txBody>
      </p:sp>
      <p:sp>
        <p:nvSpPr>
          <p:cNvPr id="4" name="TextBox 3"/>
          <p:cNvSpPr txBox="1"/>
          <p:nvPr/>
        </p:nvSpPr>
        <p:spPr>
          <a:xfrm>
            <a:off x="609600" y="2286000"/>
            <a:ext cx="5542543" cy="461665"/>
          </a:xfrm>
          <a:prstGeom prst="rect">
            <a:avLst/>
          </a:prstGeom>
          <a:noFill/>
        </p:spPr>
        <p:txBody>
          <a:bodyPr wrap="none" rtlCol="0">
            <a:spAutoFit/>
          </a:bodyPr>
          <a:lstStyle/>
          <a:p>
            <a:r>
              <a:rPr lang="en-US" sz="2400" dirty="0" smtClean="0"/>
              <a:t>Type of </a:t>
            </a:r>
            <a:r>
              <a:rPr lang="en-US" sz="2400" dirty="0" err="1" smtClean="0"/>
              <a:t>innervation</a:t>
            </a:r>
            <a:r>
              <a:rPr lang="en-US" sz="2400" dirty="0" smtClean="0"/>
              <a:t> to the ___ includes:</a:t>
            </a:r>
          </a:p>
        </p:txBody>
      </p:sp>
      <p:sp>
        <p:nvSpPr>
          <p:cNvPr id="5" name="TextBox 4"/>
          <p:cNvSpPr txBox="1"/>
          <p:nvPr/>
        </p:nvSpPr>
        <p:spPr>
          <a:xfrm>
            <a:off x="685800" y="2971800"/>
            <a:ext cx="2440092" cy="400110"/>
          </a:xfrm>
          <a:prstGeom prst="rect">
            <a:avLst/>
          </a:prstGeom>
          <a:noFill/>
        </p:spPr>
        <p:txBody>
          <a:bodyPr wrap="none" rtlCol="0">
            <a:spAutoFit/>
          </a:bodyPr>
          <a:lstStyle/>
          <a:p>
            <a:pPr marL="342900" indent="-342900">
              <a:buAutoNum type="alphaLcPeriod"/>
            </a:pPr>
            <a:r>
              <a:rPr lang="en-US" sz="2000" dirty="0" smtClean="0"/>
              <a:t>Parasympathetic</a:t>
            </a:r>
          </a:p>
        </p:txBody>
      </p:sp>
      <p:sp>
        <p:nvSpPr>
          <p:cNvPr id="6" name="TextBox 5"/>
          <p:cNvSpPr txBox="1"/>
          <p:nvPr/>
        </p:nvSpPr>
        <p:spPr>
          <a:xfrm>
            <a:off x="685800" y="3429000"/>
            <a:ext cx="1879041" cy="400110"/>
          </a:xfrm>
          <a:prstGeom prst="rect">
            <a:avLst/>
          </a:prstGeom>
          <a:noFill/>
        </p:spPr>
        <p:txBody>
          <a:bodyPr wrap="none" rtlCol="0">
            <a:spAutoFit/>
          </a:bodyPr>
          <a:lstStyle/>
          <a:p>
            <a:r>
              <a:rPr lang="en-US" sz="2000" dirty="0" smtClean="0"/>
              <a:t>b. Sympathetic</a:t>
            </a:r>
            <a:endParaRPr lang="en-US" sz="2000" dirty="0"/>
          </a:p>
        </p:txBody>
      </p:sp>
      <p:sp>
        <p:nvSpPr>
          <p:cNvPr id="7" name="TextBox 6"/>
          <p:cNvSpPr txBox="1"/>
          <p:nvPr/>
        </p:nvSpPr>
        <p:spPr>
          <a:xfrm>
            <a:off x="685800" y="3886200"/>
            <a:ext cx="1380506" cy="400110"/>
          </a:xfrm>
          <a:prstGeom prst="rect">
            <a:avLst/>
          </a:prstGeom>
          <a:noFill/>
        </p:spPr>
        <p:txBody>
          <a:bodyPr wrap="none" rtlCol="0">
            <a:spAutoFit/>
          </a:bodyPr>
          <a:lstStyle/>
          <a:p>
            <a:r>
              <a:rPr lang="en-US" sz="2000" dirty="0" smtClean="0"/>
              <a:t>c. Somatic</a:t>
            </a:r>
            <a:endParaRPr lang="en-US" sz="2000" dirty="0"/>
          </a:p>
        </p:txBody>
      </p:sp>
      <p:sp>
        <p:nvSpPr>
          <p:cNvPr id="8" name="TextBox 7"/>
          <p:cNvSpPr txBox="1"/>
          <p:nvPr/>
        </p:nvSpPr>
        <p:spPr>
          <a:xfrm>
            <a:off x="685800" y="4343400"/>
            <a:ext cx="1066318" cy="400110"/>
          </a:xfrm>
          <a:prstGeom prst="rect">
            <a:avLst/>
          </a:prstGeom>
          <a:noFill/>
        </p:spPr>
        <p:txBody>
          <a:bodyPr wrap="none" rtlCol="0">
            <a:spAutoFit/>
          </a:bodyPr>
          <a:lstStyle/>
          <a:p>
            <a:r>
              <a:rPr lang="en-US" sz="2000" dirty="0" smtClean="0"/>
              <a:t>d. a &amp; b</a:t>
            </a:r>
            <a:endParaRPr lang="en-US" sz="2000" dirty="0"/>
          </a:p>
        </p:txBody>
      </p:sp>
      <p:sp>
        <p:nvSpPr>
          <p:cNvPr id="9" name="TextBox 8"/>
          <p:cNvSpPr txBox="1"/>
          <p:nvPr/>
        </p:nvSpPr>
        <p:spPr>
          <a:xfrm>
            <a:off x="685800" y="4800600"/>
            <a:ext cx="2206053" cy="400110"/>
          </a:xfrm>
          <a:prstGeom prst="rect">
            <a:avLst/>
          </a:prstGeom>
          <a:noFill/>
        </p:spPr>
        <p:txBody>
          <a:bodyPr wrap="none" rtlCol="0">
            <a:spAutoFit/>
          </a:bodyPr>
          <a:lstStyle/>
          <a:p>
            <a:r>
              <a:rPr lang="en-US" sz="2000" dirty="0" smtClean="0"/>
              <a:t>e. all of the above</a:t>
            </a:r>
            <a:endParaRPr lang="en-US" sz="2000" dirty="0"/>
          </a:p>
        </p:txBody>
      </p:sp>
      <p:sp>
        <p:nvSpPr>
          <p:cNvPr id="10" name="TextBox 9"/>
          <p:cNvSpPr txBox="1"/>
          <p:nvPr/>
        </p:nvSpPr>
        <p:spPr>
          <a:xfrm>
            <a:off x="4191000" y="2209800"/>
            <a:ext cx="556563" cy="369332"/>
          </a:xfrm>
          <a:prstGeom prst="rect">
            <a:avLst/>
          </a:prstGeom>
          <a:noFill/>
        </p:spPr>
        <p:txBody>
          <a:bodyPr wrap="none" rtlCol="0">
            <a:spAutoFit/>
          </a:bodyPr>
          <a:lstStyle/>
          <a:p>
            <a:r>
              <a:rPr lang="en-US" dirty="0" smtClean="0">
                <a:solidFill>
                  <a:srgbClr val="FF0066"/>
                </a:solidFill>
              </a:rPr>
              <a:t>IAS</a:t>
            </a:r>
            <a:endParaRPr lang="en-US" dirty="0">
              <a:solidFill>
                <a:srgbClr val="FF0066"/>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2000" fill="hold"/>
                                        <p:tgtEl>
                                          <p:spTgt spid="8"/>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447800" y="381000"/>
            <a:ext cx="5699637"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Normal Maintenance of </a:t>
            </a:r>
            <a:r>
              <a:rPr lang="en-US" sz="2400" dirty="0" smtClean="0">
                <a:latin typeface="Arial" charset="0"/>
                <a:ea typeface="ＭＳ Ｐゴシック" charset="0"/>
              </a:rPr>
              <a:t>Anal Continence</a:t>
            </a:r>
            <a:endParaRPr lang="en-US" sz="2400" dirty="0">
              <a:latin typeface="Arial" charset="0"/>
              <a:ea typeface="ＭＳ Ｐゴシック" charset="0"/>
            </a:endParaRPr>
          </a:p>
        </p:txBody>
      </p:sp>
      <p:grpSp>
        <p:nvGrpSpPr>
          <p:cNvPr id="133122" name="Group 3"/>
          <p:cNvGrpSpPr>
            <a:grpSpLocks/>
          </p:cNvGrpSpPr>
          <p:nvPr/>
        </p:nvGrpSpPr>
        <p:grpSpPr bwMode="auto">
          <a:xfrm>
            <a:off x="228600" y="1371600"/>
            <a:ext cx="3733800" cy="2362200"/>
            <a:chOff x="3216" y="1248"/>
            <a:chExt cx="2256" cy="1369"/>
          </a:xfrm>
        </p:grpSpPr>
        <p:pic>
          <p:nvPicPr>
            <p:cNvPr id="133125" name="Picture 4" descr="Diagram showing the position of an anal fissure"/>
            <p:cNvPicPr>
              <a:picLocks noChangeAspect="1" noChangeArrowheads="1"/>
            </p:cNvPicPr>
            <p:nvPr/>
          </p:nvPicPr>
          <p:blipFill>
            <a:blip r:embed="rId2"/>
            <a:srcRect/>
            <a:stretch>
              <a:fillRect/>
            </a:stretch>
          </p:blipFill>
          <p:spPr bwMode="auto">
            <a:xfrm>
              <a:off x="3216" y="1248"/>
              <a:ext cx="2256" cy="1369"/>
            </a:xfrm>
            <a:prstGeom prst="rect">
              <a:avLst/>
            </a:prstGeom>
            <a:noFill/>
            <a:ln w="9525">
              <a:noFill/>
              <a:miter lim="800000"/>
              <a:headEnd/>
              <a:tailEnd/>
            </a:ln>
          </p:spPr>
        </p:pic>
        <p:sp>
          <p:nvSpPr>
            <p:cNvPr id="137221" name="Rectangle 5"/>
            <p:cNvSpPr>
              <a:spLocks noChangeArrowheads="1"/>
            </p:cNvSpPr>
            <p:nvPr/>
          </p:nvSpPr>
          <p:spPr bwMode="auto">
            <a:xfrm>
              <a:off x="4560" y="2160"/>
              <a:ext cx="672"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grpSp>
      <p:sp>
        <p:nvSpPr>
          <p:cNvPr id="137222" name="Text Box 6"/>
          <p:cNvSpPr txBox="1">
            <a:spLocks noChangeArrowheads="1"/>
          </p:cNvSpPr>
          <p:nvPr/>
        </p:nvSpPr>
        <p:spPr bwMode="auto">
          <a:xfrm>
            <a:off x="3810000" y="1219200"/>
            <a:ext cx="42830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Arial" charset="0"/>
                <a:ea typeface="ＭＳ Ｐゴシック" charset="0"/>
              </a:rPr>
              <a:t>The </a:t>
            </a:r>
            <a:r>
              <a:rPr lang="en-US" b="1" u="sng" dirty="0">
                <a:latin typeface="Arial" charset="0"/>
                <a:ea typeface="ＭＳ Ｐゴシック" charset="0"/>
              </a:rPr>
              <a:t>Internal Anal Sphincter</a:t>
            </a:r>
            <a:r>
              <a:rPr lang="en-US" dirty="0">
                <a:latin typeface="Arial" charset="0"/>
                <a:ea typeface="ＭＳ Ｐゴシック" charset="0"/>
              </a:rPr>
              <a:t> (IAS) is a circular layer of smooth muscle that is </a:t>
            </a:r>
            <a:r>
              <a:rPr lang="en-US" dirty="0" err="1">
                <a:latin typeface="Arial" charset="0"/>
                <a:ea typeface="ＭＳ Ｐゴシック" charset="0"/>
              </a:rPr>
              <a:t>tonically</a:t>
            </a:r>
            <a:r>
              <a:rPr lang="en-US" dirty="0">
                <a:latin typeface="Arial" charset="0"/>
                <a:ea typeface="ＭＳ Ｐゴシック" charset="0"/>
              </a:rPr>
              <a:t> contracted, providing 80% of the normal resting pressure of the anal canal. </a:t>
            </a:r>
            <a:r>
              <a:rPr lang="en-US" dirty="0" err="1">
                <a:latin typeface="Arial" charset="0"/>
                <a:ea typeface="ＭＳ Ｐゴシック" charset="0"/>
              </a:rPr>
              <a:t>Innervation</a:t>
            </a:r>
            <a:r>
              <a:rPr lang="en-US" dirty="0">
                <a:latin typeface="Arial" charset="0"/>
                <a:ea typeface="ＭＳ Ｐゴシック" charset="0"/>
              </a:rPr>
              <a:t> is sympathetic &amp; parasympathetic from S2-4. </a:t>
            </a:r>
            <a:r>
              <a:rPr lang="en-US" dirty="0" smtClean="0">
                <a:latin typeface="Arial" charset="0"/>
                <a:ea typeface="ＭＳ Ｐゴシック" charset="0"/>
              </a:rPr>
              <a:t> </a:t>
            </a:r>
            <a:endParaRPr lang="en-US" dirty="0">
              <a:latin typeface="Arial" charset="0"/>
              <a:ea typeface="ＭＳ Ｐゴシック" charset="0"/>
            </a:endParaRPr>
          </a:p>
        </p:txBody>
      </p:sp>
      <p:sp>
        <p:nvSpPr>
          <p:cNvPr id="137223" name="Text Box 7"/>
          <p:cNvSpPr txBox="1">
            <a:spLocks noChangeArrowheads="1"/>
          </p:cNvSpPr>
          <p:nvPr/>
        </p:nvSpPr>
        <p:spPr bwMode="auto">
          <a:xfrm>
            <a:off x="3886200" y="3352800"/>
            <a:ext cx="4359275"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t>The </a:t>
            </a:r>
            <a:r>
              <a:rPr lang="en-US" b="1" u="sng"/>
              <a:t>External Anal Sphincter</a:t>
            </a:r>
            <a:r>
              <a:rPr lang="en-US"/>
              <a:t> (EAS) is composed of striated muscle innervated by the pudendal nerve (S2,3,4) and under voluntary control. The EAS can be voluntarily contracted to increase pressure in the anal canal. The EAS also contracts in response to increases in intrabdominal pressure to help maintain continence during coughing &amp; sneezing.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073" name="Picture 5" descr="thacker"/>
          <p:cNvPicPr>
            <a:picLocks noChangeAspect="1" noChangeArrowheads="1"/>
          </p:cNvPicPr>
          <p:nvPr/>
        </p:nvPicPr>
        <p:blipFill>
          <a:blip r:embed="rId2"/>
          <a:srcRect/>
          <a:stretch>
            <a:fillRect/>
          </a:stretch>
        </p:blipFill>
        <p:spPr bwMode="auto">
          <a:xfrm>
            <a:off x="304800" y="304800"/>
            <a:ext cx="4762500" cy="3743325"/>
          </a:xfrm>
          <a:prstGeom prst="rect">
            <a:avLst/>
          </a:prstGeom>
          <a:noFill/>
          <a:ln w="9525">
            <a:solidFill>
              <a:schemeClr val="tx1"/>
            </a:solidFill>
            <a:miter lim="800000"/>
            <a:headEnd/>
            <a:tailEnd/>
          </a:ln>
        </p:spPr>
      </p:pic>
      <p:sp>
        <p:nvSpPr>
          <p:cNvPr id="4102" name="Text Box 6"/>
          <p:cNvSpPr txBox="1">
            <a:spLocks noChangeArrowheads="1"/>
          </p:cNvSpPr>
          <p:nvPr/>
        </p:nvSpPr>
        <p:spPr bwMode="auto">
          <a:xfrm>
            <a:off x="5165725" y="493713"/>
            <a:ext cx="3521075"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400" dirty="0">
                <a:latin typeface="Arial" charset="0"/>
                <a:ea typeface="ＭＳ Ｐゴシック" charset="0"/>
              </a:rPr>
              <a:t>Louise is a 55 </a:t>
            </a:r>
            <a:r>
              <a:rPr lang="en-US" sz="2400" dirty="0" err="1">
                <a:latin typeface="Arial" charset="0"/>
                <a:ea typeface="ＭＳ Ｐゴシック" charset="0"/>
              </a:rPr>
              <a:t>yo</a:t>
            </a:r>
            <a:r>
              <a:rPr lang="en-US" sz="2400" dirty="0">
                <a:latin typeface="Arial" charset="0"/>
                <a:ea typeface="ＭＳ Ｐゴシック" charset="0"/>
              </a:rPr>
              <a:t> G3P3 PM </a:t>
            </a:r>
            <a:r>
              <a:rPr lang="en-US" sz="2400" dirty="0">
                <a:latin typeface="Arial" charset="0"/>
                <a:ea typeface="ＭＳ Ｐゴシック" charset="0"/>
                <a:cs typeface="Arial" charset="0"/>
              </a:rPr>
              <a:t>♀ with complaints of occasional burning with urination, itching, and pain with intercourse. </a:t>
            </a:r>
          </a:p>
        </p:txBody>
      </p:sp>
      <p:sp>
        <p:nvSpPr>
          <p:cNvPr id="4103" name="Text Box 7"/>
          <p:cNvSpPr txBox="1">
            <a:spLocks noChangeArrowheads="1"/>
          </p:cNvSpPr>
          <p:nvPr/>
        </p:nvSpPr>
        <p:spPr bwMode="auto">
          <a:xfrm>
            <a:off x="288925" y="4306888"/>
            <a:ext cx="4691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Best option for initial treatment is:</a:t>
            </a:r>
          </a:p>
        </p:txBody>
      </p:sp>
      <p:sp>
        <p:nvSpPr>
          <p:cNvPr id="4104" name="Text Box 8"/>
          <p:cNvSpPr txBox="1">
            <a:spLocks noChangeArrowheads="1"/>
          </p:cNvSpPr>
          <p:nvPr/>
        </p:nvSpPr>
        <p:spPr bwMode="auto">
          <a:xfrm>
            <a:off x="365125" y="4764088"/>
            <a:ext cx="3511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buFontTx/>
              <a:buAutoNum type="alphaLcPeriod"/>
              <a:defRPr/>
            </a:pPr>
            <a:r>
              <a:rPr lang="en-US" sz="2400" smtClean="0"/>
              <a:t>Water-based lubricant</a:t>
            </a:r>
          </a:p>
        </p:txBody>
      </p:sp>
      <p:sp>
        <p:nvSpPr>
          <p:cNvPr id="4105" name="Text Box 9"/>
          <p:cNvSpPr txBox="1">
            <a:spLocks noChangeArrowheads="1"/>
          </p:cNvSpPr>
          <p:nvPr/>
        </p:nvSpPr>
        <p:spPr bwMode="auto">
          <a:xfrm>
            <a:off x="365125" y="5221288"/>
            <a:ext cx="2759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a:latin typeface="Arial" charset="0"/>
                <a:ea typeface="ＭＳ Ｐゴシック" charset="0"/>
              </a:rPr>
              <a:t>b. Estrogen cream</a:t>
            </a:r>
          </a:p>
        </p:txBody>
      </p:sp>
      <p:sp>
        <p:nvSpPr>
          <p:cNvPr id="4106" name="Text Box 10"/>
          <p:cNvSpPr txBox="1">
            <a:spLocks noChangeArrowheads="1"/>
          </p:cNvSpPr>
          <p:nvPr/>
        </p:nvSpPr>
        <p:spPr bwMode="auto">
          <a:xfrm>
            <a:off x="304800" y="5715000"/>
            <a:ext cx="3286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 c. Clobetasol ointment</a:t>
            </a:r>
          </a:p>
        </p:txBody>
      </p:sp>
      <p:sp>
        <p:nvSpPr>
          <p:cNvPr id="4107" name="Text Box 11"/>
          <p:cNvSpPr txBox="1">
            <a:spLocks noChangeArrowheads="1"/>
          </p:cNvSpPr>
          <p:nvPr/>
        </p:nvSpPr>
        <p:spPr bwMode="auto">
          <a:xfrm>
            <a:off x="304800" y="6172200"/>
            <a:ext cx="70564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 d. Boric acid tabs + weekly Fluconazole x 4 weeks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4105"/>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685800" y="457200"/>
            <a:ext cx="77724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ja-JP" altLang="en-US" sz="2800"/>
              <a:t>“</a:t>
            </a:r>
            <a:r>
              <a:rPr lang="en-US" altLang="ja-JP" sz="2800" dirty="0"/>
              <a:t> Seriously, I never think about it. </a:t>
            </a:r>
            <a:r>
              <a:rPr lang="en-US" altLang="ja-JP" sz="2800" dirty="0" smtClean="0"/>
              <a:t>My partner </a:t>
            </a:r>
            <a:r>
              <a:rPr lang="en-US" altLang="ja-JP" sz="2800" dirty="0"/>
              <a:t>says I don</a:t>
            </a:r>
            <a:r>
              <a:rPr lang="en-US" altLang="en-US" sz="2800" dirty="0"/>
              <a:t>’</a:t>
            </a:r>
            <a:r>
              <a:rPr lang="en-US" altLang="ja-JP" sz="2800" dirty="0"/>
              <a:t>t want sex the way I used to- when we get started I still don</a:t>
            </a:r>
            <a:r>
              <a:rPr lang="ja-JP" altLang="en-US" sz="2800"/>
              <a:t>’</a:t>
            </a:r>
            <a:r>
              <a:rPr lang="en-US" altLang="ja-JP" sz="2800" dirty="0"/>
              <a:t>t get as excited as I used to. What is wrong with me?</a:t>
            </a:r>
            <a:r>
              <a:rPr lang="ja-JP" altLang="en-US" sz="2800"/>
              <a:t>”</a:t>
            </a:r>
            <a:endParaRPr lang="en-US" sz="2800" dirty="0"/>
          </a:p>
        </p:txBody>
      </p:sp>
      <p:sp>
        <p:nvSpPr>
          <p:cNvPr id="95234" name="TextBox 1"/>
          <p:cNvSpPr txBox="1">
            <a:spLocks noChangeArrowheads="1"/>
          </p:cNvSpPr>
          <p:nvPr/>
        </p:nvSpPr>
        <p:spPr bwMode="auto">
          <a:xfrm>
            <a:off x="609600" y="2895600"/>
            <a:ext cx="7924800" cy="830263"/>
          </a:xfrm>
          <a:prstGeom prst="rect">
            <a:avLst/>
          </a:prstGeom>
          <a:noFill/>
          <a:ln w="9525">
            <a:noFill/>
            <a:miter lim="800000"/>
            <a:headEnd/>
            <a:tailEnd/>
          </a:ln>
        </p:spPr>
        <p:txBody>
          <a:bodyPr>
            <a:spAutoFit/>
          </a:bodyPr>
          <a:lstStyle/>
          <a:p>
            <a:r>
              <a:rPr lang="en-US" sz="2400"/>
              <a:t>Which of the following is/are true regarding this sexual dysfunction?</a:t>
            </a:r>
          </a:p>
        </p:txBody>
      </p:sp>
      <p:sp>
        <p:nvSpPr>
          <p:cNvPr id="95235" name="TextBox 4"/>
          <p:cNvSpPr txBox="1">
            <a:spLocks noChangeArrowheads="1"/>
          </p:cNvSpPr>
          <p:nvPr/>
        </p:nvSpPr>
        <p:spPr bwMode="auto">
          <a:xfrm>
            <a:off x="685800" y="3733800"/>
            <a:ext cx="6086475" cy="461963"/>
          </a:xfrm>
          <a:prstGeom prst="rect">
            <a:avLst/>
          </a:prstGeom>
          <a:noFill/>
          <a:ln w="9525">
            <a:noFill/>
            <a:miter lim="800000"/>
            <a:headEnd/>
            <a:tailEnd/>
          </a:ln>
        </p:spPr>
        <p:txBody>
          <a:bodyPr wrap="none">
            <a:spAutoFit/>
          </a:bodyPr>
          <a:lstStyle/>
          <a:p>
            <a:r>
              <a:rPr lang="en-US" sz="2400"/>
              <a:t>a. Most common female sexual dysfunction </a:t>
            </a:r>
          </a:p>
        </p:txBody>
      </p:sp>
      <p:sp>
        <p:nvSpPr>
          <p:cNvPr id="95236" name="TextBox 5"/>
          <p:cNvSpPr txBox="1">
            <a:spLocks noChangeArrowheads="1"/>
          </p:cNvSpPr>
          <p:nvPr/>
        </p:nvSpPr>
        <p:spPr bwMode="auto">
          <a:xfrm>
            <a:off x="685800" y="4267200"/>
            <a:ext cx="8277225" cy="461963"/>
          </a:xfrm>
          <a:prstGeom prst="rect">
            <a:avLst/>
          </a:prstGeom>
          <a:noFill/>
          <a:ln w="9525">
            <a:noFill/>
            <a:miter lim="800000"/>
            <a:headEnd/>
            <a:tailEnd/>
          </a:ln>
        </p:spPr>
        <p:txBody>
          <a:bodyPr wrap="none">
            <a:spAutoFit/>
          </a:bodyPr>
          <a:lstStyle/>
          <a:p>
            <a:r>
              <a:rPr lang="en-US" sz="2400"/>
              <a:t>b. Can not be diagnosed when responsive desire is present </a:t>
            </a:r>
          </a:p>
        </p:txBody>
      </p:sp>
      <p:sp>
        <p:nvSpPr>
          <p:cNvPr id="95237" name="TextBox 6"/>
          <p:cNvSpPr txBox="1">
            <a:spLocks noChangeArrowheads="1"/>
          </p:cNvSpPr>
          <p:nvPr/>
        </p:nvSpPr>
        <p:spPr bwMode="auto">
          <a:xfrm>
            <a:off x="685800" y="4800600"/>
            <a:ext cx="5300663" cy="461963"/>
          </a:xfrm>
          <a:prstGeom prst="rect">
            <a:avLst/>
          </a:prstGeom>
          <a:noFill/>
          <a:ln w="9525">
            <a:noFill/>
            <a:miter lim="800000"/>
            <a:headEnd/>
            <a:tailEnd/>
          </a:ln>
        </p:spPr>
        <p:txBody>
          <a:bodyPr wrap="none">
            <a:spAutoFit/>
          </a:bodyPr>
          <a:lstStyle/>
          <a:p>
            <a:r>
              <a:rPr lang="en-US" sz="2400"/>
              <a:t>c. Surgical menopause is a risk factor </a:t>
            </a:r>
          </a:p>
        </p:txBody>
      </p:sp>
      <p:sp>
        <p:nvSpPr>
          <p:cNvPr id="95238" name="TextBox 7"/>
          <p:cNvSpPr txBox="1">
            <a:spLocks noChangeArrowheads="1"/>
          </p:cNvSpPr>
          <p:nvPr/>
        </p:nvSpPr>
        <p:spPr bwMode="auto">
          <a:xfrm>
            <a:off x="685800" y="5334000"/>
            <a:ext cx="5608638" cy="461963"/>
          </a:xfrm>
          <a:prstGeom prst="rect">
            <a:avLst/>
          </a:prstGeom>
          <a:noFill/>
          <a:ln w="9525">
            <a:noFill/>
            <a:miter lim="800000"/>
            <a:headEnd/>
            <a:tailEnd/>
          </a:ln>
        </p:spPr>
        <p:txBody>
          <a:bodyPr wrap="none">
            <a:spAutoFit/>
          </a:bodyPr>
          <a:lstStyle/>
          <a:p>
            <a:r>
              <a:rPr lang="en-US" sz="2400"/>
              <a:t>d. Treatment options include buproprion </a:t>
            </a:r>
          </a:p>
        </p:txBody>
      </p:sp>
      <p:sp>
        <p:nvSpPr>
          <p:cNvPr id="95239" name="TextBox 8"/>
          <p:cNvSpPr txBox="1">
            <a:spLocks noChangeArrowheads="1"/>
          </p:cNvSpPr>
          <p:nvPr/>
        </p:nvSpPr>
        <p:spPr bwMode="auto">
          <a:xfrm>
            <a:off x="685800" y="5791200"/>
            <a:ext cx="1655763" cy="461963"/>
          </a:xfrm>
          <a:prstGeom prst="rect">
            <a:avLst/>
          </a:prstGeom>
          <a:noFill/>
          <a:ln w="9525">
            <a:noFill/>
            <a:miter lim="800000"/>
            <a:headEnd/>
            <a:tailEnd/>
          </a:ln>
        </p:spPr>
        <p:txBody>
          <a:bodyPr wrap="none">
            <a:spAutoFit/>
          </a:bodyPr>
          <a:lstStyle/>
          <a:p>
            <a:r>
              <a:rPr lang="en-US" sz="2400"/>
              <a:t>e. a, b, &amp; c</a:t>
            </a:r>
          </a:p>
        </p:txBody>
      </p:sp>
      <p:sp>
        <p:nvSpPr>
          <p:cNvPr id="10" name="TextBox 9"/>
          <p:cNvSpPr txBox="1">
            <a:spLocks noChangeArrowheads="1"/>
          </p:cNvSpPr>
          <p:nvPr/>
        </p:nvSpPr>
        <p:spPr bwMode="auto">
          <a:xfrm>
            <a:off x="685800" y="6324600"/>
            <a:ext cx="2546350" cy="461963"/>
          </a:xfrm>
          <a:prstGeom prst="rect">
            <a:avLst/>
          </a:prstGeom>
          <a:noFill/>
          <a:ln w="9525">
            <a:noFill/>
            <a:miter lim="800000"/>
            <a:headEnd/>
            <a:tailEnd/>
          </a:ln>
        </p:spPr>
        <p:txBody>
          <a:bodyPr wrap="none">
            <a:spAutoFit/>
          </a:bodyPr>
          <a:lstStyle/>
          <a:p>
            <a:r>
              <a:rPr lang="en-US" sz="2400"/>
              <a:t>f. All of the above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Text Box 4"/>
          <p:cNvSpPr txBox="1">
            <a:spLocks noChangeArrowheads="1"/>
          </p:cNvSpPr>
          <p:nvPr/>
        </p:nvSpPr>
        <p:spPr bwMode="auto">
          <a:xfrm>
            <a:off x="1600200" y="381000"/>
            <a:ext cx="6078538" cy="466725"/>
          </a:xfrm>
          <a:prstGeom prst="rect">
            <a:avLst/>
          </a:prstGeom>
          <a:noFill/>
          <a:ln w="9525">
            <a:solidFill>
              <a:schemeClr val="tx1"/>
            </a:solidFill>
            <a:miter lim="800000"/>
            <a:headEnd/>
            <a:tailEnd/>
          </a:ln>
        </p:spPr>
        <p:txBody>
          <a:bodyPr wrap="none">
            <a:spAutoFit/>
          </a:bodyPr>
          <a:lstStyle/>
          <a:p>
            <a:r>
              <a:rPr lang="en-US" sz="2400"/>
              <a:t>Hypoactive Sexual Desire Disorder (HSDD)</a:t>
            </a:r>
          </a:p>
        </p:txBody>
      </p:sp>
      <p:sp>
        <p:nvSpPr>
          <p:cNvPr id="96258" name="Text Box 5"/>
          <p:cNvSpPr txBox="1">
            <a:spLocks noChangeArrowheads="1"/>
          </p:cNvSpPr>
          <p:nvPr/>
        </p:nvSpPr>
        <p:spPr bwMode="auto">
          <a:xfrm>
            <a:off x="228600" y="1143000"/>
            <a:ext cx="8686800" cy="1938338"/>
          </a:xfrm>
          <a:prstGeom prst="rect">
            <a:avLst/>
          </a:prstGeom>
          <a:noFill/>
          <a:ln w="9525">
            <a:noFill/>
            <a:miter lim="800000"/>
            <a:headEnd/>
            <a:tailEnd/>
          </a:ln>
        </p:spPr>
        <p:txBody>
          <a:bodyPr>
            <a:spAutoFit/>
          </a:bodyPr>
          <a:lstStyle/>
          <a:p>
            <a:pPr>
              <a:buFontTx/>
              <a:buChar char="•"/>
            </a:pPr>
            <a:r>
              <a:rPr lang="en-US" sz="2000"/>
              <a:t> </a:t>
            </a:r>
            <a:r>
              <a:rPr lang="en-US" sz="2000" u="sng"/>
              <a:t>Definition</a:t>
            </a:r>
            <a:r>
              <a:rPr lang="en-US" sz="2000"/>
              <a:t>: persistent or recurrent deficiency or absence of sexual </a:t>
            </a:r>
          </a:p>
          <a:p>
            <a:r>
              <a:rPr lang="en-US" sz="2000"/>
              <a:t>  fantasies/thoughts, and/or desire for or receptivity to sexual activity which </a:t>
            </a:r>
          </a:p>
          <a:p>
            <a:r>
              <a:rPr lang="en-US" sz="2000"/>
              <a:t>  causes personal distress</a:t>
            </a:r>
          </a:p>
          <a:p>
            <a:pPr>
              <a:buFontTx/>
              <a:buChar char="•"/>
            </a:pPr>
            <a:r>
              <a:rPr lang="en-US" sz="2000"/>
              <a:t> </a:t>
            </a:r>
            <a:r>
              <a:rPr lang="en-US" sz="2000" u="sng"/>
              <a:t>Prevalence</a:t>
            </a:r>
            <a:r>
              <a:rPr lang="en-US" sz="2000"/>
              <a:t>: </a:t>
            </a:r>
          </a:p>
          <a:p>
            <a:r>
              <a:rPr lang="en-US" sz="2000"/>
              <a:t>  - </a:t>
            </a:r>
            <a:r>
              <a:rPr lang="en-US" sz="2000">
                <a:solidFill>
                  <a:schemeClr val="accent2"/>
                </a:solidFill>
              </a:rPr>
              <a:t>most prevalent</a:t>
            </a:r>
            <a:r>
              <a:rPr lang="en-US" sz="2000"/>
              <a:t> </a:t>
            </a:r>
            <a:r>
              <a:rPr lang="en-US" sz="2000">
                <a:solidFill>
                  <a:schemeClr val="accent2"/>
                </a:solidFill>
              </a:rPr>
              <a:t>female sexual disorder</a:t>
            </a:r>
          </a:p>
          <a:p>
            <a:r>
              <a:rPr lang="en-US" sz="2000"/>
              <a:t>  </a:t>
            </a:r>
            <a:endParaRPr lang="en-US">
              <a:cs typeface="Arial" pitchFamily="34" charset="0"/>
            </a:endParaRPr>
          </a:p>
        </p:txBody>
      </p:sp>
      <p:sp>
        <p:nvSpPr>
          <p:cNvPr id="96259" name="Text Box 6"/>
          <p:cNvSpPr txBox="1">
            <a:spLocks noChangeArrowheads="1"/>
          </p:cNvSpPr>
          <p:nvPr/>
        </p:nvSpPr>
        <p:spPr bwMode="auto">
          <a:xfrm>
            <a:off x="0" y="6248400"/>
            <a:ext cx="9144000" cy="396875"/>
          </a:xfrm>
          <a:prstGeom prst="rect">
            <a:avLst/>
          </a:prstGeom>
          <a:noFill/>
          <a:ln w="9525">
            <a:noFill/>
            <a:miter lim="800000"/>
            <a:headEnd/>
            <a:tailEnd/>
          </a:ln>
        </p:spPr>
        <p:txBody>
          <a:bodyPr>
            <a:spAutoFit/>
          </a:bodyPr>
          <a:lstStyle/>
          <a:p>
            <a:r>
              <a:rPr lang="en-US" sz="1000"/>
              <a:t>1. Leiblum SR, Koochaki PE, Rodenberg CA, et al. Hypoactive sexual desire disorder in postmenopausal women: US results from the Women</a:t>
            </a:r>
            <a:r>
              <a:rPr lang="ja-JP" altLang="en-US" sz="1000"/>
              <a:t>’</a:t>
            </a:r>
            <a:r>
              <a:rPr lang="en-US" altLang="ja-JP" sz="1000"/>
              <a:t>s International Study of Health and Sexuality (WISHeS). Menopause 2006;13(1):46-56. </a:t>
            </a:r>
            <a:endParaRPr lang="en-US" sz="1000"/>
          </a:p>
        </p:txBody>
      </p:sp>
      <p:sp>
        <p:nvSpPr>
          <p:cNvPr id="96260" name="Text Box 7"/>
          <p:cNvSpPr txBox="1">
            <a:spLocks noChangeArrowheads="1"/>
          </p:cNvSpPr>
          <p:nvPr/>
        </p:nvSpPr>
        <p:spPr bwMode="auto">
          <a:xfrm>
            <a:off x="152400" y="2743200"/>
            <a:ext cx="8855075" cy="1938338"/>
          </a:xfrm>
          <a:prstGeom prst="rect">
            <a:avLst/>
          </a:prstGeom>
          <a:noFill/>
          <a:ln w="9525">
            <a:noFill/>
            <a:miter lim="800000"/>
            <a:headEnd/>
            <a:tailEnd/>
          </a:ln>
        </p:spPr>
        <p:txBody>
          <a:bodyPr>
            <a:spAutoFit/>
          </a:bodyPr>
          <a:lstStyle/>
          <a:p>
            <a:r>
              <a:rPr lang="en-US" sz="2000"/>
              <a:t>While having few spontaneous sexual thoughts or little desire for sexual activity ahead of time is not uncommon, most women will experience responsive desire when sexual activity is initiated. </a:t>
            </a:r>
            <a:r>
              <a:rPr lang="en-US" sz="2000">
                <a:solidFill>
                  <a:srgbClr val="0066FF"/>
                </a:solidFill>
              </a:rPr>
              <a:t>When responsive desire is absent and subjective distress regarding these symptoms is present, HSDD may be diagnosed. </a:t>
            </a:r>
            <a:r>
              <a:rPr lang="en-US" sz="2000"/>
              <a:t>An important specific risk factor is </a:t>
            </a:r>
            <a:r>
              <a:rPr lang="en-US" sz="2000">
                <a:solidFill>
                  <a:schemeClr val="accent2"/>
                </a:solidFill>
              </a:rPr>
              <a:t>surgical menopause</a:t>
            </a:r>
            <a:r>
              <a:rPr lang="en-US" sz="2000"/>
              <a:t> (oophorectomy) in women under the age of 50. </a:t>
            </a:r>
          </a:p>
        </p:txBody>
      </p:sp>
      <p:sp>
        <p:nvSpPr>
          <p:cNvPr id="96261" name="Rectangle 1"/>
          <p:cNvSpPr>
            <a:spLocks noChangeArrowheads="1"/>
          </p:cNvSpPr>
          <p:nvPr/>
        </p:nvSpPr>
        <p:spPr bwMode="auto">
          <a:xfrm>
            <a:off x="304800" y="4876800"/>
            <a:ext cx="8610600" cy="1323975"/>
          </a:xfrm>
          <a:prstGeom prst="rect">
            <a:avLst/>
          </a:prstGeom>
          <a:noFill/>
          <a:ln w="9525">
            <a:noFill/>
            <a:miter lim="800000"/>
            <a:headEnd/>
            <a:tailEnd/>
          </a:ln>
        </p:spPr>
        <p:txBody>
          <a:bodyPr>
            <a:spAutoFit/>
          </a:bodyPr>
          <a:lstStyle/>
          <a:p>
            <a:r>
              <a:rPr lang="en-US" sz="2000"/>
              <a:t>Buproprion, an atypical antidepressant that does not cause sexual dysfunction, may increase arousal in non-depressed premenopausal women with HSDD. Increased levels of both dopamine and norepinephrine may facilitate sexual desire and orgasm in women. </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81249" name="TextBox 1"/>
          <p:cNvSpPr txBox="1">
            <a:spLocks noChangeArrowheads="1"/>
          </p:cNvSpPr>
          <p:nvPr/>
        </p:nvSpPr>
        <p:spPr bwMode="auto">
          <a:xfrm>
            <a:off x="304800" y="228600"/>
            <a:ext cx="8458200" cy="2308324"/>
          </a:xfrm>
          <a:prstGeom prst="rect">
            <a:avLst/>
          </a:prstGeom>
          <a:noFill/>
          <a:ln w="9525">
            <a:noFill/>
            <a:miter lim="800000"/>
            <a:headEnd/>
            <a:tailEnd/>
          </a:ln>
        </p:spPr>
        <p:txBody>
          <a:bodyPr>
            <a:spAutoFit/>
          </a:bodyPr>
          <a:lstStyle/>
          <a:p>
            <a:r>
              <a:rPr lang="en-US" sz="2400" dirty="0"/>
              <a:t>Constance is a 32 year old G1P0 woman at 18 weeks EGA with complaints of gross </a:t>
            </a:r>
            <a:r>
              <a:rPr lang="en-US" sz="2400" dirty="0" err="1"/>
              <a:t>hematuria</a:t>
            </a:r>
            <a:r>
              <a:rPr lang="en-US" sz="2400" dirty="0"/>
              <a:t> and severe flank and groin pain. Urine dipstick shows </a:t>
            </a:r>
            <a:r>
              <a:rPr lang="en-US" sz="2400" dirty="0" err="1"/>
              <a:t>hematuria</a:t>
            </a:r>
            <a:r>
              <a:rPr lang="en-US" sz="2400" dirty="0"/>
              <a:t> but no leukocytes, nitrites, or protein. She is </a:t>
            </a:r>
            <a:r>
              <a:rPr lang="en-US" sz="2400" dirty="0" err="1"/>
              <a:t>afebrile</a:t>
            </a:r>
            <a:r>
              <a:rPr lang="en-US" sz="2400" dirty="0"/>
              <a:t> with stable vitals. </a:t>
            </a:r>
            <a:r>
              <a:rPr lang="en-US" sz="2400" dirty="0" err="1"/>
              <a:t>Fundal</a:t>
            </a:r>
            <a:r>
              <a:rPr lang="en-US" sz="2400" dirty="0"/>
              <a:t> height is appropriate and uterus is non-tender. CVAT is present on the left. Urine culture is negative. </a:t>
            </a:r>
          </a:p>
        </p:txBody>
      </p:sp>
      <p:sp>
        <p:nvSpPr>
          <p:cNvPr id="181250" name="TextBox 2"/>
          <p:cNvSpPr txBox="1">
            <a:spLocks noChangeArrowheads="1"/>
          </p:cNvSpPr>
          <p:nvPr/>
        </p:nvSpPr>
        <p:spPr bwMode="auto">
          <a:xfrm>
            <a:off x="533400" y="2971800"/>
            <a:ext cx="7983538" cy="400050"/>
          </a:xfrm>
          <a:prstGeom prst="rect">
            <a:avLst/>
          </a:prstGeom>
          <a:noFill/>
          <a:ln w="9525">
            <a:noFill/>
            <a:miter lim="800000"/>
            <a:headEnd/>
            <a:tailEnd/>
          </a:ln>
        </p:spPr>
        <p:txBody>
          <a:bodyPr wrap="none">
            <a:spAutoFit/>
          </a:bodyPr>
          <a:lstStyle/>
          <a:p>
            <a:r>
              <a:rPr lang="en-US" sz="2000"/>
              <a:t>Most appropriate treatment options include all of the following except</a:t>
            </a:r>
          </a:p>
        </p:txBody>
      </p:sp>
      <p:sp>
        <p:nvSpPr>
          <p:cNvPr id="181251" name="TextBox 3"/>
          <p:cNvSpPr txBox="1">
            <a:spLocks noChangeArrowheads="1"/>
          </p:cNvSpPr>
          <p:nvPr/>
        </p:nvSpPr>
        <p:spPr bwMode="auto">
          <a:xfrm>
            <a:off x="533400" y="3505200"/>
            <a:ext cx="4818063" cy="400050"/>
          </a:xfrm>
          <a:prstGeom prst="rect">
            <a:avLst/>
          </a:prstGeom>
          <a:noFill/>
          <a:ln w="9525">
            <a:noFill/>
            <a:miter lim="800000"/>
            <a:headEnd/>
            <a:tailEnd/>
          </a:ln>
        </p:spPr>
        <p:txBody>
          <a:bodyPr wrap="none">
            <a:spAutoFit/>
          </a:bodyPr>
          <a:lstStyle/>
          <a:p>
            <a:r>
              <a:rPr lang="en-US" sz="2000"/>
              <a:t>a. Pain control &amp; expectant management</a:t>
            </a:r>
          </a:p>
        </p:txBody>
      </p:sp>
      <p:sp>
        <p:nvSpPr>
          <p:cNvPr id="181252" name="TextBox 4"/>
          <p:cNvSpPr txBox="1">
            <a:spLocks noChangeArrowheads="1"/>
          </p:cNvSpPr>
          <p:nvPr/>
        </p:nvSpPr>
        <p:spPr bwMode="auto">
          <a:xfrm>
            <a:off x="533400" y="3962400"/>
            <a:ext cx="4675188" cy="400050"/>
          </a:xfrm>
          <a:prstGeom prst="rect">
            <a:avLst/>
          </a:prstGeom>
          <a:noFill/>
          <a:ln w="9525">
            <a:noFill/>
            <a:miter lim="800000"/>
            <a:headEnd/>
            <a:tailEnd/>
          </a:ln>
        </p:spPr>
        <p:txBody>
          <a:bodyPr wrap="none">
            <a:spAutoFit/>
          </a:bodyPr>
          <a:lstStyle/>
          <a:p>
            <a:r>
              <a:rPr lang="en-US" sz="2000"/>
              <a:t>b.Cystoscopy &amp; ureteroscopy with stent </a:t>
            </a:r>
          </a:p>
        </p:txBody>
      </p:sp>
      <p:sp>
        <p:nvSpPr>
          <p:cNvPr id="6" name="TextBox 5"/>
          <p:cNvSpPr txBox="1">
            <a:spLocks noChangeArrowheads="1"/>
          </p:cNvSpPr>
          <p:nvPr/>
        </p:nvSpPr>
        <p:spPr bwMode="auto">
          <a:xfrm>
            <a:off x="533400" y="4419600"/>
            <a:ext cx="1624013" cy="400050"/>
          </a:xfrm>
          <a:prstGeom prst="rect">
            <a:avLst/>
          </a:prstGeom>
          <a:noFill/>
          <a:ln w="9525">
            <a:noFill/>
            <a:miter lim="800000"/>
            <a:headEnd/>
            <a:tailEnd/>
          </a:ln>
        </p:spPr>
        <p:txBody>
          <a:bodyPr wrap="none">
            <a:spAutoFit/>
          </a:bodyPr>
          <a:lstStyle/>
          <a:p>
            <a:r>
              <a:rPr lang="en-US" sz="2000"/>
              <a:t>c. Lithotripsy </a:t>
            </a:r>
          </a:p>
        </p:txBody>
      </p:sp>
      <p:sp>
        <p:nvSpPr>
          <p:cNvPr id="181254" name="TextBox 6"/>
          <p:cNvSpPr txBox="1">
            <a:spLocks noChangeArrowheads="1"/>
          </p:cNvSpPr>
          <p:nvPr/>
        </p:nvSpPr>
        <p:spPr bwMode="auto">
          <a:xfrm>
            <a:off x="533400" y="4876800"/>
            <a:ext cx="2693988" cy="400050"/>
          </a:xfrm>
          <a:prstGeom prst="rect">
            <a:avLst/>
          </a:prstGeom>
          <a:noFill/>
          <a:ln w="9525">
            <a:noFill/>
            <a:miter lim="800000"/>
            <a:headEnd/>
            <a:tailEnd/>
          </a:ln>
        </p:spPr>
        <p:txBody>
          <a:bodyPr wrap="none">
            <a:spAutoFit/>
          </a:bodyPr>
          <a:lstStyle/>
          <a:p>
            <a:r>
              <a:rPr lang="en-US" sz="2000"/>
              <a:t>d. Nephrostomy tubes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4091185" cy="461665"/>
          </a:xfrm>
          <a:prstGeom prst="rect">
            <a:avLst/>
          </a:prstGeom>
          <a:noFill/>
          <a:ln>
            <a:solidFill>
              <a:schemeClr val="tx1"/>
            </a:solidFill>
          </a:ln>
        </p:spPr>
        <p:txBody>
          <a:bodyPr wrap="none" rtlCol="0">
            <a:spAutoFit/>
          </a:bodyPr>
          <a:lstStyle/>
          <a:p>
            <a:r>
              <a:rPr lang="en-US" sz="2400" dirty="0" err="1" smtClean="0"/>
              <a:t>Nephrolithiasis</a:t>
            </a:r>
            <a:r>
              <a:rPr lang="en-US" sz="2400" dirty="0" smtClean="0"/>
              <a:t> in Pregnancy</a:t>
            </a:r>
            <a:endParaRPr lang="en-US" sz="2400" dirty="0"/>
          </a:p>
        </p:txBody>
      </p:sp>
      <p:sp>
        <p:nvSpPr>
          <p:cNvPr id="3" name="TextBox 2"/>
          <p:cNvSpPr txBox="1"/>
          <p:nvPr/>
        </p:nvSpPr>
        <p:spPr>
          <a:xfrm>
            <a:off x="304800" y="914400"/>
            <a:ext cx="5843266" cy="923330"/>
          </a:xfrm>
          <a:prstGeom prst="rect">
            <a:avLst/>
          </a:prstGeom>
          <a:noFill/>
        </p:spPr>
        <p:txBody>
          <a:bodyPr wrap="none" rtlCol="0">
            <a:spAutoFit/>
          </a:bodyPr>
          <a:lstStyle/>
          <a:p>
            <a:pPr>
              <a:buFont typeface="Arial" pitchFamily="34" charset="0"/>
              <a:buChar char="•"/>
            </a:pPr>
            <a:r>
              <a:rPr lang="en-US" dirty="0" smtClean="0"/>
              <a:t> 1 in 3000-5000 pregnant women</a:t>
            </a:r>
          </a:p>
          <a:p>
            <a:pPr>
              <a:buFont typeface="Arial" pitchFamily="34" charset="0"/>
              <a:buChar char="•"/>
            </a:pPr>
            <a:r>
              <a:rPr lang="en-US" dirty="0" smtClean="0"/>
              <a:t> 80% present 2</a:t>
            </a:r>
            <a:r>
              <a:rPr lang="en-US" baseline="30000" dirty="0" smtClean="0"/>
              <a:t>nd</a:t>
            </a:r>
            <a:r>
              <a:rPr lang="en-US" dirty="0" smtClean="0"/>
              <a:t> &amp; 3</a:t>
            </a:r>
            <a:r>
              <a:rPr lang="en-US" baseline="30000" dirty="0" smtClean="0"/>
              <a:t>rd</a:t>
            </a:r>
            <a:r>
              <a:rPr lang="en-US" dirty="0" smtClean="0"/>
              <a:t> trimester</a:t>
            </a:r>
          </a:p>
          <a:p>
            <a:pPr>
              <a:buFont typeface="Arial" pitchFamily="34" charset="0"/>
              <a:buChar char="•"/>
            </a:pPr>
            <a:r>
              <a:rPr lang="en-US" dirty="0" smtClean="0"/>
              <a:t> most common stone in pregnancy: calcium phosphate</a:t>
            </a:r>
          </a:p>
        </p:txBody>
      </p:sp>
      <p:sp>
        <p:nvSpPr>
          <p:cNvPr id="4" name="TextBox 3"/>
          <p:cNvSpPr txBox="1"/>
          <p:nvPr/>
        </p:nvSpPr>
        <p:spPr>
          <a:xfrm>
            <a:off x="381000" y="1905000"/>
            <a:ext cx="2662908" cy="1200329"/>
          </a:xfrm>
          <a:prstGeom prst="rect">
            <a:avLst/>
          </a:prstGeom>
          <a:noFill/>
        </p:spPr>
        <p:txBody>
          <a:bodyPr wrap="none" rtlCol="0">
            <a:spAutoFit/>
          </a:bodyPr>
          <a:lstStyle/>
          <a:p>
            <a:r>
              <a:rPr lang="en-US" u="sng" dirty="0" smtClean="0"/>
              <a:t>Presentation</a:t>
            </a:r>
          </a:p>
          <a:p>
            <a:pPr>
              <a:buFont typeface="Arial" pitchFamily="34" charset="0"/>
              <a:buChar char="•"/>
            </a:pPr>
            <a:r>
              <a:rPr lang="en-US" dirty="0" smtClean="0"/>
              <a:t> flank pain (90%)</a:t>
            </a:r>
          </a:p>
          <a:p>
            <a:pPr>
              <a:buFont typeface="Arial" pitchFamily="34" charset="0"/>
              <a:buChar char="•"/>
            </a:pPr>
            <a:r>
              <a:rPr lang="en-US" dirty="0" smtClean="0"/>
              <a:t> </a:t>
            </a:r>
            <a:r>
              <a:rPr lang="en-US" dirty="0" err="1" smtClean="0"/>
              <a:t>hematuria</a:t>
            </a:r>
            <a:r>
              <a:rPr lang="en-US" dirty="0" smtClean="0"/>
              <a:t> (80%)</a:t>
            </a:r>
          </a:p>
          <a:p>
            <a:pPr>
              <a:buFont typeface="Arial" pitchFamily="34" charset="0"/>
              <a:buChar char="•"/>
            </a:pPr>
            <a:r>
              <a:rPr lang="en-US" dirty="0" smtClean="0"/>
              <a:t> gross </a:t>
            </a:r>
            <a:r>
              <a:rPr lang="en-US" dirty="0" err="1" smtClean="0"/>
              <a:t>hematuria</a:t>
            </a:r>
            <a:r>
              <a:rPr lang="en-US" dirty="0" smtClean="0"/>
              <a:t> (30%)</a:t>
            </a:r>
            <a:endParaRPr lang="en-US" dirty="0"/>
          </a:p>
        </p:txBody>
      </p:sp>
      <p:sp>
        <p:nvSpPr>
          <p:cNvPr id="5" name="TextBox 4"/>
          <p:cNvSpPr txBox="1"/>
          <p:nvPr/>
        </p:nvSpPr>
        <p:spPr>
          <a:xfrm>
            <a:off x="381000" y="3276600"/>
            <a:ext cx="3849772" cy="1200329"/>
          </a:xfrm>
          <a:prstGeom prst="rect">
            <a:avLst/>
          </a:prstGeom>
          <a:noFill/>
        </p:spPr>
        <p:txBody>
          <a:bodyPr wrap="none" rtlCol="0">
            <a:spAutoFit/>
          </a:bodyPr>
          <a:lstStyle/>
          <a:p>
            <a:r>
              <a:rPr lang="en-US" u="sng" dirty="0" smtClean="0"/>
              <a:t>Diagnosis</a:t>
            </a:r>
          </a:p>
          <a:p>
            <a:pPr>
              <a:buFont typeface="Arial" pitchFamily="34" charset="0"/>
              <a:buChar char="•"/>
            </a:pPr>
            <a:r>
              <a:rPr lang="en-US" dirty="0" smtClean="0"/>
              <a:t> renal &amp; pelvic US</a:t>
            </a:r>
          </a:p>
          <a:p>
            <a:pPr>
              <a:buFont typeface="Arial" pitchFamily="34" charset="0"/>
              <a:buChar char="•"/>
            </a:pPr>
            <a:r>
              <a:rPr lang="en-US" dirty="0" smtClean="0"/>
              <a:t> MR </a:t>
            </a:r>
            <a:r>
              <a:rPr lang="en-US" dirty="0" err="1" smtClean="0"/>
              <a:t>urography</a:t>
            </a:r>
            <a:endParaRPr lang="en-US" dirty="0" smtClean="0"/>
          </a:p>
          <a:p>
            <a:pPr>
              <a:buFont typeface="Arial" pitchFamily="34" charset="0"/>
              <a:buChar char="•"/>
            </a:pPr>
            <a:r>
              <a:rPr lang="en-US" dirty="0" smtClean="0"/>
              <a:t> low dose CT (only in 2</a:t>
            </a:r>
            <a:r>
              <a:rPr lang="en-US" baseline="30000" dirty="0" smtClean="0"/>
              <a:t>nd</a:t>
            </a:r>
            <a:r>
              <a:rPr lang="en-US" dirty="0" smtClean="0"/>
              <a:t> &amp; 3</a:t>
            </a:r>
            <a:r>
              <a:rPr lang="en-US" baseline="30000" dirty="0" smtClean="0"/>
              <a:t>rd</a:t>
            </a:r>
            <a:r>
              <a:rPr lang="en-US" dirty="0" smtClean="0"/>
              <a:t> trim)</a:t>
            </a:r>
            <a:endParaRPr lang="en-US" dirty="0"/>
          </a:p>
        </p:txBody>
      </p:sp>
      <p:sp>
        <p:nvSpPr>
          <p:cNvPr id="6" name="TextBox 5"/>
          <p:cNvSpPr txBox="1"/>
          <p:nvPr/>
        </p:nvSpPr>
        <p:spPr>
          <a:xfrm>
            <a:off x="381000" y="4800600"/>
            <a:ext cx="5904180" cy="2031325"/>
          </a:xfrm>
          <a:prstGeom prst="rect">
            <a:avLst/>
          </a:prstGeom>
          <a:noFill/>
        </p:spPr>
        <p:txBody>
          <a:bodyPr wrap="none" rtlCol="0">
            <a:spAutoFit/>
          </a:bodyPr>
          <a:lstStyle/>
          <a:p>
            <a:r>
              <a:rPr lang="en-US" u="sng" dirty="0" smtClean="0"/>
              <a:t>Treatment</a:t>
            </a:r>
          </a:p>
          <a:p>
            <a:pPr>
              <a:buFont typeface="Arial" pitchFamily="34" charset="0"/>
              <a:buChar char="•"/>
            </a:pPr>
            <a:r>
              <a:rPr lang="en-US" dirty="0" smtClean="0"/>
              <a:t> pain control</a:t>
            </a:r>
          </a:p>
          <a:p>
            <a:pPr>
              <a:buFont typeface="Arial" pitchFamily="34" charset="0"/>
              <a:buChar char="•"/>
            </a:pPr>
            <a:r>
              <a:rPr lang="en-US" dirty="0" smtClean="0"/>
              <a:t> 85% of stones will pass spontaneously</a:t>
            </a:r>
          </a:p>
          <a:p>
            <a:pPr>
              <a:buFont typeface="Arial" pitchFamily="34" charset="0"/>
              <a:buChar char="•"/>
            </a:pPr>
            <a:r>
              <a:rPr lang="en-US" dirty="0" smtClean="0"/>
              <a:t> </a:t>
            </a:r>
            <a:r>
              <a:rPr lang="en-US" dirty="0" err="1" smtClean="0"/>
              <a:t>ureteroscopy</a:t>
            </a:r>
            <a:r>
              <a:rPr lang="en-US" dirty="0" smtClean="0"/>
              <a:t>/</a:t>
            </a:r>
            <a:r>
              <a:rPr lang="en-US" dirty="0" err="1" smtClean="0"/>
              <a:t>stenting</a:t>
            </a:r>
            <a:r>
              <a:rPr lang="en-US" dirty="0" smtClean="0"/>
              <a:t>/</a:t>
            </a:r>
            <a:r>
              <a:rPr lang="en-US" dirty="0" err="1" smtClean="0"/>
              <a:t>nephrostomy</a:t>
            </a:r>
            <a:r>
              <a:rPr lang="en-US" dirty="0" smtClean="0"/>
              <a:t> tubes</a:t>
            </a:r>
          </a:p>
          <a:p>
            <a:r>
              <a:rPr lang="en-US" dirty="0" smtClean="0"/>
              <a:t>   (stents/tubes must be changed every 4-6 weeks)</a:t>
            </a:r>
          </a:p>
          <a:p>
            <a:pPr>
              <a:buFont typeface="Arial" pitchFamily="34" charset="0"/>
              <a:buChar char="•"/>
            </a:pPr>
            <a:r>
              <a:rPr lang="en-US" dirty="0" smtClean="0"/>
              <a:t> </a:t>
            </a:r>
            <a:r>
              <a:rPr lang="en-US" dirty="0" smtClean="0">
                <a:solidFill>
                  <a:srgbClr val="3366FF"/>
                </a:solidFill>
              </a:rPr>
              <a:t>shock wave lithotripsy is contraindicated</a:t>
            </a:r>
          </a:p>
          <a:p>
            <a:r>
              <a:rPr lang="en-US" dirty="0" smtClean="0"/>
              <a:t>   (laser lithotripsy during </a:t>
            </a:r>
            <a:r>
              <a:rPr lang="en-US" dirty="0" err="1" smtClean="0"/>
              <a:t>ureteroscopy</a:t>
            </a:r>
            <a:r>
              <a:rPr lang="en-US" dirty="0" smtClean="0"/>
              <a:t> may be possible)</a:t>
            </a:r>
            <a:endParaRPr lang="en-US" dirty="0"/>
          </a:p>
        </p:txBody>
      </p:sp>
      <p:sp>
        <p:nvSpPr>
          <p:cNvPr id="227330" name="AutoShape 2" descr="data:image/jpeg;base64,/9j/4AAQSkZJRgABAQAAAQABAAD/2wBDAAkGBwgHBgkIBwgKCgkLDRYPDQwMDRsUFRAWIB0iIiAdHx8kKDQsJCYxJx8fLT0tMTU3Ojo6Iys/RD84QzQ5Ojf/2wBDAQoKCg0MDRoPDxo3JR8lNzc3Nzc3Nzc3Nzc3Nzc3Nzc3Nzc3Nzc3Nzc3Nzc3Nzc3Nzc3Nzc3Nzc3Nzc3Nzc3Nzf/wAARCAC/AQgDASIAAhEBAxEB/8QAGwAAAgMBAQEAAAAAAAAAAAAAAgMBBAUABgf/xAA3EAACAgEDAwMDAgYBAwQDAAABAgMRAAQSIQUxQRMiUQZhcTKBFCORobHBQgczUiRD0fBy4fH/xAAaAQACAwEBAAAAAAAAAAAAAAAAAQIDBAUG/8QAJREAAgIBAwQDAQEBAAAAAAAAAAECEQMSITEEBRNBIjJRFWFC/9oADAMBAAIRAxEAPwD52OSLvk4yQgGlvtiyDt9vznKWv/ee3Zz6JDWu0LxkigtA0bztvG4Hv4zlUNe4cYWBPLD284RG1Qbq8EGlIXgZG7jbXI7YASjE1QOEWLsFP9cEI7UD47HCVffyRjSAYwMaHaTZ8Yn0y3IIJ85YHtAZjYPjFkcGgReAhYNd7/GGbAB/rgkFmpRzhSAt24I7jHQAhy5NHOuhRHORGp+bw+GIHF4ewIAABJ5OFVjjOYqn6lO7CIBI2Ch8HAVkwgX9vOdItn28VhhVHBNHzit4DHnkYwD3E8k4AbdzfY5x3FQQPzgA2vA5BxMaQ0kEgntWLr3Wt1kgM7fYYZJQ0B2wV8sCEIoliQ2TvsHcO2B39xoDOJYgULGCYqDmCNGNvf4wIfZdDjJAGy79w8YO1msA8ffxh/oyT7lNHnIct6dVnRiieLw2VttkeeMW4hQDWOOcOQOoPH7528nvwRnN34N3jfAI6M7wC3cZJdiLrt5wGtRVjIsnzxhygJYEx+DnYxSpX2g9s7ItCsq7fed1lfGS5IIC/thyWxB7Z1/pI55xEwE3CiDz8Y6NgpO8DgYs3uuxfnBCksXrj/OMBm1m5HY4TUtAjnzncGMjdR74IXc3zxhsINCgTuePOCxCyAgXfjI4UDaPyM4e9t5NEeMEAQ95BPYYTy8bNu2/OSF2kUS15EyUAb5+LyW4gNzI1n9sJW3SMWBs4DEMQSbwo63izV/2wGEyqeRx9vnOq/cncYEhI5DCuwyIw2ywfOADA+4nel/fBbiqNnCYMy0ewODYsWtA9iMLCghJvHPBGQrArbACsghd1BrrxkHke7tVYWAx2oCjwcBSa5AvO9PaATVeMnaAajJvvir2BxXbXzfOczMzWvFYaj9RblgMFwV/7fN98diOK/y/ceMEsygKchf1e67vJcBl2Ld4hnBQTY44yLLNx2zoY3VrcthbTRcfPGAggSK2/jJZmAA223jIJIK2Rf8AjC54vv3vBALZQ22+/fnJWtvcfnIaySP2GQFogE384XY6CNAkBe/k+MIKvpkVyfOAjUxDDz3yWIukazhyIADigewN52HIAF5PNGhnZGSGiuXBUkGyf7ZIB215H3zjH7PUKjnDjX2kg1XcYxkxhQ43+Ridx3bVHHm8NyTuZe2Qy7rPBbvx8ZGtwCSj37XV43YqrcZ8/wBRi42YUoFgURhuSx4HF81jEB+qm3HaovjxkqV9LcGsnx5GchBJAUjzX2w4oDKkkqkBYxZ+eTWDAgEhr7H5yWAdNxPN4LMBKCpJ81WGrb2JHJ8A5IBJKlqKn7YzZ+il5+b75wA27zQYeD5zlG8bw1U3b4xgcyFbVhyT2zlT2uQarijjV3SD2KSfucVMSLoc3ya74gJaQ0FY0Ox++Sm00xJonti9hLcgVzwclv0gXQB4wsKCJUmynfJBFbQe5xK7ySFBKjGllRFUgWe5wtACOGNEnGruMW6uFOBaou8AUTRHnJW9nwSPnDcRCkuHJP5wERozybGEF9m4WR2ORe5T9+BhYw2YMNwX++dC6hgW5OCEZaoXx5yPTLDcOOfOK9w2CZ2Dk898UZQx27juvkVlijsWxx+MH0izhxQJPfE3SCiNo2ECya5Ocu4LRB2gec1tH9PdU1YDmEwIefUl9o/p3P8ATPVdP+g4dXpgjdTf+I4JX0hsr+t5jydwwY3pctyxYpPg8CQUFML8jJkRTe0c1nrerfQfVNFEXgaPVKOSqkqwA+Ae/wCxzyTRkcMaINUeKy7F1GLN9GRlBx5Bc/p4F/bBi5sngj7ZzbkPYkfHxkp8yN7TyBl5Eh33bjtskH/Gdhbwu8KCQRxY+2dikCELJabCP0cDARiSQOFuycLYhNsCt/4zoWUsVC2arCxkKAGIo8DCbdtA70eaw1CMeeGPYjCZkEwXYQvc0awAgba3hSSOO9VgtYHtBu+cc9EcCi198EC2BDH2+e1YCOVwGojbt74IXgk0AR85v/Sv03L1/qDI7iOGJlaWQC7BPYfcjNLrf0D1Hp4EmjrWRGTaFjWnUH9JI/yczT6zDCfjk9yxY5NWjyKxoSN3nsb7jJ9NQQVNNXGOn0Wo02tl0c2mZZ4TToRZHF+P846XpWr0+lTUSaeaOBiQJHQgZas0KW6IaWU5F27loEVkRtGjMCrcjxnMVCUft3wbYgkf/jlnKESH5JB48qcj1QUakIH9ecFAAwLg714KkdxkPVDarDmj9j4yVgQrllF/PnCevVs2APOF6W3uFrgjJl77ipAHGAWFDd21C/IwAoaQ8VzVYzb2Iqiv6T4xe275pj3rtgI7aARyPnIDKwazZPisIi1sSVR+MFUJN1iv9GTQ20hN3m30T6e1XVSGRNkQNNI3YH7fP7Zd+lugJ1Bv4nUk/wAPGwG0cbz3r8Z7miiRJEojC8KqeBnG6/uPjbhj5L8eK92V+mfSHRooys8bahgO8jH/AAO2eX+svppdFM+q0EIGkYAmNb/lHsf28/a8+gaeMxIAx5I5N4rW6cypT0R5zkYutywya27L5Y4tUfJOl9L1nUZCmmiYhTtLE0v9c9j0jp0HSwgdEmnDWZCgJB+B8DH6LQnpfV/QhkCQ6y9qHgK4+P2vPQQdIj200ho3uIHfNHV9dPL8Y8EIY0t2TOsE8W9SOfIP6cnQMkc+3Tkbjzx8Zn9Z6OdLC8kDb43WmAuwfmv6Zh6Pqk+hkQxIzstjYxobe3GcPJm0SWpGqMbWx9D1TO8KsQO3b5zxP1Z9NS9b18WpieGAeksb2vJ9x5/NHPRdG6hJrtMHnTa11Q8ZozFdgIUcc9vGbcOeUWsmNlco3sz4v1zoGp6PPHBKyy+pGXDRWeAa5GY7Ltj73fZgeM+7rBtkMgQbq22R4+Pxnz/65+mtPo4G6nov5UbSBXgP6QWvlfj8Z3Oi7o5NQyLf9M2TDStHiJGpFJv9NH852HII1gDAmyLIJzs7Mm/RnTRXBb07G48nknITgKy1yO+d+iNgpBF1yOawQCQdg9oPkcVg6RIYCdxHPIAJ/wA56M/SHWV0Q1J0gZatYt4LsPmvx4zA0yGTU6ZF2mSWVQL7ckDn7f6z7e5aNCr0XC1Y7ftnL6/rZ4KUC3HjUuT4sum1EjLFHDIzkilCkHn7Z6j6X+nYtfum1qyHZYaBk2hvg3/XPbNJE6GRwnqIeCav7DBj1abZWhFtCpLIBy3xnNzd2nOGmOxbHCkxf01pNN0bXS6fTDYswDFSSTaggH+5z1EkwIBo38Z5bURyLqdNrlmCgUrRsvcHjv8AObhnVWI7Ub5zlrLKbbmXNVwW4dLHJI0jxgOa5oXQ++WDp42R45I1aNu4IsHK0c1rf98tRSAg3ltiPmf/AFN+ntJ04QdS0ESxCaUpNGOE3VYYDx2PbPBPQgVVUjbyXB7nPsH/AFK2S/TDn/lHPE4/O6v8E58cDbSSSOe1nvnpO1ZJTwvV6MedJS2OJpSf/cBFi/75wdjwKs9785AYs4pxZ7nxhMpG0xqTzd/vnSKgiGMJNgm7oc4IlogGiA3Kng1/9rIndgQVXd8sP/v5xIiYGypDAXTefjBMKHsY2IXbQPw1kYLmNJBQO3t98A7thKiuaryMWRahiRR/8cUmCQbygLag18HDjlLt+miPnziHoUO5GL9Yp8A7rvzlMpMkkfY/pl4h0DQMtVs933Nm83G9MBdoAz5j9AarVPqWh33pdtyX4PivvnvtGVcMwdio45OeU6uLhlaNsHaLruPnjxgNJvUKp4GUJ9QkbFCbJ8YldeqWnIJzBLLFOiyjO6nDK8ysjKGjlDBmF1XxnoNL1RSfcwUuL23zeLh0cE8RM7bmvxi9d0bSRxmVVcla5DG8b8iVoNjeXVhoaNH/AHmV1fp0OvhUSQmMbva6AAg8/wBs8jH1fqMWt2yoY4EmKUe5/wD15z2nTeo/xmmRwhrkA/jjIwzRy/Frck4uO52l08+jaGMIpiZLMgFEVwLy/JKwOwBexs3lTqHUVggA2M8pP/bXucXp9empRAkbJIy2S4/R9/vlqcYvSmQ5NQMFXZKwXaPOYn1jo4+p9D1SsaEUbTIFP6WRSQT/AHy20UkrqS26uTfnE9aiWP6d6mLYA6SQhlNEe01mjFJqaYnwfFXUKhWlJ79rB4zsAFxZoWAD27DznZ7NxTSs5pXL2pDUNv25P74D6kgsFBIoXeDMQJlu9v8A4jz+MmUK8wLBiGIsKasX2GU5ZaVZakWOhO0/VYk28Krv354/3zn1fQ9X1Gv05jeECWJKaQtSsB5/r4xOg+nuiP6Gs0XSpNFKsZXZIpR6J/5A9zx3++bem0oSFlTToikncFFUc8t1mbzTs1wVIxZdHKvrTtIUDqHYVwayek9QjigaOUrvaQsx+QRxnqOli9JJC8agqezeRmFrPpeKXVGTTzSRKbJXubP+s58sco/KBamuGUdZq1heOSJ95D+yM8qa85cPXoJtXEERhEAxlNcr22/tlZugTBAomDFSQQR+n8HMX+G1cVymA+mSaNjwSP62MzuWWN2TqJ9G0GqhmiDRBjuHt3LWXipiUsvJAzzf0/qHj0kSSspdFsfNVxm+uoUxj3nnN+OScUypqmfN/wDqb1ySfUDpEXthiKNN2tnI3L+wBB/OeEQkvQUbgKNm+PGbn1uU1H1J1GaNiV9cUa7gKF4/BGYIkj2sNg3gi7FX9s9f0EFDBGjBldyYRVWNXRNcA9sk9yRY28E+QcF1IYlB+okbe15Boxf9vn5vNlECGaydpN2KBznkk3WGJK/qN1wMKKSwSFUA/AxcsXJL/Ncc8/GIZEjbmL9pCf8AjiiCpJW6PJGMl/lEWtH83f5xLEuAVoVzWVMZMkga6NV/TKU0jWrFvOPe9pKng8VlCcAg0b5/rmXJJrgtgkfQfo3UwnpLmKvVWT3r88cZ6PTdQ1ECswUFTXB8HPikOom08m6KR0YeVajn0/6Y6cNT06LVLrZNXI4928tSHyKPf855zq4PU5WaY7HodRq49XqFbkA/pU9z98nqhqUSA0i0QR8DKmqBjeEMwaQ2WBHbDTVNqNNG2yxRLA89mzlyit0yy/ZpdJllJd34QLuBPk/jNuBjPDbWves81F13TxSldRCyBuAycgHBn+qtDouoDRzyPHt7uFsLfz5y/HSitxMtdV0cmqKtEI3KmqPfH6TUarT6Qg6YR0a73WJ6Br+m67VMkHUEkdu0Qbn+h5ze6lsj0/plP5hUVtHNWcawpPUhavQvpsFuJ2dmZ1sBloi80XhVdp21WZek1Q08IaVuKq81tLqItRpq3Xfc/wCMnBKqAGdRJEoj4auazD+tdW2j+l9V7kuZRp+e53Gj/a81NZ1bQaZk/idTBGZASqu4Umvznzf6469H1edIdG96TTXzzUjngn9uw/fN3R4Hlyr8K8k1FHlXLBZjGW2gbfkgUc7IurA3AEXd80R2zs9Y9jAjNmlLEUpvsCftnqfoP6ZPUkPVtRqpYBBNWnEVbi68gkkVQPjPG6iQWxur+2bn0R9WHo2pk02rf/0U3PPaNvmh8+f2zk9dOXjajya8cT7ZC/rAlBu3eax5UKoW9rE9vjPO9B69pdRAHGriZCQI2LABvt+bz0R1UclBqD12zzrVmg5Gc6lVobTYZgftl0gLRoGsoNtVPbizqS1gtwB3yKekB0sqxgsqlj8Duc8LN1C5dS2sUxhmYkHsp+P9Z6PX9d6f01CdZqYo/sWFn9s+LfVE0fVPqDW6zSFzp5pdyAk88CzXizeTx9NLqWkuBOSjyfQNB1jSBhqEkX04z71VuFyx1f63ik6cun6T7Z3NF0/9ofv3OfLtMhCm+xFd6zR0i7jRAPFgHOv03aowdt2UzzN8GgLkQ7B3FHd/vKiBI2FgMdvG3kEkY6eS4QvIY2OO4GVopDGPaD6i3uJ479s72ONIysdAiHcWNleCL5+cqMAx9t8Hyax8gClWa7K9vjnxnMEpgpZxQrcACAQOf65ZYhagIdm615JH57YO5UBJ457Dn8/3xscbbkbZfJAJBo1XbAkAB3E0RwRxie4wW9KWMkOSx4/BxDwlW2gmqJB+RhBUEg2CvO2+3HnGkjd7ORwQb/tkHEZnvZsL7ePOVpYiRfIrNGYbhUYFg+4kXi5UqIIbJvg/bKJxsmnRkNEdt989Z9G/Vg6VC+g1jFdO1lXokqT/AKzAkAUG14Pf75WbTsy71HF1nK6npnI0RltufZIp9N1jQQa/RFmLimQ/qB5yvo3aNWAQoyObDD5GfJ9Nq9fo1ZdJqp4VJthHIVsjNjRfVXW9Mjq84nMg/VMu5h++cqfb5OVonrrY+hSQpKq+sFjCqxd2/uf2z5P1Hqsk2vkniJ2l7Bbkt+cbrdZqtdI76iZ2LNZUEhQfx4ym8K0SBfjNOLoHFWyOsTLqppJxNuKsDa7TW38Z7L6I+r9Rp9Y+n6x1GZ9O0W2Jp5Cyxtd+e15486dqvnJTTMfsPnLH00qqgtH2zWdUjjliHqerE57CqAI7g4Gl+r+mdN0shhmMk8Ir0assf/j758jj9cIsZlk2DjbuNZoaZCu0A9xwMli7Z8tUmQllpUjR1usn6nrZdVqG/mSOz7eaW/AxyApHJJQGxTwebOBCGALUBXwMOf2wuN1E8MD/APGdvDjUFSM0nbKTsoeQg90Nbm4v4zsVIF2e/j7jOzTISMedA4A8DtlMwsWPHAzUdFFhRfgj4OV2j2upUcf8qzn5sOs0RkVFeSMbRwO9ffPR6L6565pdO0BnWVRHsQuotD4N9zmc0CMO133GB/DAkrQ48jMD6PU6ZZ5Uel0P/UHXyakfx4Ji7ARePyPOK6/9X9Q6rCdLATp9OHBJVqd6+T4H2zBGlILbVNKf6Zbh0xC1XJ5usnDtuJPU0ReZkQQnUy75ZCzX7nY2Tzjl0hY3Y54uqrLGm0wRuDYI5C98bJII2/TtUi86GPElskUuRUTT0dqkqPmv65pQ6VF0/rrqYi4k2ekf11/5V5HjAWdFZizBQTzuGKl1e0b0Vau6J/1mjS3wV3uL1BEjqE3ew80cSVouWAvsbPwcGOVQvLMAbvjvknZt4BYE1fn98sS9AM2F2AFgGyB3o/GNAG3fQO0ACjzfOAZDS8mi1qV84AsXuPBPA+cmIc7P7dxC7ewBJ5Pc/bsMWGjNsRRyGK7aBIYtQPxi9peQFGFHsL7YlQBts5OzsebHc5LxMGpXqMfpJ54wbLJwBtsE+OcNQwdxRKngN8YDEXTmipLcE/7w1gEl2NxPFX2wY497b6JoiwPjDUMUBDEKeMg4gVn0u+Wm44vBhgKjY/u7gE5c9MFyxdQCOCTgslBaJ54/bK5Yk+R6mVW0/uBH+M6SDc26r55I+MtvIxPtFeb8jHSMSnpigAO9ef8AfbK/AS1FAaQueBycWulO+q5HHfjNZIrPsFKfOMGnChhYA7E4njoNTMb+HDdgeD/XCMDemRsoDNQQqKqz2JJHGE0RjPuHJ7YljDUZ6acGtv7/AGyxo4wGLEcrZ/Jxs2kD7WW1rt8H/wCnJihKVfJvkAdh+ctSSItj79QbmFLdHzeVJSzlmPAHto+cdqphKy7G21+o9sQPfIUahQ5rxlkY/orAlVgm8j2mvdX2zsZKFcMqJS1xZu+3/wDc7HLkEZ+pn08Nnfy4448/GKDwkWrUR/Q4ltHJOVRdpYc8mryzNo3gURGMep23Xnm33LLRsWKNjF9KCMNNzvXcKGEhhLblewDZ8ZT1JknmjiZuVAW/tjJY/Rg2Ack0T84n3DICxRZeaXSpIFMlc8Ubxi6iDuJBZAFVmd1BU02ogYMj2llR/wAfzlmFUXTkhRufluOwyb7llXojHFF7lttXArmPeA1gisF3E/tjbcwPJPnM5dM0sp1AII37dv7ZpF0i2xqu1jyaGP8Ap5I1SDxRZVlJVwpf3EefnHejM9tQBPAxH8NM/UHWSP8AmAWB9stxzSx6kxsv6B5+Mk+65eKEsMaEQIJpWhjALoLa/BHGGsDq8iEUQwvjtlbpkRk1s84l9MA8k+ecv6qUbZvSJ2/PyMH3XInwHhiUjPEZCIzvAPPP3xw9zPTmyP0gZS6LpUmTUsSNwIo5rFhHFQUkhSSftkn3bJfAeFUUjNBKAsW4t2783kU0cjo1g9yDxWD0NI/UdyPcpsE5dlcTLO4jtq5ON92mvQeFFfTXqFaWK2jT2t++OheNLMiGgDwfGL+nqEEkYLKxkuvHbNDq0yzaCYMqDwSBRxPu07rSHgRRjmjbc0e0CvHasGORACx5ofPbE9IjB0zMFtFbz5x+vgDdOkKgI1gV8jJf1pXWkFgX6RuWYEJTAnuOMIsQg7igQT8YjosCHSln/wDLveP6s8K6Rho+WNBhg+7Sv6h4ULjG9gD7k+Qe+NlBijO8EBRYvwMPoOjaXSoZBShj+cb13TJFpywaSiaO7zh/XlqrSLwKuRCzMa9JbS+/zlgapkUM6gqGGO+n9FBNApKsQVNffM/r+meDTe02pauD2xf1blWkPCv0vesGsxx2jDvX3yvqpXEa2KUf2zS6LCzdL022qA999zievnTpo4VK2Vc2RxeRXdvltEHhKfqTNEPTDbWrtiJfVSINKGAJvk1npumxInT4KT+W1EsfGZH1msWyMRuSSx7cCqyS7u3KnEPCv0oqzOE2r3/vnNaqGZSADyT5zd6V0tJ+mwiQlWZfbWZn1VpVhg0kADCRbLMD3yS7vbrSLwr9K7uzQqT3UGq4Izs3tH03Tro/UZS7SRUN3g1nZXLvKv6jWD/TwskhGsBDH2nt8ZflnmkVX1HYdheUp9MzO7pz9hgwpMZVD7jz2Och/hpjxY+OJtRqmKcUOW+MhfWjnQMCQO1jC0MpMsoFgtxlkuXVS7gFfHnG+RLgo6iR9Vr3cpzwDXxmk70yqyAAAcZS0PLyyg2xPF5bsKjNIQ70brxg92C4F9NVptaSpJXkkeLx83qiciVa3cg/AwejI8hf0TTduMs6r1I9/qg2BXIwb3ElsU0nni1jFJLYrV/bHM/qbw1lgP1fOJ6bXqMzilPnzlidGWJ3X2gjBvcFwZsHqFWA8nNRZG/gHDRBvbW/M3QxM6k76W/OaCxSHQTiNXfaLNeMb5D0J6LGfUpW4YkNXxl+VrjkQcKoK2fGU+lvs0ZKqd/N1nTuw0jmiQR7vvifIegujRb1ZSyhC9EjNSXSCB3EbhlJAOZvTF9VY+yLd8ec2powsbODwxrIyYIowadozIapXbggYvWafZp5UDbldhV98txTuo2sAUPbFSszJbDEm/Y2VeiaCaSL04zw7EDGfUOm1Gl0np6gc3WaHTWXSdPWVG/mWTXxlH6j1fraBWkYkk2b+cabcheir0rSq2kjvm73Zek00cenDbKDGry10VVGkgKQ3S+7E9WnMUQ2pQVub7YNtypB6LPSB/IESqNysWB84n6g1Xq9PEboPa36sfpbfRxz6UjeVojKfWlb+C2SgBrvIRl86ZJrYu/Tc7wdOhLgUBtWhlb6mSMaVUjHkscb0pT/AAMTlrC8bRiPqWUSwWo20e+TS+ZA0eg6N5tFpjGwDKvIJyr9Ww1po9wUGz7h2yx9PSr6Gn3PS7aOI+r5FEKLH+i7rFGNTsbZoxauWTpWki9JBHtF19sx/rLURzaSMRinVv65twT/AMV0mBFjAZE7rmB9RgDSoDGQfnHH7CPQ9GdZ9HpIiCNqf8fOZP1lHDGIQC26zZPxml0DTzQ9PjffTVajML6yLskUjvfNHHH7Ael0WmD9MhYMSjJYvwazsd0+RpegxC1CLHx9+M7IsVnzzo0UXptPPKQb9qnzlrWxxiB5Udd/ivGZy6sQ6NVWm57ZEmtOsHpqlN5GNq3ZZukBoVqMs/k8NjJQnps688UefOJ9QooQqQU7fnFxglWBJG49sfLCqQehBVCCeD2y6Yl/hHKE7jwcFYYgqcG+3GTqpFi02xeORycFuxPgufTu+NkMTBWB7ntjeu6tmRyxV3J5I85TTUxRaVAl7j3ylqXMqFQD3wSuVg+C309VeBeakJvGdRcNEyxkmuMr6AbRT2OPjL+p0YfR7oXAkJ7HHtYeippYWjjBYAKecuN1KXTaHVpDQWVdpsfbEwufRWKRSWBo5PVIL0gEQ4PesPe4nwN6dGY4YyKO4WcPrDenoSlLye4yvAzR6UJRJI4wOqof4dFUNzXfF/0Hov8ATdCBp43lbbxYAxk0qCAAMSbs4iOSSOCK/wBIHPOV9dIBAXjBG7CrGasNTaaNSO59tYvWJsoEEV9sDpxdIYZGsCPkX5wuq6l9Uu9I7PyMjTugH9NljVFMqhkANA5j9dDTac7RSqTQGXdLA/ogO9Ec5W6rHIYR6ankgGscfsDNTpOueHpioUu15OVevzCbQqwG0HjL3RZIo+nmLVD3+OO2V+ttHqIBFGlc8cYL7C9EdIcw6GKrIquM7ruqSfQqhX3D/lljpkBOlCdto5zN6zA6xgKSReCScrB8Gp0eJm0saqaFYj6ngki0Y3gAfI85b6bGV0qe/aTxWXfqXppl6ajpMHKjtgr1EXJR2ZndDUx6WMjldvN4v6iaKXQoUFm6N5odI0i/wCO7VXjKH1BJG2mCItUfGCfyGb30/D6+jgVQE9nJzF+rrMYShwa4HfL/AEPV/wAPpohLdEVWZ31WVrejXfYDFF/IKNDRGU6TSlZKAXtmP9VRMIAHIYFrH2yxoJz/AA0ShuKrK/X/AOZEAttX75JJqQGrpUkg6Vp9shZWj7DxxnYrp7yJoo0kFAL5HbjOyL1XsGx4hhBGy+mLHnGExkM0YAcC7xbBISEHN+ctwaRJImIevkVhZYZ4WRXDE7t2X9PozNGxTvkbF37TXt7HOGoEXtQ0e5xgDJBNCfTJ/GDrIJRpFmeitix5xs8hcq2+2xU0rS7Yy3tHNZKJGV0Mj90C+3xkmIx0a8ecZGVXbZ4HxnSyfxEhAbaBkRjJCfRQoov8YlJHM3LEHsADjdNMGkWNjwPOPOlQymRW/SeMfArCijZoygAJwQn/AKVi7HeD2yYSS7t6hHxhApGp3G7xALidnZQtAXljWLLM6xooO0dxhxrp4oAztyeRx2yI9SqMXjPBw9gBArzRGFvGVupR+lGkd9zmjBJEFZyaYn4zK6w9yISRwfGEeQfBrRSBtPFG47VWaMUUU0ASIjd2N5l6dkl0quzAFR2rJilRHDpIRferyL3AOSNYtS25uAPnGmYKmxEDE+a7ZU1AEj3v83haeQo54B4xrcDRi9Nq3Ad+efGWeo6eCYoNNQoc1lBY7XeHFnkjC07ei/qB7NffI1uB38SFYRVtI4IxkrRSxhSvbteV5zGx9SxuPJ4xilGiD7huH2ySoB8CCwkgr4yv1uV9PpAEkJJ784QnDMGJHwO+UusrcIt7vJRuyLVl/Suw0EdMfcMgaYyPuYWfjK/T5AsCbmFD7ZoCaOIhw1g+KORezGcVTaFAAKjsPGLm0q6gBibrwctQSaf3yE8t9jiUdJHO16H4wQAwpB6YVRRByysMc0oG26HkZVRbLe5aB+MfFKiDhwGHA4OAi/JBCYvTqjRoj8Z2UBMZNx3jgH5zsdBR/9k="/>
          <p:cNvSpPr>
            <a:spLocks noChangeAspect="1" noChangeArrowheads="1"/>
          </p:cNvSpPr>
          <p:nvPr/>
        </p:nvSpPr>
        <p:spPr bwMode="auto">
          <a:xfrm>
            <a:off x="0" y="-868363"/>
            <a:ext cx="2514600" cy="181927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7332" name="AutoShape 4" descr="data:image/jpeg;base64,/9j/4AAQSkZJRgABAQAAAQABAAD/2wBDAAkGBwgHBgkIBwgKCgkLDRYPDQwMDRsUFRAWIB0iIiAdHx8kKDQsJCYxJx8fLT0tMTU3Ojo6Iys/RD84QzQ5Ojf/2wBDAQoKCg0MDRoPDxo3JR8lNzc3Nzc3Nzc3Nzc3Nzc3Nzc3Nzc3Nzc3Nzc3Nzc3Nzc3Nzc3Nzc3Nzc3Nzc3Nzc3Nzf/wAARCAC/AQgDASIAAhEBAxEB/8QAGwAAAgMBAQEAAAAAAAAAAAAAAgMBBAUABgf/xAA3EAACAgEDAwMDAgYBAwQDAAABAgMRAAQSIQUxQRMiUQZhcTKBFCORobHBQgczUiRD0fBy4fH/xAAaAQACAwEBAAAAAAAAAAAAAAAAAQIDBAUG/8QAJREAAgIBAwQDAQEBAAAAAAAAAAECEQMSITEEBRNBIjJRFWFC/9oADAMBAAIRAxEAPwD52OSLvk4yQgGlvtiyDt9vznKWv/ee3Zz6JDWu0LxkigtA0bztvG4Hv4zlUNe4cYWBPLD284RG1Qbq8EGlIXgZG7jbXI7YASjE1QOEWLsFP9cEI7UD47HCVffyRjSAYwMaHaTZ8Yn0y3IIJ85YHtAZjYPjFkcGgReAhYNd7/GGbAB/rgkFmpRzhSAt24I7jHQAhy5NHOuhRHORGp+bw+GIHF4ewIAABJ5OFVjjOYqn6lO7CIBI2Ch8HAVkwgX9vOdItn28VhhVHBNHzit4DHnkYwD3E8k4AbdzfY5x3FQQPzgA2vA5BxMaQ0kEgntWLr3Wt1kgM7fYYZJQ0B2wV8sCEIoliQ2TvsHcO2B39xoDOJYgULGCYqDmCNGNvf4wIfZdDjJAGy79w8YO1msA8ffxh/oyT7lNHnIct6dVnRiieLw2VttkeeMW4hQDWOOcOQOoPH7528nvwRnN34N3jfAI6M7wC3cZJdiLrt5wGtRVjIsnzxhygJYEx+DnYxSpX2g9s7ItCsq7fed1lfGS5IIC/thyWxB7Z1/pI55xEwE3CiDz8Y6NgpO8DgYs3uuxfnBCksXrj/OMBm1m5HY4TUtAjnzncGMjdR74IXc3zxhsINCgTuePOCxCyAgXfjI4UDaPyM4e9t5NEeMEAQ95BPYYTy8bNu2/OSF2kUS15EyUAb5+LyW4gNzI1n9sJW3SMWBs4DEMQSbwo63izV/2wGEyqeRx9vnOq/cncYEhI5DCuwyIw2ywfOADA+4nel/fBbiqNnCYMy0ewODYsWtA9iMLCghJvHPBGQrArbACsghd1BrrxkHke7tVYWAx2oCjwcBSa5AvO9PaATVeMnaAajJvvir2BxXbXzfOczMzWvFYaj9RblgMFwV/7fN98diOK/y/ceMEsygKchf1e67vJcBl2Ld4hnBQTY44yLLNx2zoY3VrcthbTRcfPGAggSK2/jJZmAA223jIJIK2Rf8AjC54vv3vBALZQ22+/fnJWtvcfnIaySP2GQFogE384XY6CNAkBe/k+MIKvpkVyfOAjUxDDz3yWIukazhyIADigewN52HIAF5PNGhnZGSGiuXBUkGyf7ZIB215H3zjH7PUKjnDjX2kg1XcYxkxhQ43+Ridx3bVHHm8NyTuZe2Qy7rPBbvx8ZGtwCSj37XV43YqrcZ8/wBRi42YUoFgURhuSx4HF81jEB+qm3HaovjxkqV9LcGsnx5GchBJAUjzX2w4oDKkkqkBYxZ+eTWDAgEhr7H5yWAdNxPN4LMBKCpJ81WGrb2JHJ8A5IBJKlqKn7YzZ+il5+b75wA27zQYeD5zlG8bw1U3b4xgcyFbVhyT2zlT2uQarijjV3SD2KSfucVMSLoc3ya74gJaQ0FY0Ox++Sm00xJonti9hLcgVzwclv0gXQB4wsKCJUmynfJBFbQe5xK7ySFBKjGllRFUgWe5wtACOGNEnGruMW6uFOBaou8AUTRHnJW9nwSPnDcRCkuHJP5wERozybGEF9m4WR2ORe5T9+BhYw2YMNwX++dC6hgW5OCEZaoXx5yPTLDcOOfOK9w2CZ2Dk898UZQx27juvkVlijsWxx+MH0izhxQJPfE3SCiNo2ECya5Ocu4LRB2gec1tH9PdU1YDmEwIefUl9o/p3P8ATPVdP+g4dXpgjdTf+I4JX0hsr+t5jydwwY3pctyxYpPg8CQUFML8jJkRTe0c1nrerfQfVNFEXgaPVKOSqkqwA+Ae/wCxzyTRkcMaINUeKy7F1GLN9GRlBx5Bc/p4F/bBi5sngj7ZzbkPYkfHxkp8yN7TyBl5Eh33bjtskH/Gdhbwu8KCQRxY+2dikCELJabCP0cDARiSQOFuycLYhNsCt/4zoWUsVC2arCxkKAGIo8DCbdtA70eaw1CMeeGPYjCZkEwXYQvc0awAgba3hSSOO9VgtYHtBu+cc9EcCi198EC2BDH2+e1YCOVwGojbt74IXgk0AR85v/Sv03L1/qDI7iOGJlaWQC7BPYfcjNLrf0D1Hp4EmjrWRGTaFjWnUH9JI/yczT6zDCfjk9yxY5NWjyKxoSN3nsb7jJ9NQQVNNXGOn0Wo02tl0c2mZZ4TToRZHF+P846XpWr0+lTUSaeaOBiQJHQgZas0KW6IaWU5F27loEVkRtGjMCrcjxnMVCUft3wbYgkf/jlnKESH5JB48qcj1QUakIH9ecFAAwLg714KkdxkPVDarDmj9j4yVgQrllF/PnCevVs2APOF6W3uFrgjJl77ipAHGAWFDd21C/IwAoaQ8VzVYzb2Iqiv6T4xe275pj3rtgI7aARyPnIDKwazZPisIi1sSVR+MFUJN1iv9GTQ20hN3m30T6e1XVSGRNkQNNI3YH7fP7Zd+lugJ1Bv4nUk/wAPGwG0cbz3r8Z7miiRJEojC8KqeBnG6/uPjbhj5L8eK92V+mfSHRooys8bahgO8jH/AAO2eX+svppdFM+q0EIGkYAmNb/lHsf28/a8+gaeMxIAx5I5N4rW6cypT0R5zkYutywya27L5Y4tUfJOl9L1nUZCmmiYhTtLE0v9c9j0jp0HSwgdEmnDWZCgJB+B8DH6LQnpfV/QhkCQ6y9qHgK4+P2vPQQdIj200ho3uIHfNHV9dPL8Y8EIY0t2TOsE8W9SOfIP6cnQMkc+3Tkbjzx8Zn9Z6OdLC8kDb43WmAuwfmv6Zh6Pqk+hkQxIzstjYxobe3GcPJm0SWpGqMbWx9D1TO8KsQO3b5zxP1Z9NS9b18WpieGAeksb2vJ9x5/NHPRdG6hJrtMHnTa11Q8ZozFdgIUcc9vGbcOeUWsmNlco3sz4v1zoGp6PPHBKyy+pGXDRWeAa5GY7Ltj73fZgeM+7rBtkMgQbq22R4+Pxnz/65+mtPo4G6nov5UbSBXgP6QWvlfj8Z3Oi7o5NQyLf9M2TDStHiJGpFJv9NH852HII1gDAmyLIJzs7Mm/RnTRXBb07G48nknITgKy1yO+d+iNgpBF1yOawQCQdg9oPkcVg6RIYCdxHPIAJ/wA56M/SHWV0Q1J0gZatYt4LsPmvx4zA0yGTU6ZF2mSWVQL7ckDn7f6z7e5aNCr0XC1Y7ftnL6/rZ4KUC3HjUuT4sum1EjLFHDIzkilCkHn7Z6j6X+nYtfum1qyHZYaBk2hvg3/XPbNJE6GRwnqIeCav7DBj1abZWhFtCpLIBy3xnNzd2nOGmOxbHCkxf01pNN0bXS6fTDYswDFSSTaggH+5z1EkwIBo38Z5bURyLqdNrlmCgUrRsvcHjv8AObhnVWI7Ub5zlrLKbbmXNVwW4dLHJI0jxgOa5oXQ++WDp42R45I1aNu4IsHK0c1rf98tRSAg3ltiPmf/AFN+ntJ04QdS0ESxCaUpNGOE3VYYDx2PbPBPQgVVUjbyXB7nPsH/AFK2S/TDn/lHPE4/O6v8E58cDbSSSOe1nvnpO1ZJTwvV6MedJS2OJpSf/cBFi/75wdjwKs9785AYs4pxZ7nxhMpG0xqTzd/vnSKgiGMJNgm7oc4IlogGiA3Kng1/9rIndgQVXd8sP/v5xIiYGypDAXTefjBMKHsY2IXbQPw1kYLmNJBQO3t98A7thKiuaryMWRahiRR/8cUmCQbygLag18HDjlLt+miPnziHoUO5GL9Yp8A7rvzlMpMkkfY/pl4h0DQMtVs933Nm83G9MBdoAz5j9AarVPqWh33pdtyX4PivvnvtGVcMwdio45OeU6uLhlaNsHaLruPnjxgNJvUKp4GUJ9QkbFCbJ8YldeqWnIJzBLLFOiyjO6nDK8ysjKGjlDBmF1XxnoNL1RSfcwUuL23zeLh0cE8RM7bmvxi9d0bSRxmVVcla5DG8b8iVoNjeXVhoaNH/AHmV1fp0OvhUSQmMbva6AAg8/wBs8jH1fqMWt2yoY4EmKUe5/wD15z2nTeo/xmmRwhrkA/jjIwzRy/Frck4uO52l08+jaGMIpiZLMgFEVwLy/JKwOwBexs3lTqHUVggA2M8pP/bXucXp9empRAkbJIy2S4/R9/vlqcYvSmQ5NQMFXZKwXaPOYn1jo4+p9D1SsaEUbTIFP6WRSQT/AHy20UkrqS26uTfnE9aiWP6d6mLYA6SQhlNEe01mjFJqaYnwfFXUKhWlJ79rB4zsAFxZoWAD27DznZ7NxTSs5pXL2pDUNv25P74D6kgsFBIoXeDMQJlu9v8A4jz+MmUK8wLBiGIsKasX2GU5ZaVZakWOhO0/VYk28Krv354/3zn1fQ9X1Gv05jeECWJKaQtSsB5/r4xOg+nuiP6Gs0XSpNFKsZXZIpR6J/5A9zx3++bem0oSFlTToikncFFUc8t1mbzTs1wVIxZdHKvrTtIUDqHYVwayek9QjigaOUrvaQsx+QRxnqOli9JJC8agqezeRmFrPpeKXVGTTzSRKbJXubP+s58sco/KBamuGUdZq1heOSJ95D+yM8qa85cPXoJtXEERhEAxlNcr22/tlZugTBAomDFSQQR+n8HMX+G1cVymA+mSaNjwSP62MzuWWN2TqJ9G0GqhmiDRBjuHt3LWXipiUsvJAzzf0/qHj0kSSspdFsfNVxm+uoUxj3nnN+OScUypqmfN/wDqb1ySfUDpEXthiKNN2tnI3L+wBB/OeEQkvQUbgKNm+PGbn1uU1H1J1GaNiV9cUa7gKF4/BGYIkj2sNg3gi7FX9s9f0EFDBGjBldyYRVWNXRNcA9sk9yRY28E+QcF1IYlB+okbe15Boxf9vn5vNlECGaydpN2KBznkk3WGJK/qN1wMKKSwSFUA/AxcsXJL/Ncc8/GIZEjbmL9pCf8AjiiCpJW6PJGMl/lEWtH83f5xLEuAVoVzWVMZMkga6NV/TKU0jWrFvOPe9pKng8VlCcAg0b5/rmXJJrgtgkfQfo3UwnpLmKvVWT3r88cZ6PTdQ1ECswUFTXB8HPikOom08m6KR0YeVajn0/6Y6cNT06LVLrZNXI4928tSHyKPf855zq4PU5WaY7HodRq49XqFbkA/pU9z98nqhqUSA0i0QR8DKmqBjeEMwaQ2WBHbDTVNqNNG2yxRLA89mzlyit0yy/ZpdJllJd34QLuBPk/jNuBjPDbWves81F13TxSldRCyBuAycgHBn+qtDouoDRzyPHt7uFsLfz5y/HSitxMtdV0cmqKtEI3KmqPfH6TUarT6Qg6YR0a73WJ6Br+m67VMkHUEkdu0Qbn+h5ze6lsj0/plP5hUVtHNWcawpPUhavQvpsFuJ2dmZ1sBloi80XhVdp21WZek1Q08IaVuKq81tLqItRpq3Xfc/wCMnBKqAGdRJEoj4auazD+tdW2j+l9V7kuZRp+e53Gj/a81NZ1bQaZk/idTBGZASqu4Umvznzf6469H1edIdG96TTXzzUjngn9uw/fN3R4Hlyr8K8k1FHlXLBZjGW2gbfkgUc7IurA3AEXd80R2zs9Y9jAjNmlLEUpvsCftnqfoP6ZPUkPVtRqpYBBNWnEVbi68gkkVQPjPG6iQWxur+2bn0R9WHo2pk02rf/0U3PPaNvmh8+f2zk9dOXjajya8cT7ZC/rAlBu3eax5UKoW9rE9vjPO9B69pdRAHGriZCQI2LABvt+bz0R1UclBqD12zzrVmg5Gc6lVobTYZgftl0gLRoGsoNtVPbizqS1gtwB3yKekB0sqxgsqlj8Duc8LN1C5dS2sUxhmYkHsp+P9Z6PX9d6f01CdZqYo/sWFn9s+LfVE0fVPqDW6zSFzp5pdyAk88CzXizeTx9NLqWkuBOSjyfQNB1jSBhqEkX04z71VuFyx1f63ik6cun6T7Z3NF0/9ofv3OfLtMhCm+xFd6zR0i7jRAPFgHOv03aowdt2UzzN8GgLkQ7B3FHd/vKiBI2FgMdvG3kEkY6eS4QvIY2OO4GVopDGPaD6i3uJ479s72ONIysdAiHcWNleCL5+cqMAx9t8Hyax8gClWa7K9vjnxnMEpgpZxQrcACAQOf65ZYhagIdm615JH57YO5UBJ457Dn8/3xscbbkbZfJAJBo1XbAkAB3E0RwRxie4wW9KWMkOSx4/BxDwlW2gmqJB+RhBUEg2CvO2+3HnGkjd7ORwQb/tkHEZnvZsL7ePOVpYiRfIrNGYbhUYFg+4kXi5UqIIbJvg/bKJxsmnRkNEdt989Z9G/Vg6VC+g1jFdO1lXokqT/AKzAkAUG14Pf75WbTsy71HF1nK6npnI0RltufZIp9N1jQQa/RFmLimQ/qB5yvo3aNWAQoyObDD5GfJ9Nq9fo1ZdJqp4VJthHIVsjNjRfVXW9Mjq84nMg/VMu5h++cqfb5OVonrrY+hSQpKq+sFjCqxd2/uf2z5P1Hqsk2vkniJ2l7Bbkt+cbrdZqtdI76iZ2LNZUEhQfx4ym8K0SBfjNOLoHFWyOsTLqppJxNuKsDa7TW38Z7L6I+r9Rp9Y+n6x1GZ9O0W2Jp5Cyxtd+e15486dqvnJTTMfsPnLH00qqgtH2zWdUjjliHqerE57CqAI7g4Gl+r+mdN0shhmMk8Ir0assf/j758jj9cIsZlk2DjbuNZoaZCu0A9xwMli7Z8tUmQllpUjR1usn6nrZdVqG/mSOz7eaW/AxyApHJJQGxTwebOBCGALUBXwMOf2wuN1E8MD/APGdvDjUFSM0nbKTsoeQg90Nbm4v4zsVIF2e/j7jOzTISMedA4A8DtlMwsWPHAzUdFFhRfgj4OV2j2upUcf8qzn5sOs0RkVFeSMbRwO9ffPR6L6565pdO0BnWVRHsQuotD4N9zmc0CMO133GB/DAkrQ48jMD6PU6ZZ5Uel0P/UHXyakfx4Ji7ARePyPOK6/9X9Q6rCdLATp9OHBJVqd6+T4H2zBGlILbVNKf6Zbh0xC1XJ5usnDtuJPU0ReZkQQnUy75ZCzX7nY2Tzjl0hY3Y54uqrLGm0wRuDYI5C98bJII2/TtUi86GPElskUuRUTT0dqkqPmv65pQ6VF0/rrqYi4k2ekf11/5V5HjAWdFZizBQTzuGKl1e0b0Vau6J/1mjS3wV3uL1BEjqE3ew80cSVouWAvsbPwcGOVQvLMAbvjvknZt4BYE1fn98sS9AM2F2AFgGyB3o/GNAG3fQO0ACjzfOAZDS8mi1qV84AsXuPBPA+cmIc7P7dxC7ewBJ5Pc/bsMWGjNsRRyGK7aBIYtQPxi9peQFGFHsL7YlQBts5OzsebHc5LxMGpXqMfpJ54wbLJwBtsE+OcNQwdxRKngN8YDEXTmipLcE/7w1gEl2NxPFX2wY497b6JoiwPjDUMUBDEKeMg4gVn0u+Wm44vBhgKjY/u7gE5c9MFyxdQCOCTgslBaJ54/bK5Yk+R6mVW0/uBH+M6SDc26r55I+MtvIxPtFeb8jHSMSnpigAO9ef8AfbK/AS1FAaQueBycWulO+q5HHfjNZIrPsFKfOMGnChhYA7E4njoNTMb+HDdgeD/XCMDemRsoDNQQqKqz2JJHGE0RjPuHJ7YljDUZ6acGtv7/AGyxo4wGLEcrZ/Jxs2kD7WW1rt8H/wCnJihKVfJvkAdh+ctSSItj79QbmFLdHzeVJSzlmPAHto+cdqphKy7G21+o9sQPfIUahQ5rxlkY/orAlVgm8j2mvdX2zsZKFcMqJS1xZu+3/wDc7HLkEZ+pn08Nnfy4448/GKDwkWrUR/Q4ltHJOVRdpYc8mryzNo3gURGMep23Xnm33LLRsWKNjF9KCMNNzvXcKGEhhLblewDZ8ZT1JknmjiZuVAW/tjJY/Rg2Ack0T84n3DICxRZeaXSpIFMlc8Ubxi6iDuJBZAFVmd1BU02ogYMj2llR/wAfzlmFUXTkhRufluOwyb7llXojHFF7lttXArmPeA1gisF3E/tjbcwPJPnM5dM0sp1AII37dv7ZpF0i2xqu1jyaGP8Ap5I1SDxRZVlJVwpf3EefnHejM9tQBPAxH8NM/UHWSP8AmAWB9stxzSx6kxsv6B5+Mk+65eKEsMaEQIJpWhjALoLa/BHGGsDq8iEUQwvjtlbpkRk1s84l9MA8k+ecv6qUbZvSJ2/PyMH3XInwHhiUjPEZCIzvAPPP3xw9zPTmyP0gZS6LpUmTUsSNwIo5rFhHFQUkhSSftkn3bJfAeFUUjNBKAsW4t2783kU0cjo1g9yDxWD0NI/UdyPcpsE5dlcTLO4jtq5ON92mvQeFFfTXqFaWK2jT2t++OheNLMiGgDwfGL+nqEEkYLKxkuvHbNDq0yzaCYMqDwSBRxPu07rSHgRRjmjbc0e0CvHasGORACx5ofPbE9IjB0zMFtFbz5x+vgDdOkKgI1gV8jJf1pXWkFgX6RuWYEJTAnuOMIsQg7igQT8YjosCHSln/wDLveP6s8K6Rho+WNBhg+7Sv6h4ULjG9gD7k+Qe+NlBijO8EBRYvwMPoOjaXSoZBShj+cb13TJFpywaSiaO7zh/XlqrSLwKuRCzMa9JbS+/zlgapkUM6gqGGO+n9FBNApKsQVNffM/r+meDTe02pauD2xf1blWkPCv0vesGsxx2jDvX3yvqpXEa2KUf2zS6LCzdL022qA999zievnTpo4VK2Vc2RxeRXdvltEHhKfqTNEPTDbWrtiJfVSINKGAJvk1npumxInT4KT+W1EsfGZH1msWyMRuSSx7cCqyS7u3KnEPCv0oqzOE2r3/vnNaqGZSADyT5zd6V0tJ+mwiQlWZfbWZn1VpVhg0kADCRbLMD3yS7vbrSLwr9K7uzQqT3UGq4Izs3tH03Tro/UZS7SRUN3g1nZXLvKv6jWD/TwskhGsBDH2nt8ZflnmkVX1HYdheUp9MzO7pz9hgwpMZVD7jz2Och/hpjxY+OJtRqmKcUOW+MhfWjnQMCQO1jC0MpMsoFgtxlkuXVS7gFfHnG+RLgo6iR9Vr3cpzwDXxmk70yqyAAAcZS0PLyyg2xPF5bsKjNIQ70brxg92C4F9NVptaSpJXkkeLx83qiciVa3cg/AwejI8hf0TTduMs6r1I9/qg2BXIwb3ElsU0nni1jFJLYrV/bHM/qbw1lgP1fOJ6bXqMzilPnzlidGWJ3X2gjBvcFwZsHqFWA8nNRZG/gHDRBvbW/M3QxM6k76W/OaCxSHQTiNXfaLNeMb5D0J6LGfUpW4YkNXxl+VrjkQcKoK2fGU+lvs0ZKqd/N1nTuw0jmiQR7vvifIegujRb1ZSyhC9EjNSXSCB3EbhlJAOZvTF9VY+yLd8ec2powsbODwxrIyYIowadozIapXbggYvWafZp5UDbldhV98txTuo2sAUPbFSszJbDEm/Y2VeiaCaSL04zw7EDGfUOm1Gl0np6gc3WaHTWXSdPWVG/mWTXxlH6j1fraBWkYkk2b+cabcheir0rSq2kjvm73Zek00cenDbKDGry10VVGkgKQ3S+7E9WnMUQ2pQVub7YNtypB6LPSB/IESqNysWB84n6g1Xq9PEboPa36sfpbfRxz6UjeVojKfWlb+C2SgBrvIRl86ZJrYu/Tc7wdOhLgUBtWhlb6mSMaVUjHkscb0pT/AAMTlrC8bRiPqWUSwWo20e+TS+ZA0eg6N5tFpjGwDKvIJyr9Ww1po9wUGz7h2yx9PSr6Gn3PS7aOI+r5FEKLH+i7rFGNTsbZoxauWTpWki9JBHtF19sx/rLURzaSMRinVv65twT/AMV0mBFjAZE7rmB9RgDSoDGQfnHH7CPQ9GdZ9HpIiCNqf8fOZP1lHDGIQC26zZPxml0DTzQ9PjffTVajML6yLskUjvfNHHH7Ael0WmD9MhYMSjJYvwazsd0+RpegxC1CLHx9+M7IsVnzzo0UXptPPKQb9qnzlrWxxiB5Udd/ivGZy6sQ6NVWm57ZEmtOsHpqlN5GNq3ZZukBoVqMs/k8NjJQnps688UefOJ9QooQqQU7fnFxglWBJG49sfLCqQehBVCCeD2y6Yl/hHKE7jwcFYYgqcG+3GTqpFi02xeORycFuxPgufTu+NkMTBWB7ntjeu6tmRyxV3J5I85TTUxRaVAl7j3ylqXMqFQD3wSuVg+C309VeBeakJvGdRcNEyxkmuMr6AbRT2OPjL+p0YfR7oXAkJ7HHtYeippYWjjBYAKecuN1KXTaHVpDQWVdpsfbEwufRWKRSWBo5PVIL0gEQ4PesPe4nwN6dGY4YyKO4WcPrDenoSlLye4yvAzR6UJRJI4wOqof4dFUNzXfF/0Hov8ATdCBp43lbbxYAxk0qCAAMSbs4iOSSOCK/wBIHPOV9dIBAXjBG7CrGasNTaaNSO59tYvWJsoEEV9sDpxdIYZGsCPkX5wuq6l9Uu9I7PyMjTugH9NljVFMqhkANA5j9dDTac7RSqTQGXdLA/ogO9Ec5W6rHIYR6ankgGscfsDNTpOueHpioUu15OVevzCbQqwG0HjL3RZIo+nmLVD3+OO2V+ttHqIBFGlc8cYL7C9EdIcw6GKrIquM7ruqSfQqhX3D/lljpkBOlCdto5zN6zA6xgKSReCScrB8Gp0eJm0saqaFYj6ngki0Y3gAfI85b6bGV0qe/aTxWXfqXppl6ajpMHKjtgr1EXJR2ZndDUx6WMjldvN4v6iaKXQoUFm6N5odI0i/wCO7VXjKH1BJG2mCItUfGCfyGb30/D6+jgVQE9nJzF+rrMYShwa4HfL/AEPV/wAPpohLdEVWZ31WVrejXfYDFF/IKNDRGU6TSlZKAXtmP9VRMIAHIYFrH2yxoJz/AA0ShuKrK/X/AOZEAttX75JJqQGrpUkg6Vp9shZWj7DxxnYrp7yJoo0kFAL5HbjOyL1XsGx4hhBGy+mLHnGExkM0YAcC7xbBISEHN+ctwaRJImIevkVhZYZ4WRXDE7t2X9PozNGxTvkbF37TXt7HOGoEXtQ0e5xgDJBNCfTJ/GDrIJRpFmeitix5xs8hcq2+2xU0rS7Yy3tHNZKJGV0Mj90C+3xkmIx0a8ecZGVXbZ4HxnSyfxEhAbaBkRjJCfRQoov8YlJHM3LEHsADjdNMGkWNjwPOPOlQymRW/SeMfArCijZoygAJwQn/AKVi7HeD2yYSS7t6hHxhApGp3G7xALidnZQtAXljWLLM6xooO0dxhxrp4oAztyeRx2yI9SqMXjPBw9gBArzRGFvGVupR+lGkd9zmjBJEFZyaYn4zK6w9yISRwfGEeQfBrRSBtPFG47VWaMUUU0ASIjd2N5l6dkl0quzAFR2rJilRHDpIRferyL3AOSNYtS25uAPnGmYKmxEDE+a7ZU1AEj3v83haeQo54B4xrcDRi9Nq3Ad+efGWeo6eCYoNNQoc1lBY7XeHFnkjC07ei/qB7NffI1uB38SFYRVtI4IxkrRSxhSvbteV5zGx9SxuPJ4xilGiD7huH2ySoB8CCwkgr4yv1uV9PpAEkJJ784QnDMGJHwO+UusrcIt7vJRuyLVl/Suw0EdMfcMgaYyPuYWfjK/T5AsCbmFD7ZoCaOIhw1g+KORezGcVTaFAAKjsPGLm0q6gBibrwctQSaf3yE8t9jiUdJHO16H4wQAwpB6YVRRByysMc0oG26HkZVRbLe5aB+MfFKiDhwGHA4OAi/JBCYvTqjRoj8Z2UBMZNx3jgH5zsdBR/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27334" name="Picture 6" descr="http://www.kidneystoneremovalathome.com/wp-content/uploads/2012/06/Calcium-Phosphate-Kidney-Stones.jpg"/>
          <p:cNvPicPr>
            <a:picLocks noChangeAspect="1" noChangeArrowheads="1"/>
          </p:cNvPicPr>
          <p:nvPr/>
        </p:nvPicPr>
        <p:blipFill>
          <a:blip r:embed="rId2"/>
          <a:srcRect/>
          <a:stretch>
            <a:fillRect/>
          </a:stretch>
        </p:blipFill>
        <p:spPr bwMode="auto">
          <a:xfrm>
            <a:off x="6400800" y="304800"/>
            <a:ext cx="2522483" cy="1828800"/>
          </a:xfrm>
          <a:prstGeom prst="rect">
            <a:avLst/>
          </a:prstGeom>
          <a:noFill/>
          <a:ln>
            <a:solidFill>
              <a:schemeClr val="tx1"/>
            </a:solidFill>
          </a:ln>
        </p:spPr>
      </p:pic>
      <p:pic>
        <p:nvPicPr>
          <p:cNvPr id="227336" name="Picture 8" descr="http://newyorkuro.com/wp-content/uploads/yapb_cache/ureteroscopy.c1c4pa58gvswko8ww8s4o4w8c.6ylu316ao144c8c4woosog48w.th.jpeg"/>
          <p:cNvPicPr>
            <a:picLocks noChangeAspect="1" noChangeArrowheads="1"/>
          </p:cNvPicPr>
          <p:nvPr/>
        </p:nvPicPr>
        <p:blipFill>
          <a:blip r:embed="rId3"/>
          <a:srcRect/>
          <a:stretch>
            <a:fillRect/>
          </a:stretch>
        </p:blipFill>
        <p:spPr bwMode="auto">
          <a:xfrm>
            <a:off x="4572000" y="2590800"/>
            <a:ext cx="3415859" cy="1981200"/>
          </a:xfrm>
          <a:prstGeom prst="rect">
            <a:avLst/>
          </a:prstGeom>
          <a:noFill/>
          <a:ln>
            <a:solidFill>
              <a:schemeClr val="tx1"/>
            </a:solidFill>
          </a:ln>
        </p:spPr>
      </p:pic>
      <p:pic>
        <p:nvPicPr>
          <p:cNvPr id="227338" name="Picture 10" descr="http://www.stanthonys.org.uk/images/our-services/kidney-stones-large-6.jpg"/>
          <p:cNvPicPr>
            <a:picLocks noChangeAspect="1" noChangeArrowheads="1"/>
          </p:cNvPicPr>
          <p:nvPr/>
        </p:nvPicPr>
        <p:blipFill>
          <a:blip r:embed="rId4"/>
          <a:srcRect/>
          <a:stretch>
            <a:fillRect/>
          </a:stretch>
        </p:blipFill>
        <p:spPr bwMode="auto">
          <a:xfrm>
            <a:off x="6705600" y="4343400"/>
            <a:ext cx="2286000" cy="2320325"/>
          </a:xfrm>
          <a:prstGeom prst="rect">
            <a:avLst/>
          </a:prstGeom>
          <a:noFill/>
        </p:spPr>
      </p:pic>
      <p:cxnSp>
        <p:nvCxnSpPr>
          <p:cNvPr id="13" name="Straight Arrow Connector 12"/>
          <p:cNvCxnSpPr/>
          <p:nvPr/>
        </p:nvCxnSpPr>
        <p:spPr>
          <a:xfrm flipV="1">
            <a:off x="6096000" y="1219200"/>
            <a:ext cx="533400" cy="304800"/>
          </a:xfrm>
          <a:prstGeom prst="straightConnector1">
            <a:avLst/>
          </a:prstGeom>
          <a:ln w="38100">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934200" y="6324600"/>
            <a:ext cx="1552028" cy="338554"/>
          </a:xfrm>
          <a:prstGeom prst="rect">
            <a:avLst/>
          </a:prstGeom>
          <a:solidFill>
            <a:schemeClr val="bg1"/>
          </a:solidFill>
          <a:ln>
            <a:solidFill>
              <a:schemeClr val="tx1"/>
            </a:solidFill>
          </a:ln>
        </p:spPr>
        <p:txBody>
          <a:bodyPr wrap="none" rtlCol="0">
            <a:spAutoFit/>
          </a:bodyPr>
          <a:lstStyle/>
          <a:p>
            <a:r>
              <a:rPr lang="en-US" sz="1600" i="1" dirty="0" smtClean="0"/>
              <a:t>laser lithotripsy</a:t>
            </a:r>
            <a:endParaRPr lang="en-US" sz="1600" i="1" dirty="0"/>
          </a:p>
        </p:txBody>
      </p:sp>
      <p:sp>
        <p:nvSpPr>
          <p:cNvPr id="15" name="TextBox 14"/>
          <p:cNvSpPr txBox="1"/>
          <p:nvPr/>
        </p:nvSpPr>
        <p:spPr>
          <a:xfrm>
            <a:off x="4724400" y="4114800"/>
            <a:ext cx="1370888" cy="338554"/>
          </a:xfrm>
          <a:prstGeom prst="rect">
            <a:avLst/>
          </a:prstGeom>
          <a:solidFill>
            <a:schemeClr val="bg1"/>
          </a:solidFill>
          <a:ln>
            <a:solidFill>
              <a:schemeClr val="tx1"/>
            </a:solidFill>
          </a:ln>
        </p:spPr>
        <p:txBody>
          <a:bodyPr wrap="none" rtlCol="0">
            <a:spAutoFit/>
          </a:bodyPr>
          <a:lstStyle/>
          <a:p>
            <a:r>
              <a:rPr lang="en-US" sz="1600" i="1" dirty="0" err="1" smtClean="0"/>
              <a:t>ureteroscopy</a:t>
            </a:r>
            <a:endParaRPr lang="en-US" sz="1600" i="1"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2" name="Picture 4" descr="Full-size image (70K) - Opens new window">
            <a:hlinkClick r:id="rId2"/>
          </p:cNvPr>
          <p:cNvPicPr>
            <a:picLocks noChangeAspect="1" noChangeArrowheads="1"/>
          </p:cNvPicPr>
          <p:nvPr/>
        </p:nvPicPr>
        <p:blipFill>
          <a:blip r:embed="rId3"/>
          <a:srcRect/>
          <a:stretch>
            <a:fillRect/>
          </a:stretch>
        </p:blipFill>
        <p:spPr bwMode="auto">
          <a:xfrm>
            <a:off x="685800" y="533400"/>
            <a:ext cx="3528507" cy="3124200"/>
          </a:xfrm>
          <a:prstGeom prst="rect">
            <a:avLst/>
          </a:prstGeom>
          <a:noFill/>
          <a:ln w="9525">
            <a:noFill/>
            <a:miter lim="800000"/>
            <a:headEnd/>
            <a:tailEnd/>
          </a:ln>
        </p:spPr>
      </p:pic>
      <p:sp>
        <p:nvSpPr>
          <p:cNvPr id="3" name="TextBox 2"/>
          <p:cNvSpPr txBox="1"/>
          <p:nvPr/>
        </p:nvSpPr>
        <p:spPr>
          <a:xfrm>
            <a:off x="4572000" y="609600"/>
            <a:ext cx="1624163" cy="461665"/>
          </a:xfrm>
          <a:prstGeom prst="rect">
            <a:avLst/>
          </a:prstGeom>
          <a:noFill/>
        </p:spPr>
        <p:txBody>
          <a:bodyPr wrap="none" rtlCol="0">
            <a:spAutoFit/>
          </a:bodyPr>
          <a:lstStyle/>
          <a:p>
            <a:r>
              <a:rPr lang="en-US" sz="2400" dirty="0" smtClean="0"/>
              <a:t>Diagnosis.</a:t>
            </a:r>
            <a:endParaRPr lang="en-US" sz="2400" dirty="0"/>
          </a:p>
        </p:txBody>
      </p:sp>
      <p:sp>
        <p:nvSpPr>
          <p:cNvPr id="4" name="TextBox 3"/>
          <p:cNvSpPr txBox="1"/>
          <p:nvPr/>
        </p:nvSpPr>
        <p:spPr>
          <a:xfrm>
            <a:off x="5486400" y="1143000"/>
            <a:ext cx="1938351" cy="400110"/>
          </a:xfrm>
          <a:prstGeom prst="rect">
            <a:avLst/>
          </a:prstGeom>
          <a:solidFill>
            <a:schemeClr val="bg1"/>
          </a:solidFill>
          <a:ln>
            <a:solidFill>
              <a:schemeClr val="tx1"/>
            </a:solidFill>
          </a:ln>
        </p:spPr>
        <p:txBody>
          <a:bodyPr wrap="none" rtlCol="0">
            <a:spAutoFit/>
          </a:bodyPr>
          <a:lstStyle/>
          <a:p>
            <a:r>
              <a:rPr lang="en-US" sz="2000" dirty="0" smtClean="0"/>
              <a:t>Disrupted EAS.</a:t>
            </a:r>
            <a:endParaRPr lang="en-US" sz="2000" dirty="0"/>
          </a:p>
        </p:txBody>
      </p:sp>
      <p:sp>
        <p:nvSpPr>
          <p:cNvPr id="5" name="TextBox 4"/>
          <p:cNvSpPr txBox="1"/>
          <p:nvPr/>
        </p:nvSpPr>
        <p:spPr>
          <a:xfrm>
            <a:off x="4648200" y="2133600"/>
            <a:ext cx="2614818" cy="461665"/>
          </a:xfrm>
          <a:prstGeom prst="rect">
            <a:avLst/>
          </a:prstGeom>
          <a:noFill/>
        </p:spPr>
        <p:txBody>
          <a:bodyPr wrap="none" rtlCol="0">
            <a:spAutoFit/>
          </a:bodyPr>
          <a:lstStyle/>
          <a:p>
            <a:r>
              <a:rPr lang="en-US" sz="2400" dirty="0" smtClean="0"/>
              <a:t>Most likely cause.</a:t>
            </a:r>
            <a:endParaRPr lang="en-US" sz="2400" dirty="0"/>
          </a:p>
        </p:txBody>
      </p:sp>
      <p:sp>
        <p:nvSpPr>
          <p:cNvPr id="6" name="TextBox 5"/>
          <p:cNvSpPr txBox="1"/>
          <p:nvPr/>
        </p:nvSpPr>
        <p:spPr>
          <a:xfrm>
            <a:off x="5562600" y="2895600"/>
            <a:ext cx="2533066" cy="400110"/>
          </a:xfrm>
          <a:prstGeom prst="rect">
            <a:avLst/>
          </a:prstGeom>
          <a:solidFill>
            <a:schemeClr val="bg1"/>
          </a:solidFill>
          <a:ln>
            <a:solidFill>
              <a:schemeClr val="tx1"/>
            </a:solidFill>
          </a:ln>
        </p:spPr>
        <p:txBody>
          <a:bodyPr wrap="none" rtlCol="0">
            <a:spAutoFit/>
          </a:bodyPr>
          <a:lstStyle/>
          <a:p>
            <a:r>
              <a:rPr lang="en-US" sz="2000" dirty="0" smtClean="0"/>
              <a:t>Obstetric laceration. </a:t>
            </a:r>
            <a:endParaRPr lang="en-US" sz="2000" dirty="0"/>
          </a:p>
        </p:txBody>
      </p:sp>
      <p:sp>
        <p:nvSpPr>
          <p:cNvPr id="7" name="TextBox 6"/>
          <p:cNvSpPr txBox="1"/>
          <p:nvPr/>
        </p:nvSpPr>
        <p:spPr>
          <a:xfrm>
            <a:off x="228600" y="4038600"/>
            <a:ext cx="7086600" cy="830997"/>
          </a:xfrm>
          <a:prstGeom prst="rect">
            <a:avLst/>
          </a:prstGeom>
          <a:noFill/>
        </p:spPr>
        <p:txBody>
          <a:bodyPr wrap="square" rtlCol="0">
            <a:spAutoFit/>
          </a:bodyPr>
          <a:lstStyle/>
          <a:p>
            <a:r>
              <a:rPr lang="en-US" sz="2400" dirty="0" smtClean="0"/>
              <a:t>What % of women with this finding will develop anal incontinence?</a:t>
            </a:r>
            <a:endParaRPr lang="en-US" sz="2400" dirty="0"/>
          </a:p>
        </p:txBody>
      </p:sp>
      <p:sp>
        <p:nvSpPr>
          <p:cNvPr id="8" name="TextBox 7"/>
          <p:cNvSpPr txBox="1"/>
          <p:nvPr/>
        </p:nvSpPr>
        <p:spPr>
          <a:xfrm>
            <a:off x="2667000" y="4648200"/>
            <a:ext cx="1247457" cy="461665"/>
          </a:xfrm>
          <a:prstGeom prst="rect">
            <a:avLst/>
          </a:prstGeom>
          <a:solidFill>
            <a:schemeClr val="bg1"/>
          </a:solidFill>
          <a:ln>
            <a:solidFill>
              <a:schemeClr val="tx1"/>
            </a:solidFill>
          </a:ln>
        </p:spPr>
        <p:txBody>
          <a:bodyPr wrap="none" rtlCol="0">
            <a:spAutoFit/>
          </a:bodyPr>
          <a:lstStyle/>
          <a:p>
            <a:r>
              <a:rPr lang="en-US" sz="2400" dirty="0" smtClean="0"/>
              <a:t>20-30%</a:t>
            </a:r>
            <a:endParaRPr lang="en-US" sz="2400" dirty="0"/>
          </a:p>
        </p:txBody>
      </p:sp>
      <p:sp>
        <p:nvSpPr>
          <p:cNvPr id="9" name="TextBox 8"/>
          <p:cNvSpPr txBox="1"/>
          <p:nvPr/>
        </p:nvSpPr>
        <p:spPr>
          <a:xfrm>
            <a:off x="304800" y="5410200"/>
            <a:ext cx="7835799" cy="461665"/>
          </a:xfrm>
          <a:prstGeom prst="rect">
            <a:avLst/>
          </a:prstGeom>
          <a:noFill/>
        </p:spPr>
        <p:txBody>
          <a:bodyPr wrap="none" rtlCol="0">
            <a:spAutoFit/>
          </a:bodyPr>
          <a:lstStyle/>
          <a:p>
            <a:r>
              <a:rPr lang="en-US" sz="2400" dirty="0" smtClean="0"/>
              <a:t>Long-term success rate of surgical repair of this finding?</a:t>
            </a:r>
            <a:endParaRPr lang="en-US" sz="2400" dirty="0"/>
          </a:p>
        </p:txBody>
      </p:sp>
      <p:sp>
        <p:nvSpPr>
          <p:cNvPr id="10" name="TextBox 9"/>
          <p:cNvSpPr txBox="1"/>
          <p:nvPr/>
        </p:nvSpPr>
        <p:spPr>
          <a:xfrm>
            <a:off x="6019800" y="6019800"/>
            <a:ext cx="1247457" cy="461665"/>
          </a:xfrm>
          <a:prstGeom prst="rect">
            <a:avLst/>
          </a:prstGeom>
          <a:solidFill>
            <a:schemeClr val="bg1"/>
          </a:solidFill>
          <a:ln>
            <a:solidFill>
              <a:schemeClr val="tx1"/>
            </a:solidFill>
          </a:ln>
        </p:spPr>
        <p:txBody>
          <a:bodyPr wrap="none" rtlCol="0">
            <a:spAutoFit/>
          </a:bodyPr>
          <a:lstStyle/>
          <a:p>
            <a:r>
              <a:rPr lang="en-US" sz="2400" dirty="0" smtClean="0"/>
              <a:t>50-60%</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2819400" y="381000"/>
            <a:ext cx="3044825" cy="4667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a:latin typeface="Arial" charset="0"/>
                <a:ea typeface="ＭＳ Ｐゴシック" charset="0"/>
              </a:rPr>
              <a:t>Endoanal Ultrasound</a:t>
            </a:r>
          </a:p>
        </p:txBody>
      </p:sp>
      <p:pic>
        <p:nvPicPr>
          <p:cNvPr id="136194" name="Picture 3" descr="Figure 15">
            <a:hlinkClick r:id="rId2"/>
          </p:cNvPr>
          <p:cNvPicPr>
            <a:picLocks noChangeAspect="1" noChangeArrowheads="1"/>
          </p:cNvPicPr>
          <p:nvPr/>
        </p:nvPicPr>
        <p:blipFill>
          <a:blip r:embed="rId3"/>
          <a:srcRect/>
          <a:stretch>
            <a:fillRect/>
          </a:stretch>
        </p:blipFill>
        <p:spPr bwMode="auto">
          <a:xfrm>
            <a:off x="5943600" y="990600"/>
            <a:ext cx="2590800" cy="2438400"/>
          </a:xfrm>
          <a:prstGeom prst="rect">
            <a:avLst/>
          </a:prstGeom>
          <a:noFill/>
          <a:ln w="9525">
            <a:noFill/>
            <a:miter lim="800000"/>
            <a:headEnd/>
            <a:tailEnd/>
          </a:ln>
        </p:spPr>
      </p:pic>
      <p:pic>
        <p:nvPicPr>
          <p:cNvPr id="136195" name="Picture 4" descr="Full-size image (70K) - Opens new window">
            <a:hlinkClick r:id="rId4"/>
          </p:cNvPr>
          <p:cNvPicPr>
            <a:picLocks noChangeAspect="1" noChangeArrowheads="1"/>
          </p:cNvPicPr>
          <p:nvPr/>
        </p:nvPicPr>
        <p:blipFill>
          <a:blip r:embed="rId5"/>
          <a:srcRect/>
          <a:stretch>
            <a:fillRect/>
          </a:stretch>
        </p:blipFill>
        <p:spPr bwMode="auto">
          <a:xfrm>
            <a:off x="5943600" y="3733800"/>
            <a:ext cx="2590800" cy="2293938"/>
          </a:xfrm>
          <a:prstGeom prst="rect">
            <a:avLst/>
          </a:prstGeom>
          <a:noFill/>
          <a:ln w="9525">
            <a:noFill/>
            <a:miter lim="800000"/>
            <a:headEnd/>
            <a:tailEnd/>
          </a:ln>
        </p:spPr>
      </p:pic>
      <p:sp>
        <p:nvSpPr>
          <p:cNvPr id="140293" name="Text Box 5"/>
          <p:cNvSpPr txBox="1">
            <a:spLocks noChangeArrowheads="1"/>
          </p:cNvSpPr>
          <p:nvPr/>
        </p:nvSpPr>
        <p:spPr bwMode="auto">
          <a:xfrm>
            <a:off x="152400" y="1143000"/>
            <a:ext cx="557847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latin typeface="Arial" charset="0"/>
                <a:ea typeface="ＭＳ Ｐゴシック" charset="0"/>
              </a:rPr>
              <a:t>Endoanal US is the </a:t>
            </a:r>
            <a:r>
              <a:rPr lang="en-US" b="1">
                <a:latin typeface="Arial" charset="0"/>
                <a:ea typeface="ＭＳ Ｐゴシック" charset="0"/>
              </a:rPr>
              <a:t>modality of choice for identification of anal sphincter defects</a:t>
            </a:r>
            <a:r>
              <a:rPr lang="en-US">
                <a:latin typeface="Arial" charset="0"/>
                <a:ea typeface="ＭＳ Ｐゴシック" charset="0"/>
              </a:rPr>
              <a:t>. The central circle in the image is the location of the ultrasound probe. The inner hypoechoic (black) ring represents the IAS (labeled IS). The outer hyperechoic (gray) ring is the EAS (labeled ES). </a:t>
            </a:r>
          </a:p>
        </p:txBody>
      </p:sp>
      <p:sp>
        <p:nvSpPr>
          <p:cNvPr id="140294" name="Text Box 6"/>
          <p:cNvSpPr txBox="1">
            <a:spLocks noChangeArrowheads="1"/>
          </p:cNvSpPr>
          <p:nvPr/>
        </p:nvSpPr>
        <p:spPr bwMode="auto">
          <a:xfrm>
            <a:off x="152400" y="3048000"/>
            <a:ext cx="5638800" cy="338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latin typeface="Arial" charset="0"/>
                <a:ea typeface="ＭＳ Ｐゴシック" charset="0"/>
              </a:rPr>
              <a:t>In the lower photo, a defect in the EAS is seen as a </a:t>
            </a:r>
            <a:r>
              <a:rPr lang="en-US" dirty="0" err="1">
                <a:latin typeface="Arial" charset="0"/>
                <a:ea typeface="ＭＳ Ｐゴシック" charset="0"/>
              </a:rPr>
              <a:t>hypoechoic</a:t>
            </a:r>
            <a:r>
              <a:rPr lang="en-US" dirty="0">
                <a:latin typeface="Arial" charset="0"/>
                <a:ea typeface="ＭＳ Ｐゴシック" charset="0"/>
              </a:rPr>
              <a:t> break in the usually </a:t>
            </a:r>
            <a:r>
              <a:rPr lang="en-US" dirty="0" err="1">
                <a:latin typeface="Arial" charset="0"/>
                <a:ea typeface="ＭＳ Ｐゴシック" charset="0"/>
              </a:rPr>
              <a:t>hyperechoic</a:t>
            </a:r>
            <a:r>
              <a:rPr lang="en-US" dirty="0">
                <a:latin typeface="Arial" charset="0"/>
                <a:ea typeface="ＭＳ Ｐゴシック" charset="0"/>
              </a:rPr>
              <a:t> ring. An IAS defect would appear as a hyper echoic break in the normally </a:t>
            </a:r>
            <a:r>
              <a:rPr lang="en-US" dirty="0" err="1">
                <a:latin typeface="Arial" charset="0"/>
                <a:ea typeface="ＭＳ Ｐゴシック" charset="0"/>
              </a:rPr>
              <a:t>hypoechoic</a:t>
            </a:r>
            <a:r>
              <a:rPr lang="en-US" dirty="0">
                <a:latin typeface="Arial" charset="0"/>
                <a:ea typeface="ＭＳ Ｐゴシック" charset="0"/>
              </a:rPr>
              <a:t> ring. </a:t>
            </a:r>
          </a:p>
          <a:p>
            <a:pPr>
              <a:defRPr/>
            </a:pPr>
            <a:endParaRPr lang="en-US" dirty="0">
              <a:latin typeface="Arial" charset="0"/>
              <a:ea typeface="ＭＳ Ｐゴシック" charset="0"/>
            </a:endParaRPr>
          </a:p>
          <a:p>
            <a:pPr>
              <a:defRPr/>
            </a:pPr>
            <a:r>
              <a:rPr lang="en-US" dirty="0">
                <a:latin typeface="Arial" charset="0"/>
                <a:ea typeface="ＭＳ Ｐゴシック" charset="0"/>
              </a:rPr>
              <a:t>Ultrasound-identified EAS &amp; IAS defects are associated with lower anal squeeze pressure and lower resting tone on anal </a:t>
            </a:r>
            <a:r>
              <a:rPr lang="en-US" dirty="0" err="1">
                <a:latin typeface="Arial" charset="0"/>
                <a:ea typeface="ＭＳ Ｐゴシック" charset="0"/>
              </a:rPr>
              <a:t>manometry</a:t>
            </a:r>
            <a:r>
              <a:rPr lang="en-US" dirty="0">
                <a:latin typeface="Arial" charset="0"/>
                <a:ea typeface="ＭＳ Ｐゴシック" charset="0"/>
              </a:rPr>
              <a:t>.</a:t>
            </a:r>
          </a:p>
          <a:p>
            <a:pPr>
              <a:defRPr/>
            </a:pPr>
            <a:endParaRPr lang="en-US" dirty="0">
              <a:latin typeface="Arial" charset="0"/>
              <a:ea typeface="ＭＳ Ｐゴシック" charset="0"/>
            </a:endParaRPr>
          </a:p>
          <a:p>
            <a:pPr>
              <a:defRPr/>
            </a:pPr>
            <a:r>
              <a:rPr lang="en-US" dirty="0" err="1">
                <a:latin typeface="Arial" charset="0"/>
                <a:ea typeface="ＭＳ Ｐゴシック" charset="0"/>
              </a:rPr>
              <a:t>Endoanal</a:t>
            </a:r>
            <a:r>
              <a:rPr lang="en-US" dirty="0">
                <a:latin typeface="Arial" charset="0"/>
                <a:ea typeface="ＭＳ Ｐゴシック" charset="0"/>
              </a:rPr>
              <a:t> ultrasound can confirm suspected disruption of the anal sphincter and help identify  patients who may benefit from surgical repair. </a:t>
            </a:r>
          </a:p>
        </p:txBody>
      </p:sp>
      <p:sp>
        <p:nvSpPr>
          <p:cNvPr id="140295" name="AutoShape 7"/>
          <p:cNvSpPr>
            <a:spLocks noChangeArrowheads="1"/>
          </p:cNvSpPr>
          <p:nvPr/>
        </p:nvSpPr>
        <p:spPr bwMode="auto">
          <a:xfrm rot="-2230516">
            <a:off x="6019800" y="4419600"/>
            <a:ext cx="609600" cy="268288"/>
          </a:xfrm>
          <a:prstGeom prst="rightArrow">
            <a:avLst>
              <a:gd name="adj1" fmla="val 50000"/>
              <a:gd name="adj2" fmla="val 568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140296" name="AutoShape 8"/>
          <p:cNvSpPr>
            <a:spLocks noChangeArrowheads="1"/>
          </p:cNvSpPr>
          <p:nvPr/>
        </p:nvSpPr>
        <p:spPr bwMode="auto">
          <a:xfrm rot="9008033">
            <a:off x="7010400" y="3886200"/>
            <a:ext cx="609600" cy="268288"/>
          </a:xfrm>
          <a:prstGeom prst="rightArrow">
            <a:avLst>
              <a:gd name="adj1" fmla="val 50000"/>
              <a:gd name="adj2" fmla="val 5680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9153" name="Text Box 2"/>
          <p:cNvSpPr txBox="1">
            <a:spLocks noChangeArrowheads="1"/>
          </p:cNvSpPr>
          <p:nvPr/>
        </p:nvSpPr>
        <p:spPr bwMode="auto">
          <a:xfrm>
            <a:off x="533400" y="990600"/>
            <a:ext cx="7662863" cy="1066800"/>
          </a:xfrm>
          <a:prstGeom prst="rect">
            <a:avLst/>
          </a:prstGeom>
          <a:noFill/>
          <a:ln w="9525">
            <a:noFill/>
            <a:miter lim="800000"/>
            <a:headEnd/>
            <a:tailEnd/>
          </a:ln>
        </p:spPr>
        <p:txBody>
          <a:bodyPr wrap="none">
            <a:spAutoFit/>
          </a:bodyPr>
          <a:lstStyle/>
          <a:p>
            <a:r>
              <a:rPr lang="en-US" sz="3200"/>
              <a:t>Aa= +7. Ba= +7. Ap= +6. Bp= +6. C= +7. </a:t>
            </a:r>
          </a:p>
          <a:p>
            <a:r>
              <a:rPr lang="en-US" sz="3200"/>
              <a:t>TVL= 8. GH= 5. PB= 2.</a:t>
            </a:r>
          </a:p>
        </p:txBody>
      </p:sp>
      <p:sp>
        <p:nvSpPr>
          <p:cNvPr id="2" name="TextBox 1"/>
          <p:cNvSpPr txBox="1">
            <a:spLocks noChangeArrowheads="1"/>
          </p:cNvSpPr>
          <p:nvPr/>
        </p:nvSpPr>
        <p:spPr bwMode="auto">
          <a:xfrm>
            <a:off x="533400" y="3429000"/>
            <a:ext cx="8267700" cy="523875"/>
          </a:xfrm>
          <a:prstGeom prst="rect">
            <a:avLst/>
          </a:prstGeom>
          <a:solidFill>
            <a:schemeClr val="bg1"/>
          </a:solidFill>
          <a:ln w="9525">
            <a:solidFill>
              <a:schemeClr val="tx1"/>
            </a:solidFill>
            <a:miter lim="800000"/>
            <a:headEnd/>
            <a:tailEnd/>
          </a:ln>
        </p:spPr>
        <p:txBody>
          <a:bodyPr wrap="none">
            <a:spAutoFit/>
          </a:bodyPr>
          <a:lstStyle/>
          <a:p>
            <a:r>
              <a:rPr lang="en-US" sz="2800" dirty="0"/>
              <a:t>Stage IV post-hysterectomy vaginal vault </a:t>
            </a:r>
            <a:r>
              <a:rPr lang="en-US" sz="2800" dirty="0" err="1"/>
              <a:t>prolapse</a:t>
            </a:r>
            <a:r>
              <a:rPr lang="en-US"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533400" y="533400"/>
            <a:ext cx="8077200"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2800"/>
              <a:t>“</a:t>
            </a:r>
            <a:r>
              <a:rPr lang="en-US" altLang="ja-JP" sz="2800"/>
              <a:t> Seriously, we can try for an hour and nothing. Even that special thing with the feather leaves me cold.  I used to be good to go at the drop of a hat- nothing gets me excited anymore.</a:t>
            </a:r>
            <a:r>
              <a:rPr lang="ja-JP" altLang="en-US" sz="2800"/>
              <a:t>”</a:t>
            </a:r>
            <a:endParaRPr lang="en-US" sz="2800"/>
          </a:p>
        </p:txBody>
      </p:sp>
      <p:sp>
        <p:nvSpPr>
          <p:cNvPr id="97282" name="TextBox 4"/>
          <p:cNvSpPr txBox="1">
            <a:spLocks noChangeArrowheads="1"/>
          </p:cNvSpPr>
          <p:nvPr/>
        </p:nvSpPr>
        <p:spPr bwMode="auto">
          <a:xfrm>
            <a:off x="685800" y="2819400"/>
            <a:ext cx="6272213" cy="954088"/>
          </a:xfrm>
          <a:prstGeom prst="rect">
            <a:avLst/>
          </a:prstGeom>
          <a:noFill/>
          <a:ln w="9525">
            <a:noFill/>
            <a:miter lim="800000"/>
            <a:headEnd/>
            <a:tailEnd/>
          </a:ln>
        </p:spPr>
        <p:txBody>
          <a:bodyPr wrap="none">
            <a:spAutoFit/>
          </a:bodyPr>
          <a:lstStyle/>
          <a:p>
            <a:r>
              <a:rPr lang="en-US" sz="2800"/>
              <a:t>Identify the female sexual dysfunction.</a:t>
            </a:r>
          </a:p>
          <a:p>
            <a:endParaRPr lang="en-US" sz="2800"/>
          </a:p>
        </p:txBody>
      </p:sp>
      <p:sp>
        <p:nvSpPr>
          <p:cNvPr id="97283" name="TextBox 5"/>
          <p:cNvSpPr txBox="1">
            <a:spLocks noChangeArrowheads="1"/>
          </p:cNvSpPr>
          <p:nvPr/>
        </p:nvSpPr>
        <p:spPr bwMode="auto">
          <a:xfrm>
            <a:off x="685800" y="3657600"/>
            <a:ext cx="3916363" cy="461963"/>
          </a:xfrm>
          <a:prstGeom prst="rect">
            <a:avLst/>
          </a:prstGeom>
          <a:noFill/>
          <a:ln w="9525">
            <a:noFill/>
            <a:miter lim="800000"/>
            <a:headEnd/>
            <a:tailEnd/>
          </a:ln>
        </p:spPr>
        <p:txBody>
          <a:bodyPr wrap="none">
            <a:spAutoFit/>
          </a:bodyPr>
          <a:lstStyle/>
          <a:p>
            <a:r>
              <a:rPr lang="en-US" sz="2400"/>
              <a:t>a. Sexual aversion disorder</a:t>
            </a:r>
          </a:p>
        </p:txBody>
      </p:sp>
      <p:sp>
        <p:nvSpPr>
          <p:cNvPr id="97284" name="TextBox 6"/>
          <p:cNvSpPr txBox="1">
            <a:spLocks noChangeArrowheads="1"/>
          </p:cNvSpPr>
          <p:nvPr/>
        </p:nvSpPr>
        <p:spPr bwMode="auto">
          <a:xfrm>
            <a:off x="685800" y="4267200"/>
            <a:ext cx="5148263" cy="461963"/>
          </a:xfrm>
          <a:prstGeom prst="rect">
            <a:avLst/>
          </a:prstGeom>
          <a:noFill/>
          <a:ln w="9525">
            <a:noFill/>
            <a:miter lim="800000"/>
            <a:headEnd/>
            <a:tailEnd/>
          </a:ln>
        </p:spPr>
        <p:txBody>
          <a:bodyPr wrap="none">
            <a:spAutoFit/>
          </a:bodyPr>
          <a:lstStyle/>
          <a:p>
            <a:r>
              <a:rPr lang="en-US" sz="2400"/>
              <a:t>b. Hypoactive sexual desire disorder</a:t>
            </a:r>
          </a:p>
        </p:txBody>
      </p:sp>
      <p:sp>
        <p:nvSpPr>
          <p:cNvPr id="8" name="TextBox 7"/>
          <p:cNvSpPr txBox="1">
            <a:spLocks noChangeArrowheads="1"/>
          </p:cNvSpPr>
          <p:nvPr/>
        </p:nvSpPr>
        <p:spPr bwMode="auto">
          <a:xfrm>
            <a:off x="685800" y="4800600"/>
            <a:ext cx="3743325" cy="461963"/>
          </a:xfrm>
          <a:prstGeom prst="rect">
            <a:avLst/>
          </a:prstGeom>
          <a:noFill/>
          <a:ln w="9525">
            <a:noFill/>
            <a:miter lim="800000"/>
            <a:headEnd/>
            <a:tailEnd/>
          </a:ln>
        </p:spPr>
        <p:txBody>
          <a:bodyPr wrap="none">
            <a:spAutoFit/>
          </a:bodyPr>
          <a:lstStyle/>
          <a:p>
            <a:r>
              <a:rPr lang="en-US" sz="2400"/>
              <a:t>c. Sexual arousal disorder</a:t>
            </a:r>
          </a:p>
        </p:txBody>
      </p:sp>
      <p:sp>
        <p:nvSpPr>
          <p:cNvPr id="97286" name="TextBox 8"/>
          <p:cNvSpPr txBox="1">
            <a:spLocks noChangeArrowheads="1"/>
          </p:cNvSpPr>
          <p:nvPr/>
        </p:nvSpPr>
        <p:spPr bwMode="auto">
          <a:xfrm>
            <a:off x="685800" y="5334000"/>
            <a:ext cx="3044825" cy="461963"/>
          </a:xfrm>
          <a:prstGeom prst="rect">
            <a:avLst/>
          </a:prstGeom>
          <a:noFill/>
          <a:ln w="9525">
            <a:noFill/>
            <a:miter lim="800000"/>
            <a:headEnd/>
            <a:tailEnd/>
          </a:ln>
        </p:spPr>
        <p:txBody>
          <a:bodyPr wrap="none">
            <a:spAutoFit/>
          </a:bodyPr>
          <a:lstStyle/>
          <a:p>
            <a:r>
              <a:rPr lang="en-US" sz="2400"/>
              <a:t>d. Orgasmic disorder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4"/>
          <p:cNvSpPr txBox="1">
            <a:spLocks noChangeArrowheads="1"/>
          </p:cNvSpPr>
          <p:nvPr/>
        </p:nvSpPr>
        <p:spPr bwMode="auto">
          <a:xfrm>
            <a:off x="2057400" y="304800"/>
            <a:ext cx="4586288" cy="466725"/>
          </a:xfrm>
          <a:prstGeom prst="rect">
            <a:avLst/>
          </a:prstGeom>
          <a:noFill/>
          <a:ln w="9525">
            <a:solidFill>
              <a:schemeClr val="tx1"/>
            </a:solidFill>
            <a:miter lim="800000"/>
            <a:headEnd/>
            <a:tailEnd/>
          </a:ln>
        </p:spPr>
        <p:txBody>
          <a:bodyPr wrap="none">
            <a:spAutoFit/>
          </a:bodyPr>
          <a:lstStyle/>
          <a:p>
            <a:r>
              <a:rPr lang="en-US" sz="2400"/>
              <a:t>Female Sexual Arousal Disorder</a:t>
            </a:r>
          </a:p>
        </p:txBody>
      </p:sp>
      <p:sp>
        <p:nvSpPr>
          <p:cNvPr id="98306" name="Text Box 5"/>
          <p:cNvSpPr txBox="1">
            <a:spLocks noChangeArrowheads="1"/>
          </p:cNvSpPr>
          <p:nvPr/>
        </p:nvSpPr>
        <p:spPr bwMode="auto">
          <a:xfrm>
            <a:off x="212725" y="1179513"/>
            <a:ext cx="184150" cy="366712"/>
          </a:xfrm>
          <a:prstGeom prst="rect">
            <a:avLst/>
          </a:prstGeom>
          <a:noFill/>
          <a:ln w="9525">
            <a:noFill/>
            <a:miter lim="800000"/>
            <a:headEnd/>
            <a:tailEnd/>
          </a:ln>
        </p:spPr>
        <p:txBody>
          <a:bodyPr wrap="none">
            <a:spAutoFit/>
          </a:bodyPr>
          <a:lstStyle/>
          <a:p>
            <a:endParaRPr lang="en-US"/>
          </a:p>
        </p:txBody>
      </p:sp>
      <p:sp>
        <p:nvSpPr>
          <p:cNvPr id="98307" name="Text Box 6"/>
          <p:cNvSpPr txBox="1">
            <a:spLocks noChangeArrowheads="1"/>
          </p:cNvSpPr>
          <p:nvPr/>
        </p:nvSpPr>
        <p:spPr bwMode="auto">
          <a:xfrm>
            <a:off x="365125" y="1255713"/>
            <a:ext cx="8474075" cy="1616075"/>
          </a:xfrm>
          <a:prstGeom prst="rect">
            <a:avLst/>
          </a:prstGeom>
          <a:noFill/>
          <a:ln w="9525">
            <a:noFill/>
            <a:miter lim="800000"/>
            <a:headEnd/>
            <a:tailEnd/>
          </a:ln>
        </p:spPr>
        <p:txBody>
          <a:bodyPr>
            <a:spAutoFit/>
          </a:bodyPr>
          <a:lstStyle/>
          <a:p>
            <a:pPr>
              <a:buFontTx/>
              <a:buChar char="•"/>
            </a:pPr>
            <a:r>
              <a:rPr lang="en-US" sz="2000"/>
              <a:t> </a:t>
            </a:r>
            <a:r>
              <a:rPr lang="en-US" sz="2000" u="sng"/>
              <a:t>Definition</a:t>
            </a:r>
            <a:r>
              <a:rPr lang="en-US" sz="2000"/>
              <a:t>: persistent or recurrent inability to attain or maintain until completion of the sexual activity, sufficient sexual excitement causing personal distress. (may be expressed as lack of subjective excitement, inadequate lubrication/swelling, or other somatic response)</a:t>
            </a:r>
          </a:p>
          <a:p>
            <a:pPr>
              <a:buFontTx/>
              <a:buChar char="•"/>
            </a:pPr>
            <a:r>
              <a:rPr lang="en-US" sz="2000"/>
              <a:t> </a:t>
            </a:r>
            <a:r>
              <a:rPr lang="en-US" sz="2000" u="sng"/>
              <a:t>Prevalence</a:t>
            </a:r>
            <a:r>
              <a:rPr lang="en-US" sz="2000"/>
              <a:t>: 22%</a:t>
            </a:r>
            <a:r>
              <a:rPr lang="en-US" sz="2000" baseline="30000"/>
              <a:t>1</a:t>
            </a:r>
            <a:endParaRPr lang="en-US" sz="2000"/>
          </a:p>
        </p:txBody>
      </p:sp>
      <p:sp>
        <p:nvSpPr>
          <p:cNvPr id="98308" name="Text Box 8"/>
          <p:cNvSpPr txBox="1">
            <a:spLocks noChangeArrowheads="1"/>
          </p:cNvSpPr>
          <p:nvPr/>
        </p:nvSpPr>
        <p:spPr bwMode="auto">
          <a:xfrm>
            <a:off x="304800" y="6096000"/>
            <a:ext cx="8626475" cy="549275"/>
          </a:xfrm>
          <a:prstGeom prst="rect">
            <a:avLst/>
          </a:prstGeom>
          <a:noFill/>
          <a:ln w="9525">
            <a:noFill/>
            <a:miter lim="800000"/>
            <a:headEnd/>
            <a:tailEnd/>
          </a:ln>
        </p:spPr>
        <p:txBody>
          <a:bodyPr>
            <a:spAutoFit/>
          </a:bodyPr>
          <a:lstStyle/>
          <a:p>
            <a:r>
              <a:rPr lang="en-US" sz="1000"/>
              <a:t>1. Leiblum SR, Koochaki PE, Rodenberg CA, et al. Hypoactive sexual desire disorder in postmenopausal women: US results from the Women</a:t>
            </a:r>
            <a:r>
              <a:rPr lang="ja-JP" altLang="en-US" sz="1000"/>
              <a:t>’</a:t>
            </a:r>
            <a:r>
              <a:rPr lang="en-US" altLang="ja-JP" sz="1000"/>
              <a:t>s International Study of Health and Sexuality (WISHeS). Menopause 2006;13(1):46-56. </a:t>
            </a:r>
          </a:p>
          <a:p>
            <a:endParaRPr lang="en-US" sz="1000"/>
          </a:p>
        </p:txBody>
      </p:sp>
      <p:sp>
        <p:nvSpPr>
          <p:cNvPr id="98309" name="Text Box 9"/>
          <p:cNvSpPr txBox="1">
            <a:spLocks noChangeArrowheads="1"/>
          </p:cNvSpPr>
          <p:nvPr/>
        </p:nvSpPr>
        <p:spPr bwMode="auto">
          <a:xfrm>
            <a:off x="365125" y="3541713"/>
            <a:ext cx="8397875" cy="1616075"/>
          </a:xfrm>
          <a:prstGeom prst="rect">
            <a:avLst/>
          </a:prstGeom>
          <a:noFill/>
          <a:ln w="9525">
            <a:noFill/>
            <a:miter lim="800000"/>
            <a:headEnd/>
            <a:tailEnd/>
          </a:ln>
        </p:spPr>
        <p:txBody>
          <a:bodyPr>
            <a:spAutoFit/>
          </a:bodyPr>
          <a:lstStyle/>
          <a:p>
            <a:r>
              <a:rPr lang="en-US" sz="2000">
                <a:solidFill>
                  <a:srgbClr val="0066FF"/>
                </a:solidFill>
              </a:rPr>
              <a:t>Female sexual arousal disorder is diagnosed when a biological component of the expected sexual response is absent or inadequate and the patient experiences distress from the problem.</a:t>
            </a:r>
            <a:r>
              <a:rPr lang="en-US" sz="2000"/>
              <a:t> A woman who sometimes experiences inadequate vaginal lubrication but is not distressed by this does not have a sexual dysfunction.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34817" name="Picture 3" descr="creog-170a"/>
          <p:cNvPicPr>
            <a:picLocks noChangeAspect="1" noChangeArrowheads="1"/>
          </p:cNvPicPr>
          <p:nvPr/>
        </p:nvPicPr>
        <p:blipFill>
          <a:blip r:embed="rId3"/>
          <a:srcRect/>
          <a:stretch>
            <a:fillRect/>
          </a:stretch>
        </p:blipFill>
        <p:spPr bwMode="auto">
          <a:xfrm>
            <a:off x="2133600" y="1219200"/>
            <a:ext cx="4419600" cy="3335338"/>
          </a:xfrm>
          <a:prstGeom prst="rect">
            <a:avLst/>
          </a:prstGeom>
          <a:noFill/>
          <a:ln w="9525">
            <a:solidFill>
              <a:schemeClr val="tx1"/>
            </a:solidFill>
            <a:miter lim="800000"/>
            <a:headEnd/>
            <a:tailEnd/>
          </a:ln>
        </p:spPr>
      </p:pic>
      <p:sp>
        <p:nvSpPr>
          <p:cNvPr id="34818" name="Text Box 5"/>
          <p:cNvSpPr txBox="1">
            <a:spLocks noChangeArrowheads="1"/>
          </p:cNvSpPr>
          <p:nvPr/>
        </p:nvSpPr>
        <p:spPr bwMode="auto">
          <a:xfrm>
            <a:off x="441325" y="352425"/>
            <a:ext cx="8016875" cy="708025"/>
          </a:xfrm>
          <a:prstGeom prst="rect">
            <a:avLst/>
          </a:prstGeom>
          <a:noFill/>
          <a:ln w="9525">
            <a:noFill/>
            <a:miter lim="800000"/>
            <a:headEnd/>
            <a:tailEnd/>
          </a:ln>
        </p:spPr>
        <p:txBody>
          <a:bodyPr>
            <a:spAutoFit/>
          </a:bodyPr>
          <a:lstStyle/>
          <a:p>
            <a:r>
              <a:rPr lang="en-US" sz="2000"/>
              <a:t>55 year old woman POD # 65 s/p TVH. Complains of new bulge from opening of vagina.</a:t>
            </a:r>
          </a:p>
        </p:txBody>
      </p:sp>
      <p:sp>
        <p:nvSpPr>
          <p:cNvPr id="19462" name="Text Box 6"/>
          <p:cNvSpPr txBox="1">
            <a:spLocks noChangeArrowheads="1"/>
          </p:cNvSpPr>
          <p:nvPr/>
        </p:nvSpPr>
        <p:spPr bwMode="auto">
          <a:xfrm>
            <a:off x="593725" y="4924425"/>
            <a:ext cx="1667444" cy="400110"/>
          </a:xfrm>
          <a:prstGeom prst="rect">
            <a:avLst/>
          </a:prstGeom>
          <a:noFill/>
          <a:ln w="9525">
            <a:noFill/>
            <a:miter lim="800000"/>
            <a:headEnd/>
            <a:tailEnd/>
          </a:ln>
        </p:spPr>
        <p:txBody>
          <a:bodyPr wrap="none">
            <a:spAutoFit/>
          </a:bodyPr>
          <a:lstStyle/>
          <a:p>
            <a:r>
              <a:rPr lang="en-US" sz="2000" dirty="0"/>
              <a:t>1. Diagnosis.</a:t>
            </a:r>
          </a:p>
        </p:txBody>
      </p:sp>
      <p:sp>
        <p:nvSpPr>
          <p:cNvPr id="19463" name="Text Box 7"/>
          <p:cNvSpPr txBox="1">
            <a:spLocks noChangeArrowheads="1"/>
          </p:cNvSpPr>
          <p:nvPr/>
        </p:nvSpPr>
        <p:spPr bwMode="auto">
          <a:xfrm>
            <a:off x="593725" y="5610225"/>
            <a:ext cx="4269117" cy="400110"/>
          </a:xfrm>
          <a:prstGeom prst="rect">
            <a:avLst/>
          </a:prstGeom>
          <a:noFill/>
          <a:ln w="9525">
            <a:noFill/>
            <a:miter lim="800000"/>
            <a:headEnd/>
            <a:tailEnd/>
          </a:ln>
        </p:spPr>
        <p:txBody>
          <a:bodyPr wrap="none">
            <a:spAutoFit/>
          </a:bodyPr>
          <a:lstStyle/>
          <a:p>
            <a:r>
              <a:rPr lang="en-US" sz="2000" dirty="0"/>
              <a:t>2. Most appropriate initial treatment.</a:t>
            </a:r>
          </a:p>
        </p:txBody>
      </p:sp>
      <p:sp>
        <p:nvSpPr>
          <p:cNvPr id="6" name="TextBox 5"/>
          <p:cNvSpPr txBox="1"/>
          <p:nvPr/>
        </p:nvSpPr>
        <p:spPr>
          <a:xfrm>
            <a:off x="2514600" y="4953000"/>
            <a:ext cx="4622163" cy="400110"/>
          </a:xfrm>
          <a:prstGeom prst="rect">
            <a:avLst/>
          </a:prstGeom>
          <a:solidFill>
            <a:schemeClr val="bg1"/>
          </a:solidFill>
          <a:ln>
            <a:solidFill>
              <a:schemeClr val="tx1"/>
            </a:solidFill>
          </a:ln>
        </p:spPr>
        <p:txBody>
          <a:bodyPr wrap="none" rtlCol="0">
            <a:spAutoFit/>
          </a:bodyPr>
          <a:lstStyle/>
          <a:p>
            <a:r>
              <a:rPr lang="en-US" sz="2000" dirty="0" smtClean="0"/>
              <a:t>Vaginal cuff dehiscence &amp; evisceration.</a:t>
            </a:r>
            <a:endParaRPr lang="en-US" sz="2000" dirty="0"/>
          </a:p>
        </p:txBody>
      </p:sp>
      <p:sp>
        <p:nvSpPr>
          <p:cNvPr id="7" name="TextBox 6"/>
          <p:cNvSpPr txBox="1"/>
          <p:nvPr/>
        </p:nvSpPr>
        <p:spPr>
          <a:xfrm>
            <a:off x="990600" y="6096000"/>
            <a:ext cx="5753691" cy="400110"/>
          </a:xfrm>
          <a:prstGeom prst="rect">
            <a:avLst/>
          </a:prstGeom>
          <a:solidFill>
            <a:schemeClr val="bg1"/>
          </a:solidFill>
          <a:ln>
            <a:solidFill>
              <a:schemeClr val="tx1"/>
            </a:solidFill>
          </a:ln>
        </p:spPr>
        <p:txBody>
          <a:bodyPr wrap="none" rtlCol="0">
            <a:spAutoFit/>
          </a:bodyPr>
          <a:lstStyle/>
          <a:p>
            <a:r>
              <a:rPr lang="en-US" sz="2000" dirty="0" smtClean="0"/>
              <a:t>Surgical repair with bowel evaluation for viability. </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P spid="19463" grpId="0"/>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4" name="Text Box 4"/>
          <p:cNvSpPr txBox="1">
            <a:spLocks noChangeArrowheads="1"/>
          </p:cNvSpPr>
          <p:nvPr/>
        </p:nvSpPr>
        <p:spPr bwMode="auto">
          <a:xfrm>
            <a:off x="381000" y="1524000"/>
            <a:ext cx="4160838" cy="304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342900" indent="-342900">
              <a:buFont typeface="Arial"/>
              <a:buChar char="•"/>
              <a:defRPr/>
            </a:pPr>
            <a:r>
              <a:rPr lang="en-US" sz="2400" dirty="0">
                <a:latin typeface="Arial" charset="0"/>
                <a:ea typeface="ＭＳ Ｐゴシック" charset="0"/>
              </a:rPr>
              <a:t>Atrophy of </a:t>
            </a:r>
            <a:r>
              <a:rPr lang="en-US" sz="2400" dirty="0" err="1">
                <a:latin typeface="Arial" charset="0"/>
                <a:ea typeface="ＭＳ Ｐゴシック" charset="0"/>
              </a:rPr>
              <a:t>introitus</a:t>
            </a:r>
            <a:r>
              <a:rPr lang="en-US" sz="2400" dirty="0">
                <a:latin typeface="Arial" charset="0"/>
                <a:ea typeface="ＭＳ Ｐゴシック" charset="0"/>
              </a:rPr>
              <a:t> &amp; labia</a:t>
            </a:r>
          </a:p>
          <a:p>
            <a:pPr>
              <a:buFontTx/>
              <a:buChar char="•"/>
              <a:defRPr/>
            </a:pPr>
            <a:r>
              <a:rPr lang="en-US" sz="2400" dirty="0">
                <a:latin typeface="Arial" charset="0"/>
                <a:ea typeface="ＭＳ Ｐゴシック" charset="0"/>
              </a:rPr>
              <a:t>   Pale dry mucosa</a:t>
            </a:r>
          </a:p>
          <a:p>
            <a:pPr>
              <a:buFontTx/>
              <a:buChar char="•"/>
              <a:defRPr/>
            </a:pPr>
            <a:r>
              <a:rPr lang="en-US" sz="2400" dirty="0">
                <a:latin typeface="Arial" charset="0"/>
                <a:ea typeface="ＭＳ Ｐゴシック" charset="0"/>
              </a:rPr>
              <a:t>   Redness or </a:t>
            </a:r>
            <a:r>
              <a:rPr lang="en-US" sz="2400" dirty="0" err="1">
                <a:latin typeface="Arial" charset="0"/>
                <a:ea typeface="ＭＳ Ｐゴシック" charset="0"/>
              </a:rPr>
              <a:t>petechiae</a:t>
            </a:r>
            <a:endParaRPr lang="en-US" sz="2400" dirty="0">
              <a:latin typeface="Arial" charset="0"/>
              <a:ea typeface="ＭＳ Ｐゴシック" charset="0"/>
            </a:endParaRPr>
          </a:p>
          <a:p>
            <a:pPr>
              <a:buFontTx/>
              <a:buChar char="•"/>
              <a:defRPr/>
            </a:pPr>
            <a:r>
              <a:rPr lang="en-US" sz="2400" dirty="0">
                <a:latin typeface="Arial" charset="0"/>
                <a:ea typeface="ＭＳ Ｐゴシック" charset="0"/>
              </a:rPr>
              <a:t>   Loss of vaginal </a:t>
            </a:r>
            <a:r>
              <a:rPr lang="en-US" sz="2400" dirty="0" err="1">
                <a:latin typeface="Arial" charset="0"/>
                <a:ea typeface="ＭＳ Ｐゴシック" charset="0"/>
              </a:rPr>
              <a:t>rugae</a:t>
            </a:r>
            <a:endParaRPr lang="en-US" sz="2400" dirty="0">
              <a:latin typeface="Arial" charset="0"/>
              <a:ea typeface="ＭＳ Ｐゴシック" charset="0"/>
            </a:endParaRPr>
          </a:p>
          <a:p>
            <a:pPr>
              <a:buFontTx/>
              <a:buChar char="•"/>
              <a:defRPr/>
            </a:pPr>
            <a:r>
              <a:rPr lang="en-US" sz="2400" dirty="0">
                <a:latin typeface="Arial" charset="0"/>
                <a:ea typeface="ＭＳ Ｐゴシック" charset="0"/>
              </a:rPr>
              <a:t>   Cervix flush with vagina</a:t>
            </a:r>
          </a:p>
          <a:p>
            <a:pPr>
              <a:buFontTx/>
              <a:buChar char="•"/>
              <a:defRPr/>
            </a:pPr>
            <a:r>
              <a:rPr lang="en-US" sz="2400" dirty="0">
                <a:latin typeface="Arial" charset="0"/>
                <a:ea typeface="ＭＳ Ｐゴシック" charset="0"/>
              </a:rPr>
              <a:t>   Narrowing of vaginal canal</a:t>
            </a:r>
          </a:p>
          <a:p>
            <a:pPr>
              <a:buFontTx/>
              <a:buChar char="•"/>
              <a:defRPr/>
            </a:pPr>
            <a:r>
              <a:rPr lang="en-US" sz="2400" dirty="0">
                <a:latin typeface="Arial" charset="0"/>
                <a:ea typeface="ＭＳ Ｐゴシック" charset="0"/>
              </a:rPr>
              <a:t>   Thin watery discharge</a:t>
            </a:r>
          </a:p>
          <a:p>
            <a:pPr>
              <a:buFontTx/>
              <a:buChar char="•"/>
              <a:defRPr/>
            </a:pPr>
            <a:r>
              <a:rPr lang="en-US" sz="2400" dirty="0">
                <a:latin typeface="Arial" charset="0"/>
                <a:ea typeface="ＭＳ Ｐゴシック" charset="0"/>
              </a:rPr>
              <a:t>   Urethral </a:t>
            </a:r>
            <a:r>
              <a:rPr lang="en-US" sz="2400" dirty="0" err="1">
                <a:latin typeface="Arial" charset="0"/>
                <a:ea typeface="ＭＳ Ｐゴシック" charset="0"/>
              </a:rPr>
              <a:t>caruncle</a:t>
            </a:r>
            <a:endParaRPr lang="en-US" sz="2400" dirty="0">
              <a:latin typeface="Arial" charset="0"/>
              <a:ea typeface="ＭＳ Ｐゴシック" charset="0"/>
            </a:endParaRPr>
          </a:p>
        </p:txBody>
      </p:sp>
      <p:sp>
        <p:nvSpPr>
          <p:cNvPr id="163845" name="Text Box 5"/>
          <p:cNvSpPr txBox="1">
            <a:spLocks noChangeArrowheads="1"/>
          </p:cNvSpPr>
          <p:nvPr/>
        </p:nvSpPr>
        <p:spPr bwMode="auto">
          <a:xfrm>
            <a:off x="441325" y="192088"/>
            <a:ext cx="3051175" cy="457200"/>
          </a:xfrm>
          <a:prstGeom prst="rect">
            <a:avLst/>
          </a:prstGeom>
          <a:noFill/>
          <a:ln>
            <a:solidFill>
              <a:schemeClr val="tx1"/>
            </a:solidFill>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err="1">
                <a:latin typeface="Arial" charset="0"/>
                <a:ea typeface="ＭＳ Ｐゴシック" charset="0"/>
              </a:rPr>
              <a:t>Vulvovaginal</a:t>
            </a:r>
            <a:r>
              <a:rPr lang="en-US" sz="2400" dirty="0">
                <a:latin typeface="Arial" charset="0"/>
                <a:ea typeface="ＭＳ Ｐゴシック" charset="0"/>
              </a:rPr>
              <a:t> Atrophy</a:t>
            </a:r>
          </a:p>
        </p:txBody>
      </p:sp>
      <p:sp>
        <p:nvSpPr>
          <p:cNvPr id="4099" name="TextBox 1"/>
          <p:cNvSpPr txBox="1">
            <a:spLocks noChangeArrowheads="1"/>
          </p:cNvSpPr>
          <p:nvPr/>
        </p:nvSpPr>
        <p:spPr bwMode="auto">
          <a:xfrm>
            <a:off x="457200" y="914400"/>
            <a:ext cx="1082675" cy="523875"/>
          </a:xfrm>
          <a:prstGeom prst="rect">
            <a:avLst/>
          </a:prstGeom>
          <a:noFill/>
          <a:ln w="9525">
            <a:noFill/>
            <a:miter lim="800000"/>
            <a:headEnd/>
            <a:tailEnd/>
          </a:ln>
        </p:spPr>
        <p:txBody>
          <a:bodyPr wrap="none">
            <a:spAutoFit/>
          </a:bodyPr>
          <a:lstStyle/>
          <a:p>
            <a:r>
              <a:rPr lang="en-US" sz="2800" u="sng"/>
              <a:t>Signs</a:t>
            </a:r>
          </a:p>
        </p:txBody>
      </p:sp>
      <p:pic>
        <p:nvPicPr>
          <p:cNvPr id="17412" name="Picture 4" descr="http://www.healthinset.com/wp-content/uploads/2012/11/Urethral-Caruncle-Picture.jpg"/>
          <p:cNvPicPr>
            <a:picLocks noChangeAspect="1" noChangeArrowheads="1"/>
          </p:cNvPicPr>
          <p:nvPr/>
        </p:nvPicPr>
        <p:blipFill>
          <a:blip r:embed="rId2"/>
          <a:srcRect/>
          <a:stretch>
            <a:fillRect/>
          </a:stretch>
        </p:blipFill>
        <p:spPr bwMode="auto">
          <a:xfrm>
            <a:off x="3276600" y="4267200"/>
            <a:ext cx="4000500" cy="2095501"/>
          </a:xfrm>
          <a:prstGeom prst="rect">
            <a:avLst/>
          </a:prstGeom>
          <a:noFill/>
          <a:ln>
            <a:solidFill>
              <a:schemeClr val="tx1"/>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pic>
        <p:nvPicPr>
          <p:cNvPr id="53249" name="Picture 6" descr="good uterine prolapse"/>
          <p:cNvPicPr>
            <a:picLocks noChangeAspect="1" noChangeArrowheads="1"/>
          </p:cNvPicPr>
          <p:nvPr/>
        </p:nvPicPr>
        <p:blipFill>
          <a:blip r:embed="rId3"/>
          <a:srcRect/>
          <a:stretch>
            <a:fillRect/>
          </a:stretch>
        </p:blipFill>
        <p:spPr bwMode="auto">
          <a:xfrm>
            <a:off x="304800" y="381000"/>
            <a:ext cx="4013200" cy="4679950"/>
          </a:xfrm>
          <a:prstGeom prst="rect">
            <a:avLst/>
          </a:prstGeom>
          <a:noFill/>
          <a:ln w="19050">
            <a:solidFill>
              <a:srgbClr val="000000"/>
            </a:solidFill>
            <a:miter lim="800000"/>
            <a:headEnd/>
            <a:tailEnd/>
          </a:ln>
        </p:spPr>
      </p:pic>
      <p:sp>
        <p:nvSpPr>
          <p:cNvPr id="53250" name="Text Box 4"/>
          <p:cNvSpPr txBox="1">
            <a:spLocks noChangeArrowheads="1"/>
          </p:cNvSpPr>
          <p:nvPr/>
        </p:nvSpPr>
        <p:spPr bwMode="auto">
          <a:xfrm>
            <a:off x="3946525" y="3962400"/>
            <a:ext cx="5197475" cy="2647950"/>
          </a:xfrm>
          <a:prstGeom prst="rect">
            <a:avLst/>
          </a:prstGeom>
          <a:solidFill>
            <a:schemeClr val="bg1"/>
          </a:solidFill>
          <a:ln w="9525">
            <a:solidFill>
              <a:schemeClr val="tx1"/>
            </a:solidFill>
            <a:miter lim="800000"/>
            <a:headEnd/>
            <a:tailEnd/>
          </a:ln>
        </p:spPr>
        <p:txBody>
          <a:bodyPr>
            <a:spAutoFit/>
          </a:bodyPr>
          <a:lstStyle/>
          <a:p>
            <a:pPr marL="457200" indent="-457200"/>
            <a:r>
              <a:rPr lang="en-US" sz="2400" dirty="0"/>
              <a:t>Which of the following is the least appropriate management plan?</a:t>
            </a:r>
          </a:p>
          <a:p>
            <a:pPr marL="457200" indent="-457200"/>
            <a:endParaRPr lang="en-US" sz="2400" dirty="0"/>
          </a:p>
          <a:p>
            <a:pPr marL="457200" indent="-457200">
              <a:buFont typeface="Arial" pitchFamily="34" charset="0"/>
              <a:buAutoNum type="alphaLcPeriod"/>
            </a:pPr>
            <a:r>
              <a:rPr lang="en-US" sz="2400" dirty="0" err="1"/>
              <a:t>Gelhorn</a:t>
            </a:r>
            <a:r>
              <a:rPr lang="en-US" sz="2400" dirty="0"/>
              <a:t> </a:t>
            </a:r>
            <a:r>
              <a:rPr lang="en-US" sz="2400" dirty="0" err="1"/>
              <a:t>pessary</a:t>
            </a:r>
            <a:endParaRPr lang="en-US" sz="2400" dirty="0"/>
          </a:p>
          <a:p>
            <a:pPr marL="457200" indent="-457200">
              <a:buFont typeface="Arial" pitchFamily="34" charset="0"/>
              <a:buAutoNum type="alphaLcPeriod"/>
            </a:pPr>
            <a:r>
              <a:rPr lang="en-US" sz="2400" dirty="0"/>
              <a:t>TVH, A &amp; P repair</a:t>
            </a:r>
          </a:p>
          <a:p>
            <a:pPr marL="457200" indent="-457200">
              <a:buFont typeface="Arial" pitchFamily="34" charset="0"/>
              <a:buAutoNum type="alphaLcPeriod"/>
            </a:pPr>
            <a:r>
              <a:rPr lang="en-US" sz="2400" dirty="0" err="1"/>
              <a:t>LeFort</a:t>
            </a:r>
            <a:r>
              <a:rPr lang="en-US" sz="2400" dirty="0"/>
              <a:t> </a:t>
            </a:r>
            <a:r>
              <a:rPr lang="en-US" sz="2400" dirty="0" err="1"/>
              <a:t>colpocleisis</a:t>
            </a:r>
            <a:endParaRPr lang="en-US" sz="2400" dirty="0"/>
          </a:p>
          <a:p>
            <a:pPr marL="457200" indent="-457200">
              <a:buFont typeface="Arial" pitchFamily="34" charset="0"/>
              <a:buAutoNum type="alphaLcPeriod"/>
            </a:pPr>
            <a:r>
              <a:rPr lang="en-US" sz="2400" dirty="0"/>
              <a:t>TAH, Sacral </a:t>
            </a:r>
            <a:r>
              <a:rPr lang="en-US" sz="2400" dirty="0" err="1"/>
              <a:t>Colpopexy</a:t>
            </a:r>
            <a:endParaRPr lang="en-US" sz="2400" dirty="0"/>
          </a:p>
        </p:txBody>
      </p:sp>
      <p:sp>
        <p:nvSpPr>
          <p:cNvPr id="3" name="5-Point Star 2"/>
          <p:cNvSpPr>
            <a:spLocks/>
          </p:cNvSpPr>
          <p:nvPr/>
        </p:nvSpPr>
        <p:spPr bwMode="auto">
          <a:xfrm>
            <a:off x="3581400" y="5410200"/>
            <a:ext cx="457200" cy="381000"/>
          </a:xfrm>
          <a:custGeom>
            <a:avLst/>
            <a:gdLst>
              <a:gd name="T0" fmla="*/ 0 w 457200"/>
              <a:gd name="T1" fmla="*/ 145529 h 381000"/>
              <a:gd name="T2" fmla="*/ 174636 w 457200"/>
              <a:gd name="T3" fmla="*/ 145530 h 381000"/>
              <a:gd name="T4" fmla="*/ 228600 w 457200"/>
              <a:gd name="T5" fmla="*/ 0 h 381000"/>
              <a:gd name="T6" fmla="*/ 282564 w 457200"/>
              <a:gd name="T7" fmla="*/ 145530 h 381000"/>
              <a:gd name="T8" fmla="*/ 457200 w 457200"/>
              <a:gd name="T9" fmla="*/ 145529 h 381000"/>
              <a:gd name="T10" fmla="*/ 315916 w 457200"/>
              <a:gd name="T11" fmla="*/ 235470 h 381000"/>
              <a:gd name="T12" fmla="*/ 369882 w 457200"/>
              <a:gd name="T13" fmla="*/ 380999 h 381000"/>
              <a:gd name="T14" fmla="*/ 228600 w 457200"/>
              <a:gd name="T15" fmla="*/ 291056 h 381000"/>
              <a:gd name="T16" fmla="*/ 87318 w 457200"/>
              <a:gd name="T17" fmla="*/ 380999 h 381000"/>
              <a:gd name="T18" fmla="*/ 141284 w 457200"/>
              <a:gd name="T19" fmla="*/ 235470 h 381000"/>
              <a:gd name="T20" fmla="*/ 0 w 457200"/>
              <a:gd name="T21" fmla="*/ 145529 h 38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57200" h="381000">
                <a:moveTo>
                  <a:pt x="0" y="145529"/>
                </a:moveTo>
                <a:lnTo>
                  <a:pt x="174636" y="145530"/>
                </a:lnTo>
                <a:lnTo>
                  <a:pt x="228600" y="0"/>
                </a:lnTo>
                <a:lnTo>
                  <a:pt x="282564" y="145530"/>
                </a:lnTo>
                <a:lnTo>
                  <a:pt x="457200" y="145529"/>
                </a:lnTo>
                <a:lnTo>
                  <a:pt x="315916" y="235470"/>
                </a:lnTo>
                <a:lnTo>
                  <a:pt x="369882" y="380999"/>
                </a:lnTo>
                <a:lnTo>
                  <a:pt x="228600" y="291056"/>
                </a:lnTo>
                <a:lnTo>
                  <a:pt x="87318" y="380999"/>
                </a:lnTo>
                <a:lnTo>
                  <a:pt x="141284" y="235470"/>
                </a:lnTo>
                <a:lnTo>
                  <a:pt x="0" y="145529"/>
                </a:lnTo>
                <a:close/>
              </a:path>
            </a:pathLst>
          </a:custGeom>
          <a:solidFill>
            <a:srgbClr val="FFFF00"/>
          </a:solidFill>
          <a:ln w="9525" cap="flat" cmpd="sng">
            <a:solidFill>
              <a:srgbClr val="B6DCDF"/>
            </a:solidFill>
            <a:prstDash val="solid"/>
            <a:round/>
            <a:headEnd/>
            <a:tailEnd/>
          </a:ln>
          <a:effectLst>
            <a:outerShdw dist="23000" dir="5400000" rotWithShape="0">
              <a:srgbClr val="000000">
                <a:alpha val="34999"/>
              </a:srgbClr>
            </a:outerShdw>
          </a:effectLst>
        </p:spPr>
        <p:txBody>
          <a:bodyPr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228600" y="381000"/>
            <a:ext cx="8534400" cy="2031325"/>
          </a:xfrm>
          <a:prstGeom prst="rect">
            <a:avLst/>
          </a:prstGeom>
          <a:noFill/>
        </p:spPr>
        <p:txBody>
          <a:bodyPr wrap="square" rtlCol="0">
            <a:spAutoFit/>
          </a:bodyPr>
          <a:lstStyle/>
          <a:p>
            <a:r>
              <a:rPr lang="en-US" dirty="0" smtClean="0"/>
              <a:t>Marjorie is a 75 year old G2P2 postmenopausal woman presenting for an annual well-woman visit. She has no chronic medical problems except HTN currently well-controlled on </a:t>
            </a:r>
            <a:r>
              <a:rPr lang="en-US" dirty="0" err="1" smtClean="0"/>
              <a:t>metoprolol</a:t>
            </a:r>
            <a:r>
              <a:rPr lang="en-US" dirty="0" smtClean="0"/>
              <a:t>. She takes no other medications. History of appendectomy at age 23. All routine medical screening is up-to-date and normal. In the course of your usual screening, Marjorie complains of leakage of loose stool. This happens a few times a week. She has bowel movements daily- usually well-formed but looser stool a few times a week. </a:t>
            </a:r>
            <a:endParaRPr lang="en-US" dirty="0"/>
          </a:p>
        </p:txBody>
      </p:sp>
      <p:sp>
        <p:nvSpPr>
          <p:cNvPr id="3" name="TextBox 2"/>
          <p:cNvSpPr txBox="1"/>
          <p:nvPr/>
        </p:nvSpPr>
        <p:spPr>
          <a:xfrm>
            <a:off x="304800" y="2743200"/>
            <a:ext cx="3942105" cy="369332"/>
          </a:xfrm>
          <a:prstGeom prst="rect">
            <a:avLst/>
          </a:prstGeom>
          <a:noFill/>
        </p:spPr>
        <p:txBody>
          <a:bodyPr wrap="none" rtlCol="0">
            <a:spAutoFit/>
          </a:bodyPr>
          <a:lstStyle/>
          <a:p>
            <a:r>
              <a:rPr lang="en-US" dirty="0" smtClean="0"/>
              <a:t>Describe your physical examination. </a:t>
            </a:r>
            <a:endParaRPr lang="en-US" dirty="0"/>
          </a:p>
        </p:txBody>
      </p:sp>
      <p:sp>
        <p:nvSpPr>
          <p:cNvPr id="4" name="TextBox 3"/>
          <p:cNvSpPr txBox="1"/>
          <p:nvPr/>
        </p:nvSpPr>
        <p:spPr>
          <a:xfrm>
            <a:off x="1447800" y="3124200"/>
            <a:ext cx="6858000" cy="1200329"/>
          </a:xfrm>
          <a:prstGeom prst="rect">
            <a:avLst/>
          </a:prstGeom>
          <a:solidFill>
            <a:schemeClr val="bg1"/>
          </a:solidFill>
          <a:ln>
            <a:solidFill>
              <a:schemeClr val="tx1"/>
            </a:solidFill>
          </a:ln>
        </p:spPr>
        <p:txBody>
          <a:bodyPr wrap="square" rtlCol="0">
            <a:spAutoFit/>
          </a:bodyPr>
          <a:lstStyle/>
          <a:p>
            <a:pPr>
              <a:buFont typeface="Arial" pitchFamily="34" charset="0"/>
              <a:buChar char="•"/>
            </a:pPr>
            <a:r>
              <a:rPr lang="en-US" dirty="0" smtClean="0"/>
              <a:t> </a:t>
            </a:r>
            <a:r>
              <a:rPr lang="en-US" dirty="0" err="1" smtClean="0"/>
              <a:t>perianal</a:t>
            </a:r>
            <a:r>
              <a:rPr lang="en-US" dirty="0" smtClean="0"/>
              <a:t> inspection for fissures, hemorrhoids, rectal </a:t>
            </a:r>
            <a:r>
              <a:rPr lang="en-US" dirty="0" err="1" smtClean="0"/>
              <a:t>prolapse</a:t>
            </a:r>
            <a:endParaRPr lang="en-US" dirty="0" smtClean="0"/>
          </a:p>
          <a:p>
            <a:pPr>
              <a:buFont typeface="Arial" pitchFamily="34" charset="0"/>
              <a:buChar char="•"/>
            </a:pPr>
            <a:r>
              <a:rPr lang="en-US" dirty="0" smtClean="0"/>
              <a:t> anal wink reflex</a:t>
            </a:r>
          </a:p>
          <a:p>
            <a:pPr>
              <a:buFont typeface="Arial" pitchFamily="34" charset="0"/>
              <a:buChar char="•"/>
            </a:pPr>
            <a:r>
              <a:rPr lang="en-US" dirty="0" smtClean="0"/>
              <a:t> digital rectal exam: resting tone, voluntary squeeze pressure, </a:t>
            </a:r>
          </a:p>
          <a:p>
            <a:r>
              <a:rPr lang="en-US" dirty="0" smtClean="0"/>
              <a:t>  assessment for disruption of anal sphincter</a:t>
            </a:r>
            <a:endParaRPr lang="en-US" dirty="0"/>
          </a:p>
        </p:txBody>
      </p:sp>
      <p:sp>
        <p:nvSpPr>
          <p:cNvPr id="5" name="TextBox 4"/>
          <p:cNvSpPr txBox="1"/>
          <p:nvPr/>
        </p:nvSpPr>
        <p:spPr>
          <a:xfrm>
            <a:off x="381000" y="4572000"/>
            <a:ext cx="6327373" cy="369332"/>
          </a:xfrm>
          <a:prstGeom prst="rect">
            <a:avLst/>
          </a:prstGeom>
          <a:noFill/>
        </p:spPr>
        <p:txBody>
          <a:bodyPr wrap="none" rtlCol="0">
            <a:spAutoFit/>
          </a:bodyPr>
          <a:lstStyle/>
          <a:p>
            <a:r>
              <a:rPr lang="en-US" dirty="0" smtClean="0"/>
              <a:t>Anal wink reflex may be normally absent in _____ of adults. </a:t>
            </a:r>
            <a:endParaRPr lang="en-US" dirty="0"/>
          </a:p>
        </p:txBody>
      </p:sp>
      <p:sp>
        <p:nvSpPr>
          <p:cNvPr id="6" name="TextBox 5"/>
          <p:cNvSpPr txBox="1"/>
          <p:nvPr/>
        </p:nvSpPr>
        <p:spPr>
          <a:xfrm>
            <a:off x="4876800" y="4495800"/>
            <a:ext cx="646331" cy="369332"/>
          </a:xfrm>
          <a:prstGeom prst="rect">
            <a:avLst/>
          </a:prstGeom>
          <a:noFill/>
        </p:spPr>
        <p:txBody>
          <a:bodyPr wrap="none" rtlCol="0">
            <a:spAutoFit/>
          </a:bodyPr>
          <a:lstStyle/>
          <a:p>
            <a:r>
              <a:rPr lang="en-US" dirty="0" smtClean="0">
                <a:solidFill>
                  <a:srgbClr val="FF0066"/>
                </a:solidFill>
              </a:rPr>
              <a:t>20%</a:t>
            </a:r>
            <a:endParaRPr lang="en-US" dirty="0">
              <a:solidFill>
                <a:srgbClr val="FF0066"/>
              </a:solidFill>
            </a:endParaRPr>
          </a:p>
        </p:txBody>
      </p:sp>
      <p:sp>
        <p:nvSpPr>
          <p:cNvPr id="7" name="TextBox 6"/>
          <p:cNvSpPr txBox="1"/>
          <p:nvPr/>
        </p:nvSpPr>
        <p:spPr>
          <a:xfrm>
            <a:off x="381000" y="5257800"/>
            <a:ext cx="8229600" cy="646331"/>
          </a:xfrm>
          <a:prstGeom prst="rect">
            <a:avLst/>
          </a:prstGeom>
          <a:noFill/>
        </p:spPr>
        <p:txBody>
          <a:bodyPr wrap="square" rtlCol="0">
            <a:spAutoFit/>
          </a:bodyPr>
          <a:lstStyle/>
          <a:p>
            <a:r>
              <a:rPr lang="en-US" dirty="0" smtClean="0"/>
              <a:t>What visual sign might you see on visual inspection that is suggestive of anal sphincter disruption?</a:t>
            </a:r>
            <a:endParaRPr lang="en-US" dirty="0"/>
          </a:p>
        </p:txBody>
      </p:sp>
      <p:sp>
        <p:nvSpPr>
          <p:cNvPr id="8" name="TextBox 7"/>
          <p:cNvSpPr txBox="1"/>
          <p:nvPr/>
        </p:nvSpPr>
        <p:spPr>
          <a:xfrm>
            <a:off x="2895600" y="5715000"/>
            <a:ext cx="1608133" cy="369332"/>
          </a:xfrm>
          <a:prstGeom prst="rect">
            <a:avLst/>
          </a:prstGeom>
          <a:solidFill>
            <a:schemeClr val="bg1"/>
          </a:solidFill>
          <a:ln>
            <a:solidFill>
              <a:schemeClr val="tx1"/>
            </a:solidFill>
          </a:ln>
        </p:spPr>
        <p:txBody>
          <a:bodyPr wrap="none" rtlCol="0">
            <a:spAutoFit/>
          </a:bodyPr>
          <a:lstStyle/>
          <a:p>
            <a:r>
              <a:rPr lang="en-US" dirty="0" smtClean="0"/>
              <a:t>Dovetail Sign.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1371600" y="381000"/>
            <a:ext cx="6770688" cy="466725"/>
          </a:xfrm>
          <a:prstGeom prst="rect">
            <a:avLst/>
          </a:prstGeom>
          <a:noFill/>
          <a:ln w="9525">
            <a:solidFill>
              <a:schemeClr val="tx1"/>
            </a:solidFill>
            <a:miter lim="800000"/>
            <a:headEnd/>
            <a:tailEnd/>
          </a:ln>
          <a:effectLst/>
        </p:spPr>
        <p:txBody>
          <a:bodyPr wrap="none">
            <a:spAutoFit/>
          </a:bodyPr>
          <a:lstStyle/>
          <a:p>
            <a:r>
              <a:rPr lang="en-US" sz="2400"/>
              <a:t>Evaluation of Fecal Incontinence: Physical Exam</a:t>
            </a:r>
          </a:p>
        </p:txBody>
      </p:sp>
      <p:grpSp>
        <p:nvGrpSpPr>
          <p:cNvPr id="2" name="Group 5"/>
          <p:cNvGrpSpPr>
            <a:grpSpLocks/>
          </p:cNvGrpSpPr>
          <p:nvPr/>
        </p:nvGrpSpPr>
        <p:grpSpPr bwMode="auto">
          <a:xfrm>
            <a:off x="457200" y="1295400"/>
            <a:ext cx="4953000" cy="5029200"/>
            <a:chOff x="480" y="912"/>
            <a:chExt cx="3120" cy="3168"/>
          </a:xfrm>
        </p:grpSpPr>
        <p:sp>
          <p:nvSpPr>
            <p:cNvPr id="26630" name="Rectangle 6"/>
            <p:cNvSpPr>
              <a:spLocks noChangeArrowheads="1"/>
            </p:cNvSpPr>
            <p:nvPr/>
          </p:nvSpPr>
          <p:spPr bwMode="auto">
            <a:xfrm>
              <a:off x="480" y="912"/>
              <a:ext cx="3120" cy="3168"/>
            </a:xfrm>
            <a:prstGeom prst="rect">
              <a:avLst/>
            </a:prstGeom>
            <a:solidFill>
              <a:schemeClr val="accent2"/>
            </a:solidFill>
            <a:ln w="9525">
              <a:solidFill>
                <a:schemeClr val="tx1"/>
              </a:solidFill>
              <a:miter lim="800000"/>
              <a:headEnd/>
              <a:tailEnd/>
            </a:ln>
            <a:effectLst/>
          </p:spPr>
          <p:txBody>
            <a:bodyPr wrap="none" anchor="ctr"/>
            <a:lstStyle/>
            <a:p>
              <a:endParaRPr lang="en-US"/>
            </a:p>
          </p:txBody>
        </p:sp>
        <p:pic>
          <p:nvPicPr>
            <p:cNvPr id="26631" name="Picture 7"/>
            <p:cNvPicPr>
              <a:picLocks noChangeArrowheads="1"/>
            </p:cNvPicPr>
            <p:nvPr/>
          </p:nvPicPr>
          <p:blipFill>
            <a:blip r:embed="rId2"/>
            <a:srcRect/>
            <a:stretch>
              <a:fillRect/>
            </a:stretch>
          </p:blipFill>
          <p:spPr bwMode="auto">
            <a:xfrm>
              <a:off x="864" y="1248"/>
              <a:ext cx="2352" cy="2424"/>
            </a:xfrm>
            <a:prstGeom prst="rect">
              <a:avLst/>
            </a:prstGeom>
            <a:solidFill>
              <a:schemeClr val="accent2"/>
            </a:solidFill>
            <a:ln w="57150">
              <a:solidFill>
                <a:schemeClr val="bg1"/>
              </a:solidFill>
              <a:miter lim="800000"/>
              <a:headEnd/>
              <a:tailEnd/>
            </a:ln>
            <a:effectLst/>
          </p:spPr>
        </p:pic>
      </p:grpSp>
      <p:sp>
        <p:nvSpPr>
          <p:cNvPr id="26632" name="Text Box 8"/>
          <p:cNvSpPr txBox="1">
            <a:spLocks noChangeArrowheads="1"/>
          </p:cNvSpPr>
          <p:nvPr/>
        </p:nvSpPr>
        <p:spPr bwMode="auto">
          <a:xfrm>
            <a:off x="5622925" y="1255713"/>
            <a:ext cx="3216275" cy="2014537"/>
          </a:xfrm>
          <a:prstGeom prst="rect">
            <a:avLst/>
          </a:prstGeom>
          <a:noFill/>
          <a:ln w="9525">
            <a:noFill/>
            <a:miter lim="800000"/>
            <a:headEnd/>
            <a:tailEnd/>
          </a:ln>
          <a:effectLst/>
        </p:spPr>
        <p:txBody>
          <a:bodyPr>
            <a:spAutoFit/>
          </a:bodyPr>
          <a:lstStyle/>
          <a:p>
            <a:r>
              <a:rPr lang="en-US" b="1" u="sng"/>
              <a:t>Dovetail Sign</a:t>
            </a:r>
          </a:p>
          <a:p>
            <a:pPr>
              <a:buFontTx/>
              <a:buChar char="•"/>
            </a:pPr>
            <a:r>
              <a:rPr lang="en-US"/>
              <a:t> EAS disrupted anteriorly</a:t>
            </a:r>
          </a:p>
          <a:p>
            <a:pPr>
              <a:buFontTx/>
              <a:buChar char="•"/>
            </a:pPr>
            <a:r>
              <a:rPr lang="en-US"/>
              <a:t> normal stellate skin folds </a:t>
            </a:r>
          </a:p>
          <a:p>
            <a:r>
              <a:rPr lang="en-US"/>
              <a:t>  are only seen posteriorly; </a:t>
            </a:r>
          </a:p>
          <a:p>
            <a:r>
              <a:rPr lang="en-US"/>
              <a:t>  absent anteriorly where </a:t>
            </a:r>
          </a:p>
          <a:p>
            <a:r>
              <a:rPr lang="en-US"/>
              <a:t>  sphincter is disrupted</a:t>
            </a:r>
          </a:p>
          <a:p>
            <a:pPr>
              <a:buFontTx/>
              <a:buChar char="•"/>
            </a:pPr>
            <a:endParaRPr lang="en-US"/>
          </a:p>
        </p:txBody>
      </p:sp>
      <p:sp>
        <p:nvSpPr>
          <p:cNvPr id="26633" name="AutoShape 9"/>
          <p:cNvSpPr>
            <a:spLocks/>
          </p:cNvSpPr>
          <p:nvPr/>
        </p:nvSpPr>
        <p:spPr bwMode="auto">
          <a:xfrm>
            <a:off x="3276600" y="1905000"/>
            <a:ext cx="228600" cy="1447800"/>
          </a:xfrm>
          <a:prstGeom prst="rightBrace">
            <a:avLst>
              <a:gd name="adj1" fmla="val 52778"/>
              <a:gd name="adj2" fmla="val 50000"/>
            </a:avLst>
          </a:prstGeom>
          <a:noFill/>
          <a:ln w="28575">
            <a:solidFill>
              <a:schemeClr val="bg1"/>
            </a:solidFill>
            <a:round/>
            <a:headEnd/>
            <a:tailEnd/>
          </a:ln>
          <a:effectLst/>
        </p:spPr>
        <p:txBody>
          <a:bodyPr wrap="none" anchor="ctr"/>
          <a:lstStyle/>
          <a:p>
            <a:endParaRPr lang="en-US"/>
          </a:p>
        </p:txBody>
      </p:sp>
      <p:sp>
        <p:nvSpPr>
          <p:cNvPr id="26634" name="Text Box 10"/>
          <p:cNvSpPr txBox="1">
            <a:spLocks noChangeArrowheads="1"/>
          </p:cNvSpPr>
          <p:nvPr/>
        </p:nvSpPr>
        <p:spPr bwMode="auto">
          <a:xfrm>
            <a:off x="3657600" y="2362200"/>
            <a:ext cx="1819275" cy="376238"/>
          </a:xfrm>
          <a:prstGeom prst="rect">
            <a:avLst/>
          </a:prstGeom>
          <a:solidFill>
            <a:schemeClr val="bg1"/>
          </a:solidFill>
          <a:ln w="9525">
            <a:solidFill>
              <a:schemeClr val="tx1"/>
            </a:solidFill>
            <a:miter lim="800000"/>
            <a:headEnd/>
            <a:tailEnd/>
          </a:ln>
          <a:effectLst/>
        </p:spPr>
        <p:txBody>
          <a:bodyPr wrap="none">
            <a:spAutoFit/>
          </a:bodyPr>
          <a:lstStyle/>
          <a:p>
            <a:r>
              <a:rPr lang="en-US"/>
              <a:t>Vaginal introitus</a:t>
            </a:r>
          </a:p>
        </p:txBody>
      </p:sp>
      <p:sp>
        <p:nvSpPr>
          <p:cNvPr id="26635" name="AutoShape 11"/>
          <p:cNvSpPr>
            <a:spLocks/>
          </p:cNvSpPr>
          <p:nvPr/>
        </p:nvSpPr>
        <p:spPr bwMode="auto">
          <a:xfrm>
            <a:off x="3429000" y="4343400"/>
            <a:ext cx="76200" cy="762000"/>
          </a:xfrm>
          <a:prstGeom prst="rightBrace">
            <a:avLst>
              <a:gd name="adj1" fmla="val 83333"/>
              <a:gd name="adj2" fmla="val 50000"/>
            </a:avLst>
          </a:prstGeom>
          <a:noFill/>
          <a:ln w="28575">
            <a:solidFill>
              <a:schemeClr val="bg1"/>
            </a:solidFill>
            <a:round/>
            <a:headEnd/>
            <a:tailEnd/>
          </a:ln>
          <a:effectLst/>
        </p:spPr>
        <p:txBody>
          <a:bodyPr wrap="none" anchor="ctr"/>
          <a:lstStyle/>
          <a:p>
            <a:endParaRPr lang="en-US"/>
          </a:p>
        </p:txBody>
      </p:sp>
      <p:sp>
        <p:nvSpPr>
          <p:cNvPr id="26636" name="Text Box 12"/>
          <p:cNvSpPr txBox="1">
            <a:spLocks noChangeArrowheads="1"/>
          </p:cNvSpPr>
          <p:nvPr/>
        </p:nvSpPr>
        <p:spPr bwMode="auto">
          <a:xfrm>
            <a:off x="3657600" y="4572000"/>
            <a:ext cx="3597275" cy="376238"/>
          </a:xfrm>
          <a:prstGeom prst="rect">
            <a:avLst/>
          </a:prstGeom>
          <a:solidFill>
            <a:schemeClr val="bg1"/>
          </a:solidFill>
          <a:ln w="9525">
            <a:solidFill>
              <a:schemeClr val="tx1"/>
            </a:solidFill>
            <a:miter lim="800000"/>
            <a:headEnd/>
            <a:tailEnd/>
          </a:ln>
          <a:effectLst/>
        </p:spPr>
        <p:txBody>
          <a:bodyPr wrap="none">
            <a:spAutoFit/>
          </a:bodyPr>
          <a:lstStyle/>
          <a:p>
            <a:r>
              <a:rPr lang="en-US"/>
              <a:t>Normal stellate folds around anus</a:t>
            </a:r>
          </a:p>
        </p:txBody>
      </p:sp>
      <p:sp>
        <p:nvSpPr>
          <p:cNvPr id="26639" name="AutoShape 15"/>
          <p:cNvSpPr>
            <a:spLocks noChangeArrowheads="1"/>
          </p:cNvSpPr>
          <p:nvPr/>
        </p:nvSpPr>
        <p:spPr bwMode="auto">
          <a:xfrm>
            <a:off x="3200400" y="3810000"/>
            <a:ext cx="914400" cy="228600"/>
          </a:xfrm>
          <a:prstGeom prst="leftArrow">
            <a:avLst>
              <a:gd name="adj1" fmla="val 50000"/>
              <a:gd name="adj2" fmla="val 100000"/>
            </a:avLst>
          </a:prstGeom>
          <a:solidFill>
            <a:schemeClr val="accent1"/>
          </a:solidFill>
          <a:ln w="9525">
            <a:solidFill>
              <a:schemeClr val="tx1"/>
            </a:solidFill>
            <a:miter lim="800000"/>
            <a:headEnd/>
            <a:tailEnd/>
          </a:ln>
          <a:effectLst/>
        </p:spPr>
        <p:txBody>
          <a:bodyPr wrap="none" anchor="ctr"/>
          <a:lstStyle/>
          <a:p>
            <a:endParaRPr lang="en-US"/>
          </a:p>
        </p:txBody>
      </p:sp>
      <p:sp>
        <p:nvSpPr>
          <p:cNvPr id="26640" name="Text Box 16"/>
          <p:cNvSpPr txBox="1">
            <a:spLocks noChangeArrowheads="1"/>
          </p:cNvSpPr>
          <p:nvPr/>
        </p:nvSpPr>
        <p:spPr bwMode="auto">
          <a:xfrm>
            <a:off x="4267200" y="3581400"/>
            <a:ext cx="3216275" cy="650875"/>
          </a:xfrm>
          <a:prstGeom prst="rect">
            <a:avLst/>
          </a:prstGeom>
          <a:solidFill>
            <a:schemeClr val="accent1"/>
          </a:solidFill>
          <a:ln w="9525">
            <a:solidFill>
              <a:schemeClr val="tx1"/>
            </a:solidFill>
            <a:miter lim="800000"/>
            <a:headEnd/>
            <a:tailEnd/>
          </a:ln>
          <a:effectLst/>
        </p:spPr>
        <p:txBody>
          <a:bodyPr>
            <a:spAutoFit/>
          </a:bodyPr>
          <a:lstStyle/>
          <a:p>
            <a:r>
              <a:rPr lang="en-US"/>
              <a:t>Loss of stellate folds where sphincter is disrupted</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2" name="TextBox 1"/>
          <p:cNvSpPr txBox="1"/>
          <p:nvPr/>
        </p:nvSpPr>
        <p:spPr>
          <a:xfrm>
            <a:off x="533400" y="381000"/>
            <a:ext cx="3241785" cy="400110"/>
          </a:xfrm>
          <a:prstGeom prst="rect">
            <a:avLst/>
          </a:prstGeom>
          <a:noFill/>
        </p:spPr>
        <p:txBody>
          <a:bodyPr wrap="none" rtlCol="0">
            <a:spAutoFit/>
          </a:bodyPr>
          <a:lstStyle/>
          <a:p>
            <a:r>
              <a:rPr lang="en-US" sz="2000" dirty="0" smtClean="0"/>
              <a:t>Marjorie’s exam is normal. </a:t>
            </a:r>
            <a:endParaRPr lang="en-US" sz="2000" dirty="0"/>
          </a:p>
        </p:txBody>
      </p:sp>
      <p:sp>
        <p:nvSpPr>
          <p:cNvPr id="3" name="TextBox 2"/>
          <p:cNvSpPr txBox="1"/>
          <p:nvPr/>
        </p:nvSpPr>
        <p:spPr>
          <a:xfrm>
            <a:off x="533400" y="1219200"/>
            <a:ext cx="7543800" cy="707886"/>
          </a:xfrm>
          <a:prstGeom prst="rect">
            <a:avLst/>
          </a:prstGeom>
          <a:noFill/>
        </p:spPr>
        <p:txBody>
          <a:bodyPr wrap="square" rtlCol="0">
            <a:spAutoFit/>
          </a:bodyPr>
          <a:lstStyle/>
          <a:p>
            <a:r>
              <a:rPr lang="en-US" sz="2000" dirty="0" smtClean="0"/>
              <a:t>What are your initial recommendations for conservative management of Marjorie’s anal incontinence?</a:t>
            </a:r>
            <a:endParaRPr lang="en-US" sz="2000" dirty="0"/>
          </a:p>
        </p:txBody>
      </p:sp>
      <p:sp>
        <p:nvSpPr>
          <p:cNvPr id="4" name="TextBox 3"/>
          <p:cNvSpPr txBox="1"/>
          <p:nvPr/>
        </p:nvSpPr>
        <p:spPr>
          <a:xfrm>
            <a:off x="609600" y="2133600"/>
            <a:ext cx="7664278" cy="1323439"/>
          </a:xfrm>
          <a:prstGeom prst="rect">
            <a:avLst/>
          </a:prstGeom>
          <a:solidFill>
            <a:schemeClr val="bg1"/>
          </a:solidFill>
          <a:ln>
            <a:solidFill>
              <a:schemeClr val="tx1"/>
            </a:solidFill>
          </a:ln>
        </p:spPr>
        <p:txBody>
          <a:bodyPr wrap="none" rtlCol="0">
            <a:spAutoFit/>
          </a:bodyPr>
          <a:lstStyle/>
          <a:p>
            <a:pPr>
              <a:buFont typeface="Arial" pitchFamily="34" charset="0"/>
              <a:buChar char="•"/>
            </a:pPr>
            <a:r>
              <a:rPr lang="en-US" sz="2000" dirty="0" smtClean="0"/>
              <a:t> physical therapy</a:t>
            </a:r>
          </a:p>
          <a:p>
            <a:pPr>
              <a:buFont typeface="Arial" pitchFamily="34" charset="0"/>
              <a:buChar char="•"/>
            </a:pPr>
            <a:r>
              <a:rPr lang="en-US" sz="2000" dirty="0" smtClean="0"/>
              <a:t> fiber supplementation to improve stool consistency</a:t>
            </a:r>
          </a:p>
          <a:p>
            <a:pPr>
              <a:buFont typeface="Arial" pitchFamily="34" charset="0"/>
              <a:buChar char="•"/>
            </a:pPr>
            <a:r>
              <a:rPr lang="en-US" sz="2000" dirty="0" smtClean="0"/>
              <a:t> </a:t>
            </a:r>
            <a:r>
              <a:rPr lang="en-US" sz="2000" dirty="0" err="1" smtClean="0"/>
              <a:t>loperamide</a:t>
            </a:r>
            <a:r>
              <a:rPr lang="en-US" sz="2000" dirty="0" smtClean="0"/>
              <a:t> 2-4 mg PO 1 hr before meals or social occasions </a:t>
            </a:r>
            <a:r>
              <a:rPr lang="en-US" sz="2000" dirty="0" err="1" smtClean="0"/>
              <a:t>prn</a:t>
            </a:r>
            <a:endParaRPr lang="en-US" sz="2000" dirty="0" smtClean="0"/>
          </a:p>
          <a:p>
            <a:pPr>
              <a:buFont typeface="Arial" pitchFamily="34" charset="0"/>
              <a:buChar char="•"/>
            </a:pPr>
            <a:r>
              <a:rPr lang="en-US" sz="2000" dirty="0" smtClean="0"/>
              <a:t> </a:t>
            </a:r>
            <a:r>
              <a:rPr lang="en-US" sz="2000" dirty="0" err="1" smtClean="0"/>
              <a:t>hyoscyamine</a:t>
            </a:r>
            <a:r>
              <a:rPr lang="en-US" sz="2000" dirty="0" smtClean="0"/>
              <a:t> 0.125 - .25 mg PO before meals or </a:t>
            </a:r>
            <a:r>
              <a:rPr lang="en-US" sz="2000" dirty="0" err="1" smtClean="0"/>
              <a:t>prn</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676400" y="304800"/>
            <a:ext cx="6037230" cy="46166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400" dirty="0" smtClean="0">
                <a:latin typeface="Arial" charset="0"/>
                <a:ea typeface="ＭＳ Ｐゴシック" charset="0"/>
              </a:rPr>
              <a:t>Anal Incontinence: Summary </a:t>
            </a:r>
            <a:r>
              <a:rPr lang="en-US" sz="2400" dirty="0">
                <a:latin typeface="Arial" charset="0"/>
                <a:ea typeface="ＭＳ Ｐゴシック" charset="0"/>
              </a:rPr>
              <a:t>of Key Points</a:t>
            </a:r>
          </a:p>
        </p:txBody>
      </p:sp>
      <p:sp>
        <p:nvSpPr>
          <p:cNvPr id="143363" name="Text Box 3"/>
          <p:cNvSpPr txBox="1">
            <a:spLocks noChangeArrowheads="1"/>
          </p:cNvSpPr>
          <p:nvPr/>
        </p:nvSpPr>
        <p:spPr bwMode="auto">
          <a:xfrm>
            <a:off x="304800" y="1143000"/>
            <a:ext cx="8550275" cy="503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FontTx/>
              <a:buChar char="•"/>
            </a:pPr>
            <a:r>
              <a:rPr lang="en-US"/>
              <a:t> Fecal incontinence (FI) refers to the involuntary loss of stool, either solid or liquid (or both).</a:t>
            </a:r>
          </a:p>
          <a:p>
            <a:pPr>
              <a:buFontTx/>
              <a:buChar char="•"/>
            </a:pPr>
            <a:r>
              <a:rPr lang="en-US"/>
              <a:t> FI occurs in up to 9% of community dwelling adults in the US and in up to 50% of nursing home residents</a:t>
            </a:r>
          </a:p>
          <a:p>
            <a:pPr>
              <a:buFontTx/>
              <a:buChar char="•"/>
            </a:pPr>
            <a:r>
              <a:rPr lang="en-US"/>
              <a:t> Normal continence of stool is maintained by the combined actions of the puborectalis muscle (maintains anorectal angle), the IAS (tonic contraction of the anal canal, and the EAS (voluntary and reflex contraction). </a:t>
            </a:r>
          </a:p>
          <a:p>
            <a:pPr>
              <a:buFontTx/>
              <a:buChar char="•"/>
            </a:pPr>
            <a:r>
              <a:rPr lang="en-US"/>
              <a:t> Neurologic control of anal continence is predominantly via S2,3,&amp;4. </a:t>
            </a:r>
          </a:p>
          <a:p>
            <a:pPr>
              <a:buFontTx/>
              <a:buChar char="•"/>
            </a:pPr>
            <a:r>
              <a:rPr lang="en-US"/>
              <a:t> Initial evaluation of fecal incontinence includes a thorough history for medical and obstetric risk factors, visual inspection of the anus, testing of perianal sensation &amp; reflex, and digital rectal exam to evaluate resting tone and voluntary contractility of the anal sphincter as well as voluntary contractility of the puborectalis muscle. </a:t>
            </a:r>
          </a:p>
          <a:p>
            <a:pPr>
              <a:buFontTx/>
              <a:buChar char="•"/>
            </a:pPr>
            <a:r>
              <a:rPr lang="en-US"/>
              <a:t> Anorectal manometry &amp; endoanal ultrasound are the most commonly used tests for evaluation of fecal incontinence. </a:t>
            </a:r>
          </a:p>
          <a:p>
            <a:pPr>
              <a:buFontTx/>
              <a:buChar char="•"/>
            </a:pPr>
            <a:r>
              <a:rPr lang="en-US"/>
              <a:t> Medical therapies are aimed at improving stool consistency and decreasing stool frequency, and may include bowel regimen, fiber supplementation, loperamide or hyoscyamine. Medical therapy is often augmented with pelvic floor physical therapy &amp; biofeedback.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762000" y="533400"/>
            <a:ext cx="7543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ja-JP" altLang="en-US" sz="3600"/>
              <a:t>“</a:t>
            </a:r>
            <a:r>
              <a:rPr lang="en-US" altLang="ja-JP" sz="3600"/>
              <a:t>Oh my God. There is no way I can do this- get away from me. I think I am going to throw up.</a:t>
            </a:r>
            <a:r>
              <a:rPr lang="ja-JP" altLang="en-US" sz="3600"/>
              <a:t>”</a:t>
            </a:r>
            <a:r>
              <a:rPr lang="en-US" altLang="ja-JP" sz="3600"/>
              <a:t> </a:t>
            </a:r>
            <a:endParaRPr lang="en-US" sz="3600"/>
          </a:p>
        </p:txBody>
      </p:sp>
      <p:sp>
        <p:nvSpPr>
          <p:cNvPr id="93186" name="TextBox 1"/>
          <p:cNvSpPr txBox="1">
            <a:spLocks noChangeArrowheads="1"/>
          </p:cNvSpPr>
          <p:nvPr/>
        </p:nvSpPr>
        <p:spPr bwMode="auto">
          <a:xfrm>
            <a:off x="381000" y="2971800"/>
            <a:ext cx="8382000" cy="954088"/>
          </a:xfrm>
          <a:prstGeom prst="rect">
            <a:avLst/>
          </a:prstGeom>
          <a:noFill/>
          <a:ln w="9525">
            <a:noFill/>
            <a:miter lim="800000"/>
            <a:headEnd/>
            <a:tailEnd/>
          </a:ln>
        </p:spPr>
        <p:txBody>
          <a:bodyPr>
            <a:spAutoFit/>
          </a:bodyPr>
          <a:lstStyle/>
          <a:p>
            <a:r>
              <a:rPr lang="en-US" sz="2800"/>
              <a:t>This type of sexual dysfunction is most commonly treated with</a:t>
            </a:r>
          </a:p>
        </p:txBody>
      </p:sp>
      <p:sp>
        <p:nvSpPr>
          <p:cNvPr id="93187" name="TextBox 4"/>
          <p:cNvSpPr txBox="1">
            <a:spLocks noChangeArrowheads="1"/>
          </p:cNvSpPr>
          <p:nvPr/>
        </p:nvSpPr>
        <p:spPr bwMode="auto">
          <a:xfrm>
            <a:off x="457200" y="4038600"/>
            <a:ext cx="1981200" cy="523875"/>
          </a:xfrm>
          <a:prstGeom prst="rect">
            <a:avLst/>
          </a:prstGeom>
          <a:noFill/>
          <a:ln w="9525">
            <a:noFill/>
            <a:miter lim="800000"/>
            <a:headEnd/>
            <a:tailEnd/>
          </a:ln>
        </p:spPr>
        <p:txBody>
          <a:bodyPr wrap="none">
            <a:spAutoFit/>
          </a:bodyPr>
          <a:lstStyle/>
          <a:p>
            <a:r>
              <a:rPr lang="en-US" sz="2800"/>
              <a:t>a. sildenafil</a:t>
            </a:r>
          </a:p>
        </p:txBody>
      </p:sp>
      <p:sp>
        <p:nvSpPr>
          <p:cNvPr id="93188" name="TextBox 5"/>
          <p:cNvSpPr txBox="1">
            <a:spLocks noChangeArrowheads="1"/>
          </p:cNvSpPr>
          <p:nvPr/>
        </p:nvSpPr>
        <p:spPr bwMode="auto">
          <a:xfrm>
            <a:off x="457200" y="4572000"/>
            <a:ext cx="2560638" cy="523875"/>
          </a:xfrm>
          <a:prstGeom prst="rect">
            <a:avLst/>
          </a:prstGeom>
          <a:noFill/>
          <a:ln w="9525">
            <a:noFill/>
            <a:miter lim="800000"/>
            <a:headEnd/>
            <a:tailEnd/>
          </a:ln>
        </p:spPr>
        <p:txBody>
          <a:bodyPr wrap="none">
            <a:spAutoFit/>
          </a:bodyPr>
          <a:lstStyle/>
          <a:p>
            <a:r>
              <a:rPr lang="en-US" sz="2800"/>
              <a:t>b. testosterone </a:t>
            </a:r>
          </a:p>
        </p:txBody>
      </p:sp>
      <p:sp>
        <p:nvSpPr>
          <p:cNvPr id="93189" name="TextBox 6"/>
          <p:cNvSpPr txBox="1">
            <a:spLocks noChangeArrowheads="1"/>
          </p:cNvSpPr>
          <p:nvPr/>
        </p:nvSpPr>
        <p:spPr bwMode="auto">
          <a:xfrm>
            <a:off x="457200" y="5181600"/>
            <a:ext cx="2281238" cy="523875"/>
          </a:xfrm>
          <a:prstGeom prst="rect">
            <a:avLst/>
          </a:prstGeom>
          <a:noFill/>
          <a:ln w="9525">
            <a:noFill/>
            <a:miter lim="800000"/>
            <a:headEnd/>
            <a:tailEnd/>
          </a:ln>
        </p:spPr>
        <p:txBody>
          <a:bodyPr wrap="none">
            <a:spAutoFit/>
          </a:bodyPr>
          <a:lstStyle/>
          <a:p>
            <a:r>
              <a:rPr lang="en-US" sz="2800"/>
              <a:t>c. buproprion</a:t>
            </a:r>
          </a:p>
        </p:txBody>
      </p:sp>
      <p:sp>
        <p:nvSpPr>
          <p:cNvPr id="8" name="TextBox 7"/>
          <p:cNvSpPr txBox="1">
            <a:spLocks noChangeArrowheads="1"/>
          </p:cNvSpPr>
          <p:nvPr/>
        </p:nvSpPr>
        <p:spPr bwMode="auto">
          <a:xfrm>
            <a:off x="457200" y="5791200"/>
            <a:ext cx="2919413" cy="523875"/>
          </a:xfrm>
          <a:prstGeom prst="rect">
            <a:avLst/>
          </a:prstGeom>
          <a:noFill/>
          <a:ln w="9525">
            <a:noFill/>
            <a:miter lim="800000"/>
            <a:headEnd/>
            <a:tailEnd/>
          </a:ln>
        </p:spPr>
        <p:txBody>
          <a:bodyPr wrap="none">
            <a:spAutoFit/>
          </a:bodyPr>
          <a:lstStyle/>
          <a:p>
            <a:r>
              <a:rPr lang="en-US" sz="2800"/>
              <a:t>d. psychotherapy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8"/>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4"/>
          <p:cNvSpPr txBox="1">
            <a:spLocks noChangeArrowheads="1"/>
          </p:cNvSpPr>
          <p:nvPr/>
        </p:nvSpPr>
        <p:spPr bwMode="auto">
          <a:xfrm>
            <a:off x="2743200" y="304800"/>
            <a:ext cx="3636963" cy="466725"/>
          </a:xfrm>
          <a:prstGeom prst="rect">
            <a:avLst/>
          </a:prstGeom>
          <a:noFill/>
          <a:ln w="9525">
            <a:solidFill>
              <a:schemeClr val="tx1"/>
            </a:solidFill>
            <a:miter lim="800000"/>
            <a:headEnd/>
            <a:tailEnd/>
          </a:ln>
        </p:spPr>
        <p:txBody>
          <a:bodyPr wrap="none">
            <a:spAutoFit/>
          </a:bodyPr>
          <a:lstStyle/>
          <a:p>
            <a:r>
              <a:rPr lang="en-US" sz="2400"/>
              <a:t>Sexual Aversion Disorder</a:t>
            </a:r>
          </a:p>
        </p:txBody>
      </p:sp>
      <p:sp>
        <p:nvSpPr>
          <p:cNvPr id="94210" name="Text Box 5"/>
          <p:cNvSpPr txBox="1">
            <a:spLocks noChangeArrowheads="1"/>
          </p:cNvSpPr>
          <p:nvPr/>
        </p:nvSpPr>
        <p:spPr bwMode="auto">
          <a:xfrm>
            <a:off x="228600" y="1143000"/>
            <a:ext cx="8686800" cy="1616075"/>
          </a:xfrm>
          <a:prstGeom prst="rect">
            <a:avLst/>
          </a:prstGeom>
          <a:noFill/>
          <a:ln w="9525">
            <a:noFill/>
            <a:miter lim="800000"/>
            <a:headEnd/>
            <a:tailEnd/>
          </a:ln>
        </p:spPr>
        <p:txBody>
          <a:bodyPr>
            <a:spAutoFit/>
          </a:bodyPr>
          <a:lstStyle/>
          <a:p>
            <a:pPr>
              <a:buFontTx/>
              <a:buChar char="•"/>
            </a:pPr>
            <a:r>
              <a:rPr lang="en-US" sz="2000"/>
              <a:t> </a:t>
            </a:r>
            <a:r>
              <a:rPr lang="en-US" sz="2000" u="sng"/>
              <a:t>Definition</a:t>
            </a:r>
            <a:r>
              <a:rPr lang="en-US" sz="2000"/>
              <a:t>: persistent or recurrent phobic aversion to and avoidance of </a:t>
            </a:r>
          </a:p>
          <a:p>
            <a:r>
              <a:rPr lang="en-US" sz="2000"/>
              <a:t>   sexual contact with a sexual partner</a:t>
            </a:r>
          </a:p>
          <a:p>
            <a:r>
              <a:rPr lang="en-US" sz="2000"/>
              <a:t>   - feelings of fear, disgust, revulsion, panic attacks</a:t>
            </a:r>
          </a:p>
          <a:p>
            <a:r>
              <a:rPr lang="en-US" sz="2000"/>
              <a:t>   - may occur with any or all aspects of sexual activity</a:t>
            </a:r>
          </a:p>
          <a:p>
            <a:pPr>
              <a:buFontTx/>
              <a:buChar char="•"/>
            </a:pPr>
            <a:r>
              <a:rPr lang="en-US" sz="2000"/>
              <a:t> </a:t>
            </a:r>
            <a:r>
              <a:rPr lang="en-US" sz="2000" u="sng"/>
              <a:t>Prevalence</a:t>
            </a:r>
            <a:r>
              <a:rPr lang="en-US" sz="2000"/>
              <a:t>: unknown</a:t>
            </a:r>
          </a:p>
        </p:txBody>
      </p:sp>
      <p:sp>
        <p:nvSpPr>
          <p:cNvPr id="94211" name="Text Box 6"/>
          <p:cNvSpPr txBox="1">
            <a:spLocks noChangeArrowheads="1"/>
          </p:cNvSpPr>
          <p:nvPr/>
        </p:nvSpPr>
        <p:spPr bwMode="auto">
          <a:xfrm>
            <a:off x="288925" y="3160713"/>
            <a:ext cx="8626475" cy="3140075"/>
          </a:xfrm>
          <a:prstGeom prst="rect">
            <a:avLst/>
          </a:prstGeom>
          <a:noFill/>
          <a:ln w="9525">
            <a:noFill/>
            <a:miter lim="800000"/>
            <a:headEnd/>
            <a:tailEnd/>
          </a:ln>
        </p:spPr>
        <p:txBody>
          <a:bodyPr>
            <a:spAutoFit/>
          </a:bodyPr>
          <a:lstStyle/>
          <a:p>
            <a:pPr>
              <a:buFontTx/>
              <a:buChar char="•"/>
            </a:pPr>
            <a:r>
              <a:rPr lang="en-US" sz="2000"/>
              <a:t> patient avoids nearly all genital contact with her partner and has very strong negative feelings about potential or actual genital contact</a:t>
            </a:r>
          </a:p>
          <a:p>
            <a:pPr>
              <a:buFontTx/>
              <a:buChar char="•"/>
            </a:pPr>
            <a:r>
              <a:rPr lang="en-US" sz="2000"/>
              <a:t> </a:t>
            </a:r>
            <a:r>
              <a:rPr lang="en-US" sz="2000">
                <a:solidFill>
                  <a:srgbClr val="0066FF"/>
                </a:solidFill>
              </a:rPr>
              <a:t>Situation-specific sexual aversion</a:t>
            </a:r>
            <a:r>
              <a:rPr lang="en-US" sz="2000"/>
              <a:t>: severe relationship problems including marital infidelity and domestic violence (?adaptive response)</a:t>
            </a:r>
          </a:p>
          <a:p>
            <a:pPr>
              <a:buFontTx/>
              <a:buChar char="•"/>
            </a:pPr>
            <a:r>
              <a:rPr lang="en-US" sz="2000"/>
              <a:t> More commonly- </a:t>
            </a:r>
            <a:r>
              <a:rPr lang="en-US" sz="2000">
                <a:solidFill>
                  <a:schemeClr val="accent2"/>
                </a:solidFill>
              </a:rPr>
              <a:t>sexual trauma or abuse</a:t>
            </a:r>
          </a:p>
          <a:p>
            <a:pPr>
              <a:buFontTx/>
              <a:buChar char="•"/>
            </a:pPr>
            <a:endParaRPr lang="en-US" sz="2000">
              <a:solidFill>
                <a:schemeClr val="accent2"/>
              </a:solidFill>
            </a:endParaRPr>
          </a:p>
          <a:p>
            <a:pPr>
              <a:buFontTx/>
              <a:buChar char="•"/>
            </a:pPr>
            <a:r>
              <a:rPr lang="en-US" sz="2000">
                <a:solidFill>
                  <a:schemeClr val="accent2"/>
                </a:solidFill>
              </a:rPr>
              <a:t>Treatment: </a:t>
            </a:r>
            <a:r>
              <a:rPr lang="en-US" sz="2000"/>
              <a:t>individual psychotherapy and/or couples counseling</a:t>
            </a:r>
          </a:p>
          <a:p>
            <a:pPr>
              <a:buFontTx/>
              <a:buChar char="•"/>
            </a:pPr>
            <a:r>
              <a:rPr lang="en-US" sz="2000"/>
              <a:t> Medications may be used to control severe reactive symptoms such as panic attacks but should not be used to mask an untreated underlying problem</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47105" name="Text Box 2"/>
          <p:cNvSpPr txBox="1">
            <a:spLocks noChangeArrowheads="1"/>
          </p:cNvSpPr>
          <p:nvPr/>
        </p:nvSpPr>
        <p:spPr bwMode="auto">
          <a:xfrm>
            <a:off x="457200" y="457200"/>
            <a:ext cx="8229600" cy="1384300"/>
          </a:xfrm>
          <a:prstGeom prst="rect">
            <a:avLst/>
          </a:prstGeom>
          <a:noFill/>
          <a:ln w="9525">
            <a:noFill/>
            <a:miter lim="800000"/>
            <a:headEnd/>
            <a:tailEnd/>
          </a:ln>
        </p:spPr>
        <p:txBody>
          <a:bodyPr>
            <a:spAutoFit/>
          </a:bodyPr>
          <a:lstStyle/>
          <a:p>
            <a:r>
              <a:rPr lang="en-US" sz="2800"/>
              <a:t>44 year-old woman POD # 1 s/p  TAH-BSO &amp; LOA for endometriosis. Complains of groin pain and numbness over anterior thigh.</a:t>
            </a:r>
          </a:p>
        </p:txBody>
      </p:sp>
      <p:sp>
        <p:nvSpPr>
          <p:cNvPr id="26627" name="Text Box 3"/>
          <p:cNvSpPr txBox="1">
            <a:spLocks noChangeArrowheads="1"/>
          </p:cNvSpPr>
          <p:nvPr/>
        </p:nvSpPr>
        <p:spPr bwMode="auto">
          <a:xfrm>
            <a:off x="381000" y="2590800"/>
            <a:ext cx="2260600" cy="523875"/>
          </a:xfrm>
          <a:prstGeom prst="rect">
            <a:avLst/>
          </a:prstGeom>
          <a:noFill/>
          <a:ln w="9525">
            <a:noFill/>
            <a:miter lim="800000"/>
            <a:headEnd/>
            <a:tailEnd/>
          </a:ln>
        </p:spPr>
        <p:txBody>
          <a:bodyPr wrap="none">
            <a:spAutoFit/>
          </a:bodyPr>
          <a:lstStyle/>
          <a:p>
            <a:r>
              <a:rPr lang="en-US" sz="2800"/>
              <a:t>1. Diagnosis.</a:t>
            </a:r>
          </a:p>
        </p:txBody>
      </p:sp>
      <p:sp>
        <p:nvSpPr>
          <p:cNvPr id="26628" name="Text Box 4"/>
          <p:cNvSpPr txBox="1">
            <a:spLocks noChangeArrowheads="1"/>
          </p:cNvSpPr>
          <p:nvPr/>
        </p:nvSpPr>
        <p:spPr bwMode="auto">
          <a:xfrm>
            <a:off x="457200" y="3810000"/>
            <a:ext cx="3417888" cy="523875"/>
          </a:xfrm>
          <a:prstGeom prst="rect">
            <a:avLst/>
          </a:prstGeom>
          <a:noFill/>
          <a:ln w="9525">
            <a:noFill/>
            <a:miter lim="800000"/>
            <a:headEnd/>
            <a:tailEnd/>
          </a:ln>
        </p:spPr>
        <p:txBody>
          <a:bodyPr wrap="none">
            <a:spAutoFit/>
          </a:bodyPr>
          <a:lstStyle/>
          <a:p>
            <a:r>
              <a:rPr lang="en-US" sz="2800"/>
              <a:t>2. Most likely cause.</a:t>
            </a:r>
          </a:p>
        </p:txBody>
      </p:sp>
      <p:sp>
        <p:nvSpPr>
          <p:cNvPr id="2" name="TextBox 1"/>
          <p:cNvSpPr txBox="1">
            <a:spLocks noChangeArrowheads="1"/>
          </p:cNvSpPr>
          <p:nvPr/>
        </p:nvSpPr>
        <p:spPr bwMode="auto">
          <a:xfrm>
            <a:off x="2819400" y="2590800"/>
            <a:ext cx="3862388" cy="461963"/>
          </a:xfrm>
          <a:prstGeom prst="rect">
            <a:avLst/>
          </a:prstGeom>
          <a:solidFill>
            <a:schemeClr val="bg1"/>
          </a:solidFill>
          <a:ln w="9525">
            <a:solidFill>
              <a:srgbClr val="000000"/>
            </a:solidFill>
            <a:miter lim="800000"/>
            <a:headEnd/>
            <a:tailEnd/>
          </a:ln>
        </p:spPr>
        <p:txBody>
          <a:bodyPr wrap="none">
            <a:spAutoFit/>
          </a:bodyPr>
          <a:lstStyle/>
          <a:p>
            <a:r>
              <a:rPr lang="en-US" sz="2400"/>
              <a:t>Genitofemoral Nerve Injury</a:t>
            </a:r>
          </a:p>
        </p:txBody>
      </p:sp>
      <p:sp>
        <p:nvSpPr>
          <p:cNvPr id="3" name="TextBox 2"/>
          <p:cNvSpPr txBox="1">
            <a:spLocks noChangeArrowheads="1"/>
          </p:cNvSpPr>
          <p:nvPr/>
        </p:nvSpPr>
        <p:spPr bwMode="auto">
          <a:xfrm>
            <a:off x="533400" y="4724400"/>
            <a:ext cx="7848600" cy="830263"/>
          </a:xfrm>
          <a:prstGeom prst="rect">
            <a:avLst/>
          </a:prstGeom>
          <a:solidFill>
            <a:schemeClr val="bg1"/>
          </a:solidFill>
          <a:ln w="9525">
            <a:solidFill>
              <a:srgbClr val="000000"/>
            </a:solidFill>
            <a:miter lim="800000"/>
            <a:headEnd/>
            <a:tailEnd/>
          </a:ln>
        </p:spPr>
        <p:txBody>
          <a:bodyPr>
            <a:spAutoFit/>
          </a:bodyPr>
          <a:lstStyle/>
          <a:p>
            <a:r>
              <a:rPr lang="en-US" sz="2400"/>
              <a:t>Compression by retractors pressing on psoas muscle or transection during retroperitoneal dissection.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6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p:bldP spid="2" grpId="0" animBg="1"/>
      <p:bldP spid="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3865161" cy="461665"/>
          </a:xfrm>
          <a:prstGeom prst="rect">
            <a:avLst/>
          </a:prstGeom>
          <a:noFill/>
          <a:ln>
            <a:solidFill>
              <a:schemeClr val="tx1"/>
            </a:solidFill>
          </a:ln>
        </p:spPr>
        <p:txBody>
          <a:bodyPr wrap="none" rtlCol="0">
            <a:spAutoFit/>
          </a:bodyPr>
          <a:lstStyle/>
          <a:p>
            <a:r>
              <a:rPr lang="en-US" sz="2400" dirty="0" err="1" smtClean="0"/>
              <a:t>Genitofemoral</a:t>
            </a:r>
            <a:r>
              <a:rPr lang="en-US" sz="2400" dirty="0" smtClean="0"/>
              <a:t> Nerve Injury</a:t>
            </a:r>
            <a:endParaRPr lang="en-US" sz="2400" dirty="0"/>
          </a:p>
        </p:txBody>
      </p:sp>
      <p:pic>
        <p:nvPicPr>
          <p:cNvPr id="228356" name="Picture 4" descr="Image"/>
          <p:cNvPicPr>
            <a:picLocks noChangeAspect="1" noChangeArrowheads="1"/>
          </p:cNvPicPr>
          <p:nvPr/>
        </p:nvPicPr>
        <p:blipFill>
          <a:blip r:embed="rId2"/>
          <a:srcRect/>
          <a:stretch>
            <a:fillRect/>
          </a:stretch>
        </p:blipFill>
        <p:spPr bwMode="auto">
          <a:xfrm>
            <a:off x="4716407" y="1752600"/>
            <a:ext cx="4260006" cy="4495800"/>
          </a:xfrm>
          <a:prstGeom prst="rect">
            <a:avLst/>
          </a:prstGeom>
          <a:noFill/>
          <a:ln>
            <a:solidFill>
              <a:schemeClr val="tx1"/>
            </a:solidFill>
          </a:ln>
        </p:spPr>
      </p:pic>
      <p:pic>
        <p:nvPicPr>
          <p:cNvPr id="228354" name="Picture 2" descr="Image"/>
          <p:cNvPicPr>
            <a:picLocks noChangeAspect="1" noChangeArrowheads="1"/>
          </p:cNvPicPr>
          <p:nvPr/>
        </p:nvPicPr>
        <p:blipFill>
          <a:blip r:embed="rId3"/>
          <a:srcRect/>
          <a:stretch>
            <a:fillRect/>
          </a:stretch>
        </p:blipFill>
        <p:spPr bwMode="auto">
          <a:xfrm>
            <a:off x="4953000" y="304800"/>
            <a:ext cx="3726015" cy="3162301"/>
          </a:xfrm>
          <a:prstGeom prst="rect">
            <a:avLst/>
          </a:prstGeom>
          <a:noFill/>
          <a:ln>
            <a:solidFill>
              <a:schemeClr val="tx1"/>
            </a:solidFill>
          </a:ln>
        </p:spPr>
      </p:pic>
      <p:sp>
        <p:nvSpPr>
          <p:cNvPr id="6" name="Oval 5"/>
          <p:cNvSpPr/>
          <p:nvPr/>
        </p:nvSpPr>
        <p:spPr>
          <a:xfrm>
            <a:off x="4800600" y="1447800"/>
            <a:ext cx="1066800" cy="381000"/>
          </a:xfrm>
          <a:prstGeom prst="ellipse">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181600" y="5638800"/>
            <a:ext cx="2057400" cy="609600"/>
          </a:xfrm>
          <a:prstGeom prst="ellipse">
            <a:avLst/>
          </a:prstGeom>
          <a:noFill/>
          <a:ln w="28575">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04800" y="1066800"/>
            <a:ext cx="3810000" cy="646331"/>
          </a:xfrm>
          <a:prstGeom prst="rect">
            <a:avLst/>
          </a:prstGeom>
          <a:noFill/>
        </p:spPr>
        <p:txBody>
          <a:bodyPr wrap="square" rtlCol="0">
            <a:spAutoFit/>
          </a:bodyPr>
          <a:lstStyle/>
          <a:p>
            <a:pPr>
              <a:buFont typeface="Arial" pitchFamily="34" charset="0"/>
              <a:buChar char="•"/>
            </a:pPr>
            <a:r>
              <a:rPr lang="en-US" dirty="0" smtClean="0"/>
              <a:t> runs on the </a:t>
            </a:r>
            <a:r>
              <a:rPr lang="en-US" dirty="0" err="1" smtClean="0"/>
              <a:t>psoas</a:t>
            </a:r>
            <a:r>
              <a:rPr lang="en-US" dirty="0" smtClean="0"/>
              <a:t> muscle lateral to the external iliac vessels</a:t>
            </a:r>
            <a:endParaRPr lang="en-US" dirty="0"/>
          </a:p>
        </p:txBody>
      </p:sp>
      <p:cxnSp>
        <p:nvCxnSpPr>
          <p:cNvPr id="11" name="Straight Arrow Connector 10"/>
          <p:cNvCxnSpPr>
            <a:stCxn id="6" idx="6"/>
          </p:cNvCxnSpPr>
          <p:nvPr/>
        </p:nvCxnSpPr>
        <p:spPr>
          <a:xfrm>
            <a:off x="5867400" y="1638300"/>
            <a:ext cx="381000" cy="3810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6096000" y="5181600"/>
            <a:ext cx="152400" cy="45720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6553200" y="5105400"/>
            <a:ext cx="76200" cy="533400"/>
          </a:xfrm>
          <a:prstGeom prst="straightConnector1">
            <a:avLst/>
          </a:prstGeom>
          <a:ln>
            <a:solidFill>
              <a:srgbClr val="00FF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1000" y="2286000"/>
            <a:ext cx="4114800" cy="1754326"/>
          </a:xfrm>
          <a:prstGeom prst="rect">
            <a:avLst/>
          </a:prstGeom>
          <a:noFill/>
        </p:spPr>
        <p:txBody>
          <a:bodyPr wrap="square" rtlCol="0">
            <a:spAutoFit/>
          </a:bodyPr>
          <a:lstStyle/>
          <a:p>
            <a:r>
              <a:rPr lang="en-US" u="sng" dirty="0" smtClean="0"/>
              <a:t>Mechanisms of Injury</a:t>
            </a:r>
          </a:p>
          <a:p>
            <a:pPr>
              <a:buFont typeface="Arial" pitchFamily="34" charset="0"/>
              <a:buChar char="•"/>
            </a:pPr>
            <a:r>
              <a:rPr lang="en-US" dirty="0" smtClean="0"/>
              <a:t> pressure from retractor blades</a:t>
            </a:r>
          </a:p>
          <a:p>
            <a:pPr>
              <a:buFont typeface="Arial" pitchFamily="34" charset="0"/>
              <a:buChar char="•"/>
            </a:pPr>
            <a:r>
              <a:rPr lang="en-US" dirty="0" smtClean="0"/>
              <a:t> </a:t>
            </a:r>
            <a:r>
              <a:rPr lang="en-US" dirty="0" err="1" smtClean="0"/>
              <a:t>transection</a:t>
            </a:r>
            <a:r>
              <a:rPr lang="en-US" dirty="0" smtClean="0"/>
              <a:t> during LND around </a:t>
            </a:r>
          </a:p>
          <a:p>
            <a:r>
              <a:rPr lang="en-US" dirty="0" smtClean="0"/>
              <a:t>  external iliac vessels</a:t>
            </a:r>
          </a:p>
          <a:p>
            <a:pPr>
              <a:buFont typeface="Arial" pitchFamily="34" charset="0"/>
              <a:buChar char="•"/>
            </a:pPr>
            <a:r>
              <a:rPr lang="en-US" dirty="0" smtClean="0"/>
              <a:t> </a:t>
            </a:r>
            <a:r>
              <a:rPr lang="en-US" dirty="0" err="1" smtClean="0"/>
              <a:t>transection</a:t>
            </a:r>
            <a:r>
              <a:rPr lang="en-US" dirty="0" smtClean="0"/>
              <a:t> during retroperitoneal </a:t>
            </a:r>
          </a:p>
          <a:p>
            <a:r>
              <a:rPr lang="en-US" dirty="0" smtClean="0"/>
              <a:t>  dissection</a:t>
            </a:r>
          </a:p>
        </p:txBody>
      </p:sp>
      <p:sp>
        <p:nvSpPr>
          <p:cNvPr id="18" name="TextBox 17"/>
          <p:cNvSpPr txBox="1"/>
          <p:nvPr/>
        </p:nvSpPr>
        <p:spPr>
          <a:xfrm>
            <a:off x="381000" y="4495800"/>
            <a:ext cx="3886200" cy="1200329"/>
          </a:xfrm>
          <a:prstGeom prst="rect">
            <a:avLst/>
          </a:prstGeom>
          <a:noFill/>
        </p:spPr>
        <p:txBody>
          <a:bodyPr wrap="square" rtlCol="0">
            <a:spAutoFit/>
          </a:bodyPr>
          <a:lstStyle/>
          <a:p>
            <a:r>
              <a:rPr lang="en-US" u="sng" dirty="0" smtClean="0"/>
              <a:t>Presentation</a:t>
            </a:r>
          </a:p>
          <a:p>
            <a:pPr>
              <a:buFont typeface="Arial" pitchFamily="34" charset="0"/>
              <a:buChar char="•"/>
            </a:pPr>
            <a:r>
              <a:rPr lang="en-US" dirty="0" smtClean="0"/>
              <a:t> </a:t>
            </a:r>
            <a:r>
              <a:rPr lang="en-US" dirty="0" err="1" smtClean="0"/>
              <a:t>paresthesia</a:t>
            </a:r>
            <a:r>
              <a:rPr lang="en-US" dirty="0" smtClean="0"/>
              <a:t> of labia + upper </a:t>
            </a:r>
          </a:p>
          <a:p>
            <a:r>
              <a:rPr lang="en-US" dirty="0" smtClean="0"/>
              <a:t>  medial thigh</a:t>
            </a:r>
          </a:p>
          <a:p>
            <a:pPr>
              <a:buFont typeface="Arial" pitchFamily="34" charset="0"/>
              <a:buChar char="•"/>
            </a:pPr>
            <a:r>
              <a:rPr lang="en-US" dirty="0" smtClean="0"/>
              <a:t> no motor </a:t>
            </a:r>
            <a:r>
              <a:rPr lang="en-US" dirty="0" err="1" smtClean="0"/>
              <a:t>defecits</a:t>
            </a:r>
            <a:endParaRPr 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6497" name="TextBox 1"/>
          <p:cNvSpPr txBox="1">
            <a:spLocks noChangeArrowheads="1"/>
          </p:cNvSpPr>
          <p:nvPr/>
        </p:nvSpPr>
        <p:spPr bwMode="auto">
          <a:xfrm>
            <a:off x="457200" y="304800"/>
            <a:ext cx="7924800" cy="830263"/>
          </a:xfrm>
          <a:prstGeom prst="rect">
            <a:avLst/>
          </a:prstGeom>
          <a:noFill/>
          <a:ln w="9525">
            <a:noFill/>
            <a:miter lim="800000"/>
            <a:headEnd/>
            <a:tailEnd/>
          </a:ln>
        </p:spPr>
        <p:txBody>
          <a:bodyPr>
            <a:spAutoFit/>
          </a:bodyPr>
          <a:lstStyle/>
          <a:p>
            <a:r>
              <a:rPr lang="en-US" sz="2400" dirty="0"/>
              <a:t>Medications that may potentially cause urinary retention include</a:t>
            </a:r>
          </a:p>
        </p:txBody>
      </p:sp>
      <p:sp>
        <p:nvSpPr>
          <p:cNvPr id="106498" name="TextBox 2"/>
          <p:cNvSpPr txBox="1">
            <a:spLocks noChangeArrowheads="1"/>
          </p:cNvSpPr>
          <p:nvPr/>
        </p:nvSpPr>
        <p:spPr bwMode="auto">
          <a:xfrm>
            <a:off x="609600" y="1447800"/>
            <a:ext cx="1912938" cy="461963"/>
          </a:xfrm>
          <a:prstGeom prst="rect">
            <a:avLst/>
          </a:prstGeom>
          <a:noFill/>
          <a:ln w="9525">
            <a:noFill/>
            <a:miter lim="800000"/>
            <a:headEnd/>
            <a:tailEnd/>
          </a:ln>
        </p:spPr>
        <p:txBody>
          <a:bodyPr wrap="none">
            <a:spAutoFit/>
          </a:bodyPr>
          <a:lstStyle/>
          <a:p>
            <a:r>
              <a:rPr lang="en-US" sz="2400"/>
              <a:t>a. oxybutinin</a:t>
            </a:r>
          </a:p>
        </p:txBody>
      </p:sp>
      <p:sp>
        <p:nvSpPr>
          <p:cNvPr id="106499" name="TextBox 3"/>
          <p:cNvSpPr txBox="1">
            <a:spLocks noChangeArrowheads="1"/>
          </p:cNvSpPr>
          <p:nvPr/>
        </p:nvSpPr>
        <p:spPr bwMode="auto">
          <a:xfrm>
            <a:off x="609600" y="1981200"/>
            <a:ext cx="1827213" cy="461963"/>
          </a:xfrm>
          <a:prstGeom prst="rect">
            <a:avLst/>
          </a:prstGeom>
          <a:noFill/>
          <a:ln w="9525">
            <a:noFill/>
            <a:miter lim="800000"/>
            <a:headEnd/>
            <a:tailEnd/>
          </a:ln>
        </p:spPr>
        <p:txBody>
          <a:bodyPr wrap="none">
            <a:spAutoFit/>
          </a:bodyPr>
          <a:lstStyle/>
          <a:p>
            <a:r>
              <a:rPr lang="en-US" sz="2400"/>
              <a:t>b. oxycontin</a:t>
            </a:r>
          </a:p>
        </p:txBody>
      </p:sp>
      <p:sp>
        <p:nvSpPr>
          <p:cNvPr id="106500" name="TextBox 6"/>
          <p:cNvSpPr txBox="1">
            <a:spLocks noChangeArrowheads="1"/>
          </p:cNvSpPr>
          <p:nvPr/>
        </p:nvSpPr>
        <p:spPr bwMode="auto">
          <a:xfrm>
            <a:off x="609600" y="2514600"/>
            <a:ext cx="1330325" cy="461963"/>
          </a:xfrm>
          <a:prstGeom prst="rect">
            <a:avLst/>
          </a:prstGeom>
          <a:noFill/>
          <a:ln w="9525">
            <a:noFill/>
            <a:miter lim="800000"/>
            <a:headEnd/>
            <a:tailEnd/>
          </a:ln>
        </p:spPr>
        <p:txBody>
          <a:bodyPr wrap="none">
            <a:spAutoFit/>
          </a:bodyPr>
          <a:lstStyle/>
          <a:p>
            <a:r>
              <a:rPr lang="en-US" sz="2400"/>
              <a:t>c. ativan</a:t>
            </a:r>
          </a:p>
        </p:txBody>
      </p:sp>
      <p:sp>
        <p:nvSpPr>
          <p:cNvPr id="106501" name="TextBox 7"/>
          <p:cNvSpPr txBox="1">
            <a:spLocks noChangeArrowheads="1"/>
          </p:cNvSpPr>
          <p:nvPr/>
        </p:nvSpPr>
        <p:spPr bwMode="auto">
          <a:xfrm>
            <a:off x="609600" y="2971800"/>
            <a:ext cx="1622425" cy="461963"/>
          </a:xfrm>
          <a:prstGeom prst="rect">
            <a:avLst/>
          </a:prstGeom>
          <a:noFill/>
          <a:ln w="9525">
            <a:noFill/>
            <a:miter lim="800000"/>
            <a:headEnd/>
            <a:tailEnd/>
          </a:ln>
        </p:spPr>
        <p:txBody>
          <a:bodyPr wrap="none">
            <a:spAutoFit/>
          </a:bodyPr>
          <a:lstStyle/>
          <a:p>
            <a:r>
              <a:rPr lang="en-US" sz="2400"/>
              <a:t>d. sudafed</a:t>
            </a:r>
          </a:p>
        </p:txBody>
      </p:sp>
      <p:sp>
        <p:nvSpPr>
          <p:cNvPr id="106502" name="TextBox 8"/>
          <p:cNvSpPr txBox="1">
            <a:spLocks noChangeArrowheads="1"/>
          </p:cNvSpPr>
          <p:nvPr/>
        </p:nvSpPr>
        <p:spPr bwMode="auto">
          <a:xfrm>
            <a:off x="609600" y="3581400"/>
            <a:ext cx="1963738" cy="461963"/>
          </a:xfrm>
          <a:prstGeom prst="rect">
            <a:avLst/>
          </a:prstGeom>
          <a:noFill/>
          <a:ln w="9525">
            <a:noFill/>
            <a:miter lim="800000"/>
            <a:headEnd/>
            <a:tailEnd/>
          </a:ln>
        </p:spPr>
        <p:txBody>
          <a:bodyPr wrap="none">
            <a:spAutoFit/>
          </a:bodyPr>
          <a:lstStyle/>
          <a:p>
            <a:r>
              <a:rPr lang="en-US" sz="2400"/>
              <a:t>e. metoprolol</a:t>
            </a:r>
          </a:p>
        </p:txBody>
      </p:sp>
      <p:sp>
        <p:nvSpPr>
          <p:cNvPr id="106503" name="TextBox 9"/>
          <p:cNvSpPr txBox="1">
            <a:spLocks noChangeArrowheads="1"/>
          </p:cNvSpPr>
          <p:nvPr/>
        </p:nvSpPr>
        <p:spPr bwMode="auto">
          <a:xfrm>
            <a:off x="609600" y="4114800"/>
            <a:ext cx="1878013" cy="461963"/>
          </a:xfrm>
          <a:prstGeom prst="rect">
            <a:avLst/>
          </a:prstGeom>
          <a:noFill/>
          <a:ln w="9525">
            <a:noFill/>
            <a:miter lim="800000"/>
            <a:headEnd/>
            <a:tailEnd/>
          </a:ln>
        </p:spPr>
        <p:txBody>
          <a:bodyPr wrap="none">
            <a:spAutoFit/>
          </a:bodyPr>
          <a:lstStyle/>
          <a:p>
            <a:r>
              <a:rPr lang="en-US" sz="2400"/>
              <a:t>f. paroxetine</a:t>
            </a:r>
          </a:p>
        </p:txBody>
      </p:sp>
      <p:sp>
        <p:nvSpPr>
          <p:cNvPr id="106504" name="TextBox 10"/>
          <p:cNvSpPr txBox="1">
            <a:spLocks noChangeArrowheads="1"/>
          </p:cNvSpPr>
          <p:nvPr/>
        </p:nvSpPr>
        <p:spPr bwMode="auto">
          <a:xfrm>
            <a:off x="609600" y="4800600"/>
            <a:ext cx="1998663" cy="461963"/>
          </a:xfrm>
          <a:prstGeom prst="rect">
            <a:avLst/>
          </a:prstGeom>
          <a:noFill/>
          <a:ln w="9525">
            <a:noFill/>
            <a:miter lim="800000"/>
            <a:headEnd/>
            <a:tailEnd/>
          </a:ln>
        </p:spPr>
        <p:txBody>
          <a:bodyPr wrap="none">
            <a:spAutoFit/>
          </a:bodyPr>
          <a:lstStyle/>
          <a:p>
            <a:r>
              <a:rPr lang="en-US" sz="2400"/>
              <a:t>g. a, b, c, &amp; d</a:t>
            </a:r>
          </a:p>
        </p:txBody>
      </p:sp>
      <p:sp>
        <p:nvSpPr>
          <p:cNvPr id="106505" name="TextBox 11"/>
          <p:cNvSpPr txBox="1">
            <a:spLocks noChangeArrowheads="1"/>
          </p:cNvSpPr>
          <p:nvPr/>
        </p:nvSpPr>
        <p:spPr bwMode="auto">
          <a:xfrm>
            <a:off x="609600" y="5486400"/>
            <a:ext cx="2339975" cy="461963"/>
          </a:xfrm>
          <a:prstGeom prst="rect">
            <a:avLst/>
          </a:prstGeom>
          <a:noFill/>
          <a:ln w="9525">
            <a:noFill/>
            <a:miter lim="800000"/>
            <a:headEnd/>
            <a:tailEnd/>
          </a:ln>
        </p:spPr>
        <p:txBody>
          <a:bodyPr wrap="none">
            <a:spAutoFit/>
          </a:bodyPr>
          <a:lstStyle/>
          <a:p>
            <a:r>
              <a:rPr lang="en-US" sz="2400"/>
              <a:t>h. a, b, c, d, &amp; e</a:t>
            </a:r>
          </a:p>
        </p:txBody>
      </p:sp>
      <p:sp>
        <p:nvSpPr>
          <p:cNvPr id="106506" name="TextBox 12"/>
          <p:cNvSpPr txBox="1">
            <a:spLocks noChangeArrowheads="1"/>
          </p:cNvSpPr>
          <p:nvPr/>
        </p:nvSpPr>
        <p:spPr bwMode="auto">
          <a:xfrm>
            <a:off x="609600" y="6096000"/>
            <a:ext cx="2511425" cy="461963"/>
          </a:xfrm>
          <a:prstGeom prst="rect">
            <a:avLst/>
          </a:prstGeom>
          <a:noFill/>
          <a:ln w="9525">
            <a:noFill/>
            <a:miter lim="800000"/>
            <a:headEnd/>
            <a:tailEnd/>
          </a:ln>
        </p:spPr>
        <p:txBody>
          <a:bodyPr wrap="none">
            <a:spAutoFit/>
          </a:bodyPr>
          <a:lstStyle/>
          <a:p>
            <a:r>
              <a:rPr lang="en-US" sz="2400" dirty="0" err="1"/>
              <a:t>i</a:t>
            </a:r>
            <a:r>
              <a:rPr lang="en-US" sz="2400" dirty="0"/>
              <a:t>. all of the above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106506"/>
                                        </p:tgtEl>
                                        <p:attrNameLst>
                                          <p:attrName>style.color</p:attrName>
                                        </p:attrNameLst>
                                      </p:cBhvr>
                                      <p:to>
                                        <a:srgbClr val="FF0066"/>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6"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2431</TotalTime>
  <Words>11027</Words>
  <Application>Microsoft Office PowerPoint</Application>
  <PresentationFormat>On-screen Show (4:3)</PresentationFormat>
  <Paragraphs>1761</Paragraphs>
  <Slides>143</Slides>
  <Notes>38</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143</vt:i4>
      </vt:variant>
    </vt:vector>
  </HeadingPairs>
  <TitlesOfParts>
    <vt:vector size="150" baseType="lpstr">
      <vt:lpstr>ＭＳ Ｐゴシック</vt:lpstr>
      <vt:lpstr>Arial</vt:lpstr>
      <vt:lpstr>Calibri</vt:lpstr>
      <vt:lpstr>Times</vt:lpstr>
      <vt:lpstr>Times New Roman</vt:lpstr>
      <vt:lpstr>Default Design</vt:lpstr>
      <vt:lpstr>Worksheet</vt:lpstr>
      <vt:lpstr>PowerPoint Presentation</vt:lpstr>
      <vt:lpstr>PowerPoint Presentation</vt:lpstr>
      <vt:lpstr>PowerPoint Presentation</vt:lpstr>
      <vt:lpstr>Ilioinguinal/Iliohypogastric Injury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Cardiovascular System: Clinical Considerations</vt:lpstr>
      <vt:lpstr>PowerPoint Presentation</vt:lpstr>
      <vt:lpstr>PowerPoint Presentation</vt:lpstr>
      <vt:lpstr>PowerPoint Presentation</vt:lpstr>
      <vt:lpstr>PowerPoint Presentation</vt:lpstr>
      <vt:lpstr>PowerPoint Presentation</vt:lpstr>
      <vt:lpstr>PowerPoint Presentation</vt:lpstr>
    </vt:vector>
  </TitlesOfParts>
  <Company>URMC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eduecy</dc:creator>
  <cp:lastModifiedBy>Duecy, Erin</cp:lastModifiedBy>
  <cp:revision>168</cp:revision>
  <dcterms:created xsi:type="dcterms:W3CDTF">2011-12-14T13:55:02Z</dcterms:created>
  <dcterms:modified xsi:type="dcterms:W3CDTF">2018-01-11T13:30:42Z</dcterms:modified>
</cp:coreProperties>
</file>