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88" r:id="rId11"/>
    <p:sldId id="267" r:id="rId12"/>
    <p:sldId id="268" r:id="rId13"/>
    <p:sldId id="289" r:id="rId14"/>
    <p:sldId id="270" r:id="rId15"/>
    <p:sldId id="271" r:id="rId16"/>
    <p:sldId id="272" r:id="rId17"/>
    <p:sldId id="273" r:id="rId18"/>
    <p:sldId id="290" r:id="rId19"/>
    <p:sldId id="275" r:id="rId20"/>
    <p:sldId id="276" r:id="rId21"/>
    <p:sldId id="277" r:id="rId22"/>
    <p:sldId id="293" r:id="rId23"/>
    <p:sldId id="279" r:id="rId24"/>
    <p:sldId id="280" r:id="rId25"/>
    <p:sldId id="292" r:id="rId26"/>
    <p:sldId id="282" r:id="rId27"/>
    <p:sldId id="283" r:id="rId28"/>
    <p:sldId id="284" r:id="rId29"/>
    <p:sldId id="285" r:id="rId30"/>
    <p:sldId id="286" r:id="rId31"/>
    <p:sldId id="287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93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588B7-AF37-41FD-A077-524A51FAAC87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F962C-DCF9-46F5-89D4-753307015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802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</a:t>
            </a:r>
          </a:p>
          <a:p>
            <a:r>
              <a:rPr lang="en-US" dirty="0"/>
              <a:t>AMA</a:t>
            </a:r>
          </a:p>
          <a:p>
            <a:r>
              <a:rPr lang="en-US" dirty="0"/>
              <a:t>Non-white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6758A-6008-43A6-9E64-B7DDC1D3B1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082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Benzodiazepines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Phenytoin</a:t>
            </a:r>
          </a:p>
          <a:p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Keppra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6758A-6008-43A6-9E64-B7DDC1D3B1D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63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23EC-932A-4A26-8373-8C2DF5D81A3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5F98-3CB7-458E-B444-0E1AEC6BD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60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23EC-932A-4A26-8373-8C2DF5D81A3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5F98-3CB7-458E-B444-0E1AEC6BD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824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23EC-932A-4A26-8373-8C2DF5D81A3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5F98-3CB7-458E-B444-0E1AEC6BD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0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23EC-932A-4A26-8373-8C2DF5D81A3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5F98-3CB7-458E-B444-0E1AEC6BD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714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23EC-932A-4A26-8373-8C2DF5D81A3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5F98-3CB7-458E-B444-0E1AEC6BD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49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23EC-932A-4A26-8373-8C2DF5D81A3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5F98-3CB7-458E-B444-0E1AEC6BD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74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23EC-932A-4A26-8373-8C2DF5D81A3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5F98-3CB7-458E-B444-0E1AEC6BD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33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23EC-932A-4A26-8373-8C2DF5D81A3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5F98-3CB7-458E-B444-0E1AEC6BD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92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23EC-932A-4A26-8373-8C2DF5D81A3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5F98-3CB7-458E-B444-0E1AEC6BD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71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23EC-932A-4A26-8373-8C2DF5D81A3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5F98-3CB7-458E-B444-0E1AEC6BD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0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23EC-932A-4A26-8373-8C2DF5D81A3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5F98-3CB7-458E-B444-0E1AEC6BD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7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623EC-932A-4A26-8373-8C2DF5D81A36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95F98-3CB7-458E-B444-0E1AEC6BD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53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ihk4r17L7LAhUBrB4KHaurBYUQjRwIBw&amp;url=http://www.aafp.org/afp/2009/1215/p1388.html&amp;psig=AFQjCNEQR4WpaBYAo80n_CzELpm_lMN6eQ&amp;ust=1457999306251413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Eclampsia Case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Hypertensive Disorders Simulation</a:t>
            </a:r>
          </a:p>
          <a:p>
            <a:r>
              <a:rPr lang="en-US" dirty="0"/>
              <a:t>June 10</a:t>
            </a:r>
            <a:r>
              <a:rPr lang="en-US" baseline="30000" dirty="0"/>
              <a:t>th</a:t>
            </a:r>
            <a:r>
              <a:rPr lang="en-US" dirty="0"/>
              <a:t>, 2021</a:t>
            </a:r>
          </a:p>
        </p:txBody>
      </p:sp>
    </p:spTree>
    <p:extLst>
      <p:ext uri="{BB962C8B-B14F-4D97-AF65-F5344CB8AC3E}">
        <p14:creationId xmlns:p14="http://schemas.microsoft.com/office/powerpoint/2010/main" val="3842104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a trade card with the most appropriate delivery plan.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" y="6111551"/>
            <a:ext cx="838200" cy="746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7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845" y="5029200"/>
            <a:ext cx="183415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647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Induction of labor with oxytocin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9818" y="5029200"/>
            <a:ext cx="2438400" cy="18288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" y="6111551"/>
            <a:ext cx="838200" cy="746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 </a:t>
            </a:r>
          </a:p>
        </p:txBody>
      </p:sp>
    </p:spTree>
    <p:extLst>
      <p:ext uri="{BB962C8B-B14F-4D97-AF65-F5344CB8AC3E}">
        <p14:creationId xmlns:p14="http://schemas.microsoft.com/office/powerpoint/2010/main" val="3582232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2hrs after admission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called by the nurse because she is unresponsive with shallow respirations.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288073"/>
              </p:ext>
            </p:extLst>
          </p:nvPr>
        </p:nvGraphicFramePr>
        <p:xfrm>
          <a:off x="838200" y="2928716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87801859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92041088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2951477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107712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Vitals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Findings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339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136/87 mmHg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 Edema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2+ pitting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33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Pulse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101 BPM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Reflexes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absent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158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O2 Saturation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Clonus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absent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3274462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" y="6111551"/>
            <a:ext cx="838200" cy="746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8 </a:t>
            </a:r>
          </a:p>
        </p:txBody>
      </p:sp>
      <p:pic>
        <p:nvPicPr>
          <p:cNvPr id="7" name="Picture 4" descr="image0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370" y="5029200"/>
            <a:ext cx="243563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3161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Mg2+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a trade card with the magnesium level that matches the patient’s evaluation at 2hrs.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" y="6111551"/>
            <a:ext cx="838200" cy="746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9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845" y="5029200"/>
            <a:ext cx="183415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881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 magnesium level is 14.2 mg/dL</a:t>
            </a:r>
          </a:p>
          <a:p>
            <a:endParaRPr lang="en-US" dirty="0"/>
          </a:p>
          <a:p>
            <a:r>
              <a:rPr lang="en-US" dirty="0"/>
              <a:t>How would you manage this (list 3 actions)?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9818" y="5029200"/>
            <a:ext cx="2438400" cy="18288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" y="6111551"/>
            <a:ext cx="838200" cy="746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D </a:t>
            </a:r>
          </a:p>
        </p:txBody>
      </p:sp>
    </p:spTree>
    <p:extLst>
      <p:ext uri="{BB962C8B-B14F-4D97-AF65-F5344CB8AC3E}">
        <p14:creationId xmlns:p14="http://schemas.microsoft.com/office/powerpoint/2010/main" val="1793727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4hrs after admission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Shortly after evaluation, the nurse re-enters the room to find the patient unresponsive, and demonstrating generalized, tonic-</a:t>
            </a:r>
            <a:r>
              <a:rPr lang="en-US" dirty="0" err="1"/>
              <a:t>clonic</a:t>
            </a:r>
            <a:r>
              <a:rPr lang="en-US" dirty="0"/>
              <a:t> seizure activity with tensing of the muscles, then jerking and twitching.  Her IV becomes displaced.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681119"/>
              </p:ext>
            </p:extLst>
          </p:nvPr>
        </p:nvGraphicFramePr>
        <p:xfrm>
          <a:off x="838200" y="3598674"/>
          <a:ext cx="4064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87801859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920410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Vitals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339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185/120 mmHg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33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Pulse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122 BPM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158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O2 Saturation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3274462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" y="6111551"/>
            <a:ext cx="838200" cy="746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10 </a:t>
            </a:r>
          </a:p>
        </p:txBody>
      </p:sp>
      <p:pic>
        <p:nvPicPr>
          <p:cNvPr id="7" name="Picture 4" descr="image0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370" y="5029200"/>
            <a:ext cx="243563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98117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DDx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differential diagnosis of seizure during pregnancy (list 5)?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2535" y="5029200"/>
            <a:ext cx="2579465" cy="18288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" y="6111551"/>
            <a:ext cx="838200" cy="746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11 </a:t>
            </a:r>
          </a:p>
        </p:txBody>
      </p:sp>
    </p:spTree>
    <p:extLst>
      <p:ext uri="{BB962C8B-B14F-4D97-AF65-F5344CB8AC3E}">
        <p14:creationId xmlns:p14="http://schemas.microsoft.com/office/powerpoint/2010/main" val="5084349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suspect she is having an </a:t>
            </a:r>
            <a:r>
              <a:rPr lang="en-US" dirty="0" err="1"/>
              <a:t>eclamptic</a:t>
            </a:r>
            <a:r>
              <a:rPr lang="en-US" dirty="0"/>
              <a:t> seizure.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" y="6111551"/>
            <a:ext cx="838200" cy="746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12 </a:t>
            </a:r>
          </a:p>
        </p:txBody>
      </p:sp>
      <p:pic>
        <p:nvPicPr>
          <p:cNvPr id="6" name="Picture 4" descr="image003">
            <a:extLst>
              <a:ext uri="{FF2B5EF4-FFF2-40B4-BE49-F238E27FC236}">
                <a16:creationId xmlns:a16="http://schemas.microsoft.com/office/drawing/2014/main" id="{63DECE70-5377-48E2-9C0B-55B4B017E3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370" y="5029200"/>
            <a:ext cx="243563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14127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a trade card with the initial management steps you want to perform.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" y="6111551"/>
            <a:ext cx="838200" cy="746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13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845" y="5029200"/>
            <a:ext cx="183415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6585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You call for help,</a:t>
            </a:r>
          </a:p>
          <a:p>
            <a:r>
              <a:rPr lang="en-US" sz="2400" dirty="0"/>
              <a:t>Place the side rails of the bed up,</a:t>
            </a:r>
          </a:p>
          <a:p>
            <a:r>
              <a:rPr lang="en-US" sz="2400" dirty="0"/>
              <a:t>Place the patient in the left lateral position, </a:t>
            </a:r>
          </a:p>
          <a:p>
            <a:r>
              <a:rPr lang="en-US" sz="2400" dirty="0"/>
              <a:t>Hook up a suction, </a:t>
            </a:r>
          </a:p>
          <a:p>
            <a:r>
              <a:rPr lang="en-US" sz="2400" dirty="0"/>
              <a:t>Reposition EFM/Toco as needed,</a:t>
            </a:r>
          </a:p>
          <a:p>
            <a:r>
              <a:rPr lang="en-US" sz="2400" dirty="0"/>
              <a:t>Administer oxygen via 100% NRB,</a:t>
            </a:r>
          </a:p>
          <a:p>
            <a:r>
              <a:rPr lang="en-US" sz="2400" dirty="0"/>
              <a:t>Short acting antihypertensive medication if repeat blood pressure is elevated,</a:t>
            </a:r>
          </a:p>
          <a:p>
            <a:r>
              <a:rPr lang="en-US" sz="2400" dirty="0"/>
              <a:t>Obtain peripheral IV access.</a:t>
            </a:r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9818" y="5029200"/>
            <a:ext cx="2438400" cy="18288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" y="6111551"/>
            <a:ext cx="838200" cy="746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E </a:t>
            </a:r>
          </a:p>
        </p:txBody>
      </p:sp>
    </p:spTree>
    <p:extLst>
      <p:ext uri="{BB962C8B-B14F-4D97-AF65-F5344CB8AC3E}">
        <p14:creationId xmlns:p14="http://schemas.microsoft.com/office/powerpoint/2010/main" val="3575263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 27 year-old African American G1P0 presents to labor and delivery at 38+5 weeks with headache unresponsive to acetaminophen, blood pressure of 176/104 mmHg, and 3+ proteinuria on dip at her prenatal care appointment. </a:t>
            </a:r>
          </a:p>
          <a:p>
            <a:r>
              <a:rPr lang="en-US" sz="2400" dirty="0"/>
              <a:t>She denies nausea, right upper quadrant abdominal pain, and visual changes. No vaginal bleeding, rupture of membranes, or contractions. Her prenatal course is complicated by pregestational DM and food/housing instability. </a:t>
            </a:r>
          </a:p>
          <a:p>
            <a:r>
              <a:rPr lang="en-US" sz="2400" dirty="0"/>
              <a:t>Ultrasound showed EFW at the 7</a:t>
            </a:r>
            <a:r>
              <a:rPr lang="en-US" sz="2400" baseline="30000" dirty="0"/>
              <a:t>th</a:t>
            </a:r>
            <a:r>
              <a:rPr lang="en-US" sz="2400" dirty="0"/>
              <a:t> percentile, AFI 3.6cm, BPP 6/10.  </a:t>
            </a:r>
          </a:p>
          <a:p>
            <a:r>
              <a:rPr lang="en-US" sz="2400" dirty="0"/>
              <a:t>On physical exam she appears moderately uncomfortable. Fetal heart tracing is category 2.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" y="6111551"/>
            <a:ext cx="838200" cy="746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1 </a:t>
            </a:r>
          </a:p>
        </p:txBody>
      </p:sp>
      <p:pic>
        <p:nvPicPr>
          <p:cNvPr id="6" name="Picture 4" descr="image0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370" y="5029200"/>
            <a:ext cx="243563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02403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Prevention of Recurrent Seizure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 nurse is unable to rapidly obtain peripheral IV access.</a:t>
            </a:r>
          </a:p>
          <a:p>
            <a:r>
              <a:rPr lang="en-US" dirty="0"/>
              <a:t>You administer 10gms IM 50% solution, 5gms each buttock.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" y="6111551"/>
            <a:ext cx="838200" cy="746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14 </a:t>
            </a:r>
          </a:p>
        </p:txBody>
      </p:sp>
      <p:pic>
        <p:nvPicPr>
          <p:cNvPr id="6" name="Picture 4" descr="image0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370" y="5029200"/>
            <a:ext cx="243563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94993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Fetal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During the seizure the fetal heart rate is as shown below.</a:t>
            </a:r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" y="6111551"/>
            <a:ext cx="838200" cy="746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15 </a:t>
            </a:r>
          </a:p>
        </p:txBody>
      </p:sp>
      <p:pic>
        <p:nvPicPr>
          <p:cNvPr id="7" name="Picture 4" descr="image0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370" y="5029200"/>
            <a:ext cx="243563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http://www.aafp.org/afp/2009/1215/afp20091215p1388-of12.gif">
            <a:hlinkClick r:id="rId3"/>
            <a:extLst>
              <a:ext uri="{FF2B5EF4-FFF2-40B4-BE49-F238E27FC236}">
                <a16:creationId xmlns:a16="http://schemas.microsoft.com/office/drawing/2014/main" id="{27ACA750-55C8-489B-9912-680398A08E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2419694"/>
            <a:ext cx="5028302" cy="2480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72644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Fetal Assessment and Labor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a trade card with the next most appropriate steps in delivery.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" y="6111551"/>
            <a:ext cx="838200" cy="746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16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845" y="5029200"/>
            <a:ext cx="183415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2704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Fetal bradycardia is still present after 8 minutes.</a:t>
            </a:r>
          </a:p>
          <a:p>
            <a:endParaRPr lang="en-US" dirty="0"/>
          </a:p>
          <a:p>
            <a:r>
              <a:rPr lang="en-US" dirty="0"/>
              <a:t>Cervix is 10cm/100%/+2.</a:t>
            </a:r>
          </a:p>
          <a:p>
            <a:endParaRPr lang="en-US" dirty="0"/>
          </a:p>
          <a:p>
            <a:r>
              <a:rPr lang="en-US" dirty="0"/>
              <a:t>You perform a forceps assisted vaginal delivery.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9818" y="5029200"/>
            <a:ext cx="2438400" cy="18288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" y="6111551"/>
            <a:ext cx="838200" cy="746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F </a:t>
            </a:r>
          </a:p>
        </p:txBody>
      </p:sp>
    </p:spTree>
    <p:extLst>
      <p:ext uri="{BB962C8B-B14F-4D97-AF65-F5344CB8AC3E}">
        <p14:creationId xmlns:p14="http://schemas.microsoft.com/office/powerpoint/2010/main" val="7134450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Postictal Period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Tonic movement resolved after approximately 1 minute and </a:t>
            </a:r>
            <a:r>
              <a:rPr lang="en-US" dirty="0" err="1"/>
              <a:t>clonic</a:t>
            </a:r>
            <a:r>
              <a:rPr lang="en-US" dirty="0"/>
              <a:t> movements resolved after approximately 2 minutes.  After 30 minutes the patient has not consciousness.  </a:t>
            </a:r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" y="6111551"/>
            <a:ext cx="838200" cy="746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17 </a:t>
            </a:r>
          </a:p>
        </p:txBody>
      </p:sp>
      <p:pic>
        <p:nvPicPr>
          <p:cNvPr id="6" name="Picture 4" descr="image0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370" y="5029200"/>
            <a:ext cx="243563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74481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a trade card with imaging tests that you want to order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" y="6111551"/>
            <a:ext cx="838200" cy="746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18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845" y="5029200"/>
            <a:ext cx="183415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4440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decide to order an MRI.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9818" y="5029200"/>
            <a:ext cx="2438400" cy="18288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" y="6111551"/>
            <a:ext cx="838200" cy="746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G </a:t>
            </a:r>
          </a:p>
        </p:txBody>
      </p:sp>
    </p:spTree>
    <p:extLst>
      <p:ext uri="{BB962C8B-B14F-4D97-AF65-F5344CB8AC3E}">
        <p14:creationId xmlns:p14="http://schemas.microsoft.com/office/powerpoint/2010/main" val="8372264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6hrs After Admission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patient’s nurse calls out for assistance.  The patient is having another episode of generalized, tonic-</a:t>
            </a:r>
            <a:r>
              <a:rPr lang="en-US" dirty="0" err="1"/>
              <a:t>clonic</a:t>
            </a:r>
            <a:r>
              <a:rPr lang="en-US" dirty="0"/>
              <a:t> seizure activity.</a:t>
            </a:r>
          </a:p>
          <a:p>
            <a:endParaRPr lang="en-US" dirty="0"/>
          </a:p>
        </p:txBody>
      </p:sp>
      <p:pic>
        <p:nvPicPr>
          <p:cNvPr id="5" name="Picture 4" descr="image0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370" y="5029200"/>
            <a:ext cx="243563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" y="6111551"/>
            <a:ext cx="838200" cy="746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19 </a:t>
            </a:r>
          </a:p>
        </p:txBody>
      </p:sp>
    </p:spTree>
    <p:extLst>
      <p:ext uri="{BB962C8B-B14F-4D97-AF65-F5344CB8AC3E}">
        <p14:creationId xmlns:p14="http://schemas.microsoft.com/office/powerpoint/2010/main" val="29666431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Medications for recurrent seizures (List 3):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2535" y="5029200"/>
            <a:ext cx="2579465" cy="18288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" y="6111551"/>
            <a:ext cx="838200" cy="746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20 </a:t>
            </a:r>
          </a:p>
        </p:txBody>
      </p:sp>
    </p:spTree>
    <p:extLst>
      <p:ext uri="{BB962C8B-B14F-4D97-AF65-F5344CB8AC3E}">
        <p14:creationId xmlns:p14="http://schemas.microsoft.com/office/powerpoint/2010/main" val="20684293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Benzos: Match Drug, Dose, Frequency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336121614"/>
                    </a:ext>
                  </a:extLst>
                </a:gridCol>
                <a:gridCol w="1955926">
                  <a:extLst>
                    <a:ext uri="{9D8B030D-6E8A-4147-A177-3AD203B41FA5}">
                      <a16:colId xmlns:a16="http://schemas.microsoft.com/office/drawing/2014/main" val="4221358379"/>
                    </a:ext>
                  </a:extLst>
                </a:gridCol>
                <a:gridCol w="3301874">
                  <a:extLst>
                    <a:ext uri="{9D8B030D-6E8A-4147-A177-3AD203B41FA5}">
                      <a16:colId xmlns:a16="http://schemas.microsoft.com/office/drawing/2014/main" val="156355067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397938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Drug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7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Diazepam (Valium)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Every: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Max 30mg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231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Lorazepam (Ativan)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Repeat once in: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Max 2 doses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7822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Midazolam (Versed)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Every: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Max 10mg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457879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845749" y="3933565"/>
          <a:ext cx="5257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3361216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2213583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7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1-2 mg 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5 min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231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2-4mg 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5-10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7822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5-10mg 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10-15min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457879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2535" y="5029200"/>
            <a:ext cx="2579465" cy="18288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" y="6111551"/>
            <a:ext cx="838200" cy="746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21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E5E94E-34AA-460E-A6AB-EBC204147D99}"/>
              </a:ext>
            </a:extLst>
          </p:cNvPr>
          <p:cNvSpPr txBox="1"/>
          <p:nvPr/>
        </p:nvSpPr>
        <p:spPr>
          <a:xfrm>
            <a:off x="845749" y="3504078"/>
            <a:ext cx="2098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Answers:</a:t>
            </a:r>
          </a:p>
        </p:txBody>
      </p:sp>
    </p:spTree>
    <p:extLst>
      <p:ext uri="{BB962C8B-B14F-4D97-AF65-F5344CB8AC3E}">
        <p14:creationId xmlns:p14="http://schemas.microsoft.com/office/powerpoint/2010/main" val="1424366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Follow-up Vitals, Exam, Labs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3290744"/>
              </p:ext>
            </p:extLst>
          </p:nvPr>
        </p:nvGraphicFramePr>
        <p:xfrm>
          <a:off x="838200" y="3397747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4642">
                  <a:extLst>
                    <a:ext uri="{9D8B030D-6E8A-4147-A177-3AD203B41FA5}">
                      <a16:colId xmlns:a16="http://schemas.microsoft.com/office/drawing/2014/main" val="2554526745"/>
                    </a:ext>
                  </a:extLst>
                </a:gridCol>
                <a:gridCol w="4073358">
                  <a:extLst>
                    <a:ext uri="{9D8B030D-6E8A-4147-A177-3AD203B41FA5}">
                      <a16:colId xmlns:a16="http://schemas.microsoft.com/office/drawing/2014/main" val="33537495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1363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Creatinine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0.78 mg/dL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812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 U/L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6808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 U/L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451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Platelets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210 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866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Pr:Cr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1082507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" y="6111551"/>
            <a:ext cx="838200" cy="746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2 </a:t>
            </a:r>
          </a:p>
        </p:txBody>
      </p:sp>
      <p:pic>
        <p:nvPicPr>
          <p:cNvPr id="7" name="Picture 4" descr="image0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370" y="5029200"/>
            <a:ext cx="243563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5A94317-611D-4559-B03F-AEE4C1D228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539040"/>
              </p:ext>
            </p:extLst>
          </p:nvPr>
        </p:nvGraphicFramePr>
        <p:xfrm>
          <a:off x="838200" y="1837860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87801859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92041088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2951477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107712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Vitals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Findings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339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185/110 mmHg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 Edema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2+ pitting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33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Pulse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96 BPM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Reflexes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158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O2 Saturation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Clonus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beats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3274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55873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patient is started on Keppra and has no further seizures.  </a:t>
            </a:r>
          </a:p>
          <a:p>
            <a:r>
              <a:rPr lang="en-US" dirty="0"/>
              <a:t>MRI shows evidence of posterior reversible encephalopathy syndrome (PRES).</a:t>
            </a:r>
          </a:p>
          <a:p>
            <a:r>
              <a:rPr lang="en-US" dirty="0"/>
              <a:t>Blood pressure was initially normal to mildly hypertensive but became severe on PPD#3.  Labetalol was started and titrated to 600mg TID.</a:t>
            </a:r>
          </a:p>
          <a:p>
            <a:r>
              <a:rPr lang="en-US" dirty="0"/>
              <a:t>The OB team debriefed the patient and her family about the course of events.</a:t>
            </a:r>
          </a:p>
          <a:p>
            <a:r>
              <a:rPr lang="en-US" dirty="0"/>
              <a:t>She was advised that the recurrence risk is 2%.  Antenatal consultation with MFM and low dose aspirin were recommended.</a:t>
            </a:r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" y="6111551"/>
            <a:ext cx="838200" cy="746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22 </a:t>
            </a:r>
          </a:p>
        </p:txBody>
      </p:sp>
      <p:pic>
        <p:nvPicPr>
          <p:cNvPr id="7" name="Picture 4" descr="image0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370" y="5029200"/>
            <a:ext cx="243563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1843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Cards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			Trade				Do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989" y="4635987"/>
            <a:ext cx="2438400" cy="1828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6822" y="2620574"/>
            <a:ext cx="2579465" cy="1828800"/>
          </a:xfrm>
          <a:prstGeom prst="rect">
            <a:avLst/>
          </a:prstGeom>
        </p:spPr>
      </p:pic>
      <p:pic>
        <p:nvPicPr>
          <p:cNvPr id="1027" name="Picture 4" descr="image00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947" y="2617820"/>
            <a:ext cx="243563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989" y="2617820"/>
            <a:ext cx="183415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004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patient is diagnosed with preeclampsia with SF.</a:t>
            </a:r>
          </a:p>
          <a:p>
            <a:endParaRPr lang="en-US" sz="2400" dirty="0"/>
          </a:p>
          <a:p>
            <a:r>
              <a:rPr lang="en-US" sz="2400" dirty="0"/>
              <a:t>The risk of seizure is (circle):</a:t>
            </a:r>
          </a:p>
          <a:p>
            <a:pPr lvl="1"/>
            <a:r>
              <a:rPr lang="en-US" sz="2000" dirty="0"/>
              <a:t>0.6%</a:t>
            </a:r>
          </a:p>
          <a:p>
            <a:pPr lvl="1"/>
            <a:r>
              <a:rPr lang="en-US" sz="2000" dirty="0"/>
              <a:t>2-3%</a:t>
            </a:r>
          </a:p>
          <a:p>
            <a:pPr lvl="1"/>
            <a:r>
              <a:rPr lang="en-US" sz="2000" dirty="0"/>
              <a:t>10%</a:t>
            </a:r>
          </a:p>
          <a:p>
            <a:endParaRPr lang="en-US" sz="2400" dirty="0"/>
          </a:p>
          <a:p>
            <a:r>
              <a:rPr lang="en-US" sz="2400" dirty="0"/>
              <a:t>The patient has the following risk factors for eclampsia (list as appropriate or write “none”)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2535" y="5029200"/>
            <a:ext cx="2579465" cy="18288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" y="6111551"/>
            <a:ext cx="838200" cy="746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3 </a:t>
            </a:r>
          </a:p>
        </p:txBody>
      </p:sp>
    </p:spTree>
    <p:extLst>
      <p:ext uri="{BB962C8B-B14F-4D97-AF65-F5344CB8AC3E}">
        <p14:creationId xmlns:p14="http://schemas.microsoft.com/office/powerpoint/2010/main" val="2531654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a trade card with the medications that you want to order.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" y="6111551"/>
            <a:ext cx="838200" cy="746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4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845" y="5029200"/>
            <a:ext cx="183415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92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She was started on magnesium for seizure prophylaxis.  </a:t>
            </a:r>
          </a:p>
          <a:p>
            <a:r>
              <a:rPr lang="en-US" dirty="0"/>
              <a:t>Short acting antihypertensive medication was given for sustained severe-range blood pressure.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9818" y="5029200"/>
            <a:ext cx="2438400" cy="18288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" y="6111551"/>
            <a:ext cx="838200" cy="746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S </a:t>
            </a:r>
          </a:p>
        </p:txBody>
      </p:sp>
    </p:spTree>
    <p:extLst>
      <p:ext uri="{BB962C8B-B14F-4D97-AF65-F5344CB8AC3E}">
        <p14:creationId xmlns:p14="http://schemas.microsoft.com/office/powerpoint/2010/main" val="2474074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a trade card with the dose(s) of the medication(s) that you want to order.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" y="6111551"/>
            <a:ext cx="838200" cy="746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5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845" y="5029200"/>
            <a:ext cx="183415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497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magnesium orders were placed:</a:t>
            </a:r>
          </a:p>
          <a:p>
            <a:pPr lvl="1"/>
            <a:r>
              <a:rPr lang="en-US" dirty="0"/>
              <a:t>Loading dose</a:t>
            </a:r>
          </a:p>
          <a:p>
            <a:pPr lvl="2"/>
            <a:r>
              <a:rPr lang="en-US" dirty="0"/>
              <a:t>4 grams IV over 15 min</a:t>
            </a:r>
          </a:p>
          <a:p>
            <a:pPr lvl="1"/>
            <a:r>
              <a:rPr lang="en-US" dirty="0"/>
              <a:t>Maintenance dose</a:t>
            </a:r>
          </a:p>
          <a:p>
            <a:pPr lvl="2"/>
            <a:r>
              <a:rPr lang="en-US" dirty="0"/>
              <a:t>2 gram/hour IV</a:t>
            </a:r>
          </a:p>
          <a:p>
            <a:pPr lvl="2"/>
            <a:endParaRPr lang="en-US" dirty="0"/>
          </a:p>
          <a:p>
            <a:r>
              <a:rPr lang="en-US" dirty="0"/>
              <a:t>Labetalol 20mg IV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9818" y="5029200"/>
            <a:ext cx="2438400" cy="18288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" y="6111551"/>
            <a:ext cx="838200" cy="746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B </a:t>
            </a:r>
          </a:p>
        </p:txBody>
      </p:sp>
    </p:spTree>
    <p:extLst>
      <p:ext uri="{BB962C8B-B14F-4D97-AF65-F5344CB8AC3E}">
        <p14:creationId xmlns:p14="http://schemas.microsoft.com/office/powerpoint/2010/main" val="1892075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Delivery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exam her cervix is 4-5cm/50%/-2.</a:t>
            </a:r>
          </a:p>
          <a:p>
            <a:endParaRPr lang="en-US" dirty="0"/>
          </a:p>
          <a:p>
            <a:r>
              <a:rPr lang="en-US" dirty="0"/>
              <a:t>She is contracting infrequently.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" y="6111551"/>
            <a:ext cx="838200" cy="746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6 </a:t>
            </a:r>
          </a:p>
        </p:txBody>
      </p:sp>
      <p:pic>
        <p:nvPicPr>
          <p:cNvPr id="6" name="Picture 4" descr="image0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370" y="5029200"/>
            <a:ext cx="243563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758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912</Words>
  <Application>Microsoft Office PowerPoint</Application>
  <PresentationFormat>Widescreen</PresentationFormat>
  <Paragraphs>208</Paragraphs>
  <Slides>31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Office Theme</vt:lpstr>
      <vt:lpstr>Eclampsia Case 2</vt:lpstr>
      <vt:lpstr>Stem </vt:lpstr>
      <vt:lpstr>Follow-up Vitals, Exam, Labs</vt:lpstr>
      <vt:lpstr>Risk Factors</vt:lpstr>
      <vt:lpstr>Treatment</vt:lpstr>
      <vt:lpstr>PowerPoint Presentation</vt:lpstr>
      <vt:lpstr>Treatment</vt:lpstr>
      <vt:lpstr>PowerPoint Presentation</vt:lpstr>
      <vt:lpstr>Delivery Plan</vt:lpstr>
      <vt:lpstr>Delivery</vt:lpstr>
      <vt:lpstr>PowerPoint Presentation</vt:lpstr>
      <vt:lpstr>2hrs after admission</vt:lpstr>
      <vt:lpstr>Mg2+ level</vt:lpstr>
      <vt:lpstr>PowerPoint Presentation</vt:lpstr>
      <vt:lpstr>4hrs after admission</vt:lpstr>
      <vt:lpstr>DDx</vt:lpstr>
      <vt:lpstr>Dx</vt:lpstr>
      <vt:lpstr>Initial Management</vt:lpstr>
      <vt:lpstr>PowerPoint Presentation</vt:lpstr>
      <vt:lpstr>Prevention of Recurrent Seizure</vt:lpstr>
      <vt:lpstr>Fetal Assessment</vt:lpstr>
      <vt:lpstr>Fetal Assessment and Labor Management</vt:lpstr>
      <vt:lpstr>PowerPoint Presentation</vt:lpstr>
      <vt:lpstr>Postictal Period</vt:lpstr>
      <vt:lpstr>Imaging</vt:lpstr>
      <vt:lpstr>PowerPoint Presentation</vt:lpstr>
      <vt:lpstr>6hrs After Admission</vt:lpstr>
      <vt:lpstr>Alternatives</vt:lpstr>
      <vt:lpstr>Benzos: Match Drug, Dose, Frequency</vt:lpstr>
      <vt:lpstr>Wrap up</vt:lpstr>
      <vt:lpstr>Your Cards</vt:lpstr>
    </vt:vector>
  </TitlesOfParts>
  <Company>University of Rochester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Eclampsia Case 1</dc:title>
  <dc:creator>Seligman, Neil</dc:creator>
  <cp:lastModifiedBy>Kyan Lynch</cp:lastModifiedBy>
  <cp:revision>25</cp:revision>
  <dcterms:created xsi:type="dcterms:W3CDTF">2021-06-09T19:23:29Z</dcterms:created>
  <dcterms:modified xsi:type="dcterms:W3CDTF">2021-06-16T17:46:40Z</dcterms:modified>
</cp:coreProperties>
</file>