
<file path=[Content_Types].xml><?xml version="1.0" encoding="utf-8"?>
<Types xmlns="http://schemas.openxmlformats.org/package/2006/content-types">
  <Default Extension="bin" ContentType="audio/unknown"/>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media/audio5.wav" ContentType="audio/x-wav"/>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727" r:id="rId2"/>
    <p:sldMasterId id="2147483660" r:id="rId3"/>
  </p:sldMasterIdLst>
  <p:notesMasterIdLst>
    <p:notesMasterId r:id="rId66"/>
  </p:notesMasterIdLst>
  <p:sldIdLst>
    <p:sldId id="535" r:id="rId4"/>
    <p:sldId id="607" r:id="rId5"/>
    <p:sldId id="605" r:id="rId6"/>
    <p:sldId id="258" r:id="rId7"/>
    <p:sldId id="537" r:id="rId8"/>
    <p:sldId id="540" r:id="rId9"/>
    <p:sldId id="538" r:id="rId10"/>
    <p:sldId id="539" r:id="rId11"/>
    <p:sldId id="541" r:id="rId12"/>
    <p:sldId id="542" r:id="rId13"/>
    <p:sldId id="543" r:id="rId14"/>
    <p:sldId id="544" r:id="rId15"/>
    <p:sldId id="545" r:id="rId16"/>
    <p:sldId id="546" r:id="rId17"/>
    <p:sldId id="547" r:id="rId18"/>
    <p:sldId id="548" r:id="rId19"/>
    <p:sldId id="549" r:id="rId20"/>
    <p:sldId id="550" r:id="rId21"/>
    <p:sldId id="551" r:id="rId22"/>
    <p:sldId id="552" r:id="rId23"/>
    <p:sldId id="553" r:id="rId24"/>
    <p:sldId id="554" r:id="rId25"/>
    <p:sldId id="555" r:id="rId26"/>
    <p:sldId id="556" r:id="rId27"/>
    <p:sldId id="557" r:id="rId28"/>
    <p:sldId id="558" r:id="rId29"/>
    <p:sldId id="559" r:id="rId30"/>
    <p:sldId id="560" r:id="rId31"/>
    <p:sldId id="561" r:id="rId32"/>
    <p:sldId id="562" r:id="rId33"/>
    <p:sldId id="563" r:id="rId34"/>
    <p:sldId id="564" r:id="rId35"/>
    <p:sldId id="565" r:id="rId36"/>
    <p:sldId id="566" r:id="rId37"/>
    <p:sldId id="567" r:id="rId38"/>
    <p:sldId id="568" r:id="rId39"/>
    <p:sldId id="569" r:id="rId40"/>
    <p:sldId id="570" r:id="rId41"/>
    <p:sldId id="571" r:id="rId42"/>
    <p:sldId id="572" r:id="rId43"/>
    <p:sldId id="573" r:id="rId44"/>
    <p:sldId id="574" r:id="rId45"/>
    <p:sldId id="575" r:id="rId46"/>
    <p:sldId id="576" r:id="rId47"/>
    <p:sldId id="577" r:id="rId48"/>
    <p:sldId id="578" r:id="rId49"/>
    <p:sldId id="579" r:id="rId50"/>
    <p:sldId id="580" r:id="rId51"/>
    <p:sldId id="581" r:id="rId52"/>
    <p:sldId id="582" r:id="rId53"/>
    <p:sldId id="583" r:id="rId54"/>
    <p:sldId id="584" r:id="rId55"/>
    <p:sldId id="585" r:id="rId56"/>
    <p:sldId id="586" r:id="rId57"/>
    <p:sldId id="587" r:id="rId58"/>
    <p:sldId id="588" r:id="rId59"/>
    <p:sldId id="589" r:id="rId60"/>
    <p:sldId id="590" r:id="rId61"/>
    <p:sldId id="591" r:id="rId62"/>
    <p:sldId id="592" r:id="rId63"/>
    <p:sldId id="602" r:id="rId64"/>
    <p:sldId id="604" r:id="rId6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33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65" autoAdjust="0"/>
    <p:restoredTop sz="90990"/>
  </p:normalViewPr>
  <p:slideViewPr>
    <p:cSldViewPr>
      <p:cViewPr varScale="1">
        <p:scale>
          <a:sx n="82" d="100"/>
          <a:sy n="82" d="100"/>
        </p:scale>
        <p:origin x="1542" y="7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8D1CF4D-D3EF-4E4E-AEAD-D9BE1CB10126}" type="datetimeFigureOut">
              <a:rPr lang="en-US"/>
              <a:pPr>
                <a:defRPr/>
              </a:pPr>
              <a:t>12/16/2020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7B3AC4CD-655A-46FF-8CF1-638AA8C1B2A7}" type="slidenum">
              <a:rPr lang="en-US"/>
              <a:pPr>
                <a:defRPr/>
              </a:pPr>
              <a:t>‹#›</a:t>
            </a:fld>
            <a:endParaRPr lang="en-US"/>
          </a:p>
        </p:txBody>
      </p:sp>
    </p:spTree>
    <p:extLst>
      <p:ext uri="{BB962C8B-B14F-4D97-AF65-F5344CB8AC3E}">
        <p14:creationId xmlns:p14="http://schemas.microsoft.com/office/powerpoint/2010/main" val="27338398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22915" name="Rectangle 3"/>
          <p:cNvSpPr>
            <a:spLocks noGrp="1" noChangeArrowheads="1"/>
          </p:cNvSpPr>
          <p:nvPr>
            <p:ph type="body" idx="1"/>
          </p:nvPr>
        </p:nvSpPr>
        <p:spPr bwMode="auto">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28600" indent="-228600" eaLnBrk="1" fontAlgn="auto" hangingPunct="1">
              <a:spcBef>
                <a:spcPts val="0"/>
              </a:spcBef>
              <a:spcAft>
                <a:spcPts val="0"/>
              </a:spcAft>
              <a:defRPr/>
            </a:pPr>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22915" name="Rectangle 3"/>
          <p:cNvSpPr>
            <a:spLocks noGrp="1" noChangeArrowheads="1"/>
          </p:cNvSpPr>
          <p:nvPr>
            <p:ph type="body" idx="1"/>
          </p:nvPr>
        </p:nvSpPr>
        <p:spPr bwMode="auto">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28600" indent="-228600" eaLnBrk="1" fontAlgn="auto" hangingPunct="1">
              <a:spcBef>
                <a:spcPts val="0"/>
              </a:spcBef>
              <a:spcAft>
                <a:spcPts val="0"/>
              </a:spcAft>
              <a:defRPr/>
            </a:pPr>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audio6.bin"/><Relationship Id="rId1" Type="http://schemas.openxmlformats.org/officeDocument/2006/relationships/audio" Target="../media/audio5.wav"/></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Answer">
    <p:spTree>
      <p:nvGrpSpPr>
        <p:cNvPr id="1" name=""/>
        <p:cNvGrpSpPr/>
        <p:nvPr/>
      </p:nvGrpSpPr>
      <p:grpSpPr>
        <a:xfrm>
          <a:off x="0" y="0"/>
          <a:ext cx="0" cy="0"/>
          <a:chOff x="0" y="0"/>
          <a:chExt cx="0" cy="0"/>
        </a:xfrm>
      </p:grpSpPr>
      <p:sp>
        <p:nvSpPr>
          <p:cNvPr id="2" name="Rectangle 1"/>
          <p:cNvSpPr/>
          <p:nvPr userDrawn="1"/>
        </p:nvSpPr>
        <p:spPr>
          <a:xfrm>
            <a:off x="3429000" y="5562600"/>
            <a:ext cx="762000" cy="228600"/>
          </a:xfrm>
          <a:prstGeom prst="rect">
            <a:avLst/>
          </a:prstGeom>
          <a:solidFill>
            <a:schemeClr val="tx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sz="2400"/>
          </a:p>
        </p:txBody>
      </p:sp>
      <p:sp>
        <p:nvSpPr>
          <p:cNvPr id="3" name="Rectangle 2"/>
          <p:cNvSpPr/>
          <p:nvPr userDrawn="1"/>
        </p:nvSpPr>
        <p:spPr>
          <a:xfrm>
            <a:off x="4191000" y="5562600"/>
            <a:ext cx="762000" cy="228600"/>
          </a:xfrm>
          <a:prstGeom prst="rect">
            <a:avLst/>
          </a:prstGeom>
          <a:solidFill>
            <a:schemeClr val="tx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sz="2400"/>
          </a:p>
        </p:txBody>
      </p:sp>
      <p:sp>
        <p:nvSpPr>
          <p:cNvPr id="4" name="Rectangle 3"/>
          <p:cNvSpPr/>
          <p:nvPr userDrawn="1"/>
        </p:nvSpPr>
        <p:spPr>
          <a:xfrm>
            <a:off x="1905000" y="5562600"/>
            <a:ext cx="762000" cy="228600"/>
          </a:xfrm>
          <a:prstGeom prst="rect">
            <a:avLst/>
          </a:prstGeom>
          <a:solidFill>
            <a:schemeClr val="tx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sz="2400"/>
          </a:p>
        </p:txBody>
      </p:sp>
      <p:sp>
        <p:nvSpPr>
          <p:cNvPr id="5" name="Rectangle 4"/>
          <p:cNvSpPr/>
          <p:nvPr userDrawn="1"/>
        </p:nvSpPr>
        <p:spPr>
          <a:xfrm>
            <a:off x="2667000" y="5562600"/>
            <a:ext cx="762000" cy="228600"/>
          </a:xfrm>
          <a:prstGeom prst="rect">
            <a:avLst/>
          </a:prstGeom>
          <a:solidFill>
            <a:schemeClr val="tx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sz="2400"/>
          </a:p>
        </p:txBody>
      </p:sp>
      <p:sp>
        <p:nvSpPr>
          <p:cNvPr id="6" name="Rectangle 5"/>
          <p:cNvSpPr/>
          <p:nvPr userDrawn="1"/>
        </p:nvSpPr>
        <p:spPr>
          <a:xfrm>
            <a:off x="6477000" y="5562600"/>
            <a:ext cx="762000" cy="228600"/>
          </a:xfrm>
          <a:prstGeom prst="rect">
            <a:avLst/>
          </a:prstGeom>
          <a:solidFill>
            <a:schemeClr val="tx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sz="2400"/>
          </a:p>
        </p:txBody>
      </p:sp>
      <p:sp>
        <p:nvSpPr>
          <p:cNvPr id="7" name="Rectangle 6"/>
          <p:cNvSpPr/>
          <p:nvPr userDrawn="1"/>
        </p:nvSpPr>
        <p:spPr>
          <a:xfrm>
            <a:off x="7239000" y="5562600"/>
            <a:ext cx="762000" cy="228600"/>
          </a:xfrm>
          <a:prstGeom prst="rect">
            <a:avLst/>
          </a:prstGeom>
          <a:solidFill>
            <a:schemeClr val="tx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sz="2400"/>
          </a:p>
        </p:txBody>
      </p:sp>
      <p:sp>
        <p:nvSpPr>
          <p:cNvPr id="8" name="Rectangle 7"/>
          <p:cNvSpPr/>
          <p:nvPr userDrawn="1"/>
        </p:nvSpPr>
        <p:spPr>
          <a:xfrm>
            <a:off x="4953000" y="5562600"/>
            <a:ext cx="762000" cy="228600"/>
          </a:xfrm>
          <a:prstGeom prst="rect">
            <a:avLst/>
          </a:prstGeom>
          <a:solidFill>
            <a:schemeClr val="tx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sz="2400"/>
          </a:p>
        </p:txBody>
      </p:sp>
      <p:sp>
        <p:nvSpPr>
          <p:cNvPr id="9" name="Rectangle 8"/>
          <p:cNvSpPr/>
          <p:nvPr userDrawn="1"/>
        </p:nvSpPr>
        <p:spPr>
          <a:xfrm>
            <a:off x="5715000" y="5562600"/>
            <a:ext cx="762000" cy="228600"/>
          </a:xfrm>
          <a:prstGeom prst="rect">
            <a:avLst/>
          </a:prstGeom>
          <a:solidFill>
            <a:schemeClr val="tx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sz="2400"/>
          </a:p>
        </p:txBody>
      </p:sp>
      <p:sp>
        <p:nvSpPr>
          <p:cNvPr id="10" name="Rectangle 9"/>
          <p:cNvSpPr/>
          <p:nvPr userDrawn="1"/>
        </p:nvSpPr>
        <p:spPr>
          <a:xfrm>
            <a:off x="1143000" y="5562600"/>
            <a:ext cx="762000" cy="228600"/>
          </a:xfrm>
          <a:prstGeom prst="rect">
            <a:avLst/>
          </a:prstGeom>
          <a:solidFill>
            <a:schemeClr val="tx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sz="2400"/>
          </a:p>
        </p:txBody>
      </p:sp>
      <p:sp>
        <p:nvSpPr>
          <p:cNvPr id="11" name="Rectangle 10"/>
          <p:cNvSpPr/>
          <p:nvPr userDrawn="1"/>
        </p:nvSpPr>
        <p:spPr>
          <a:xfrm>
            <a:off x="1143000" y="5562600"/>
            <a:ext cx="762000" cy="228600"/>
          </a:xfrm>
          <a:prstGeom prst="rect">
            <a:avLst/>
          </a:prstGeom>
          <a:solidFill>
            <a:srgbClr val="FF0000"/>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sz="2400"/>
          </a:p>
        </p:txBody>
      </p:sp>
      <p:sp>
        <p:nvSpPr>
          <p:cNvPr id="12" name="Rectangle 11"/>
          <p:cNvSpPr/>
          <p:nvPr userDrawn="1"/>
        </p:nvSpPr>
        <p:spPr>
          <a:xfrm>
            <a:off x="7239000" y="5562600"/>
            <a:ext cx="762000" cy="228600"/>
          </a:xfrm>
          <a:prstGeom prst="rect">
            <a:avLst/>
          </a:prstGeom>
          <a:solidFill>
            <a:srgbClr val="FF0000"/>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sz="2400"/>
          </a:p>
        </p:txBody>
      </p:sp>
      <p:sp>
        <p:nvSpPr>
          <p:cNvPr id="13" name="Rectangle 12"/>
          <p:cNvSpPr/>
          <p:nvPr userDrawn="1"/>
        </p:nvSpPr>
        <p:spPr>
          <a:xfrm>
            <a:off x="1905000" y="5562600"/>
            <a:ext cx="762000" cy="228600"/>
          </a:xfrm>
          <a:prstGeom prst="rect">
            <a:avLst/>
          </a:prstGeom>
          <a:solidFill>
            <a:srgbClr val="FF0000"/>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sz="2400"/>
          </a:p>
        </p:txBody>
      </p:sp>
      <p:sp>
        <p:nvSpPr>
          <p:cNvPr id="14" name="Rectangle 13"/>
          <p:cNvSpPr/>
          <p:nvPr userDrawn="1"/>
        </p:nvSpPr>
        <p:spPr>
          <a:xfrm>
            <a:off x="6477000" y="5562600"/>
            <a:ext cx="762000" cy="228600"/>
          </a:xfrm>
          <a:prstGeom prst="rect">
            <a:avLst/>
          </a:prstGeom>
          <a:solidFill>
            <a:srgbClr val="FF0000"/>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sz="2400"/>
          </a:p>
        </p:txBody>
      </p:sp>
      <p:sp>
        <p:nvSpPr>
          <p:cNvPr id="15" name="Rectangle 14"/>
          <p:cNvSpPr/>
          <p:nvPr userDrawn="1"/>
        </p:nvSpPr>
        <p:spPr>
          <a:xfrm>
            <a:off x="2667000" y="5562600"/>
            <a:ext cx="762000" cy="228600"/>
          </a:xfrm>
          <a:prstGeom prst="rect">
            <a:avLst/>
          </a:prstGeom>
          <a:solidFill>
            <a:srgbClr val="FF0000"/>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sz="2400"/>
          </a:p>
        </p:txBody>
      </p:sp>
      <p:sp>
        <p:nvSpPr>
          <p:cNvPr id="16" name="Rectangle 15"/>
          <p:cNvSpPr/>
          <p:nvPr userDrawn="1"/>
        </p:nvSpPr>
        <p:spPr>
          <a:xfrm>
            <a:off x="5715000" y="5562600"/>
            <a:ext cx="762000" cy="228600"/>
          </a:xfrm>
          <a:prstGeom prst="rect">
            <a:avLst/>
          </a:prstGeom>
          <a:solidFill>
            <a:srgbClr val="FF0000"/>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sz="2400"/>
          </a:p>
        </p:txBody>
      </p:sp>
      <p:sp>
        <p:nvSpPr>
          <p:cNvPr id="17" name="Rectangle 16"/>
          <p:cNvSpPr/>
          <p:nvPr userDrawn="1"/>
        </p:nvSpPr>
        <p:spPr>
          <a:xfrm>
            <a:off x="3429000" y="5562600"/>
            <a:ext cx="762000" cy="228600"/>
          </a:xfrm>
          <a:prstGeom prst="rect">
            <a:avLst/>
          </a:prstGeom>
          <a:solidFill>
            <a:srgbClr val="FF0000"/>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sz="2400"/>
          </a:p>
        </p:txBody>
      </p:sp>
      <p:sp>
        <p:nvSpPr>
          <p:cNvPr id="18" name="Rectangle 17"/>
          <p:cNvSpPr/>
          <p:nvPr userDrawn="1"/>
        </p:nvSpPr>
        <p:spPr>
          <a:xfrm>
            <a:off x="4953000" y="5562600"/>
            <a:ext cx="762000" cy="228600"/>
          </a:xfrm>
          <a:prstGeom prst="rect">
            <a:avLst/>
          </a:prstGeom>
          <a:solidFill>
            <a:srgbClr val="FF0000"/>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sz="2400"/>
          </a:p>
        </p:txBody>
      </p:sp>
      <p:sp>
        <p:nvSpPr>
          <p:cNvPr id="19" name="Rectangle 18"/>
          <p:cNvSpPr/>
          <p:nvPr userDrawn="1"/>
        </p:nvSpPr>
        <p:spPr>
          <a:xfrm>
            <a:off x="4191000" y="5562600"/>
            <a:ext cx="762000" cy="228600"/>
          </a:xfrm>
          <a:prstGeom prst="rect">
            <a:avLst/>
          </a:prstGeom>
          <a:solidFill>
            <a:srgbClr val="FF0000"/>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sz="2400"/>
          </a:p>
        </p:txBody>
      </p:sp>
      <p:sp>
        <p:nvSpPr>
          <p:cNvPr id="20" name="TextBox 19"/>
          <p:cNvSpPr txBox="1"/>
          <p:nvPr userDrawn="1"/>
        </p:nvSpPr>
        <p:spPr bwMode="auto">
          <a:xfrm>
            <a:off x="4114800" y="5575756"/>
            <a:ext cx="9144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800" dirty="0">
                <a:solidFill>
                  <a:schemeClr val="bg1"/>
                </a:solidFill>
                <a:latin typeface="Arial Black" pitchFamily="34" charset="0"/>
                <a:cs typeface="Arial" charset="0"/>
              </a:rPr>
              <a:t>Start Timer</a:t>
            </a:r>
          </a:p>
        </p:txBody>
      </p:sp>
      <p:sp>
        <p:nvSpPr>
          <p:cNvPr id="21" name="TextBox 20">
            <a:hlinkClick r:id="" action="ppaction://hlinkshowjump?jump=nextslide"/>
          </p:cNvPr>
          <p:cNvSpPr txBox="1"/>
          <p:nvPr userDrawn="1"/>
        </p:nvSpPr>
        <p:spPr bwMode="auto">
          <a:xfrm>
            <a:off x="8099424" y="5507621"/>
            <a:ext cx="81597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800" dirty="0">
                <a:solidFill>
                  <a:schemeClr val="bg1"/>
                </a:solidFill>
                <a:latin typeface="Arial Black" pitchFamily="34" charset="0"/>
                <a:cs typeface="Arial" charset="0"/>
              </a:rPr>
              <a:t>GO TO</a:t>
            </a:r>
          </a:p>
          <a:p>
            <a:pPr algn="ctr">
              <a:spcBef>
                <a:spcPct val="0"/>
              </a:spcBef>
              <a:buFontTx/>
              <a:buNone/>
            </a:pPr>
            <a:r>
              <a:rPr lang="en-US" sz="800" dirty="0">
                <a:solidFill>
                  <a:schemeClr val="bg1"/>
                </a:solidFill>
                <a:latin typeface="Arial Black" pitchFamily="34" charset="0"/>
                <a:cs typeface="Arial" charset="0"/>
              </a:rPr>
              <a:t>RESPONSE</a:t>
            </a:r>
          </a:p>
        </p:txBody>
      </p:sp>
    </p:spTree>
    <p:extLst>
      <p:ext uri="{BB962C8B-B14F-4D97-AF65-F5344CB8AC3E}">
        <p14:creationId xmlns:p14="http://schemas.microsoft.com/office/powerpoint/2010/main" val="507669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par>
                                <p:cTn id="7" presetID="1" presetClass="exit" presetSubtype="0" fill="hold" grpId="2" nodeType="withEffect" nodePh="1">
                                  <p:stCondLst>
                                    <p:cond delay="0"/>
                                  </p:stCondLst>
                                  <p:endCondLst>
                                    <p:cond evt="begin" delay="0">
                                      <p:tn val="7"/>
                                    </p:cond>
                                  </p:endCondLst>
                                  <p:childTnLst>
                                    <p:set>
                                      <p:cBhvr>
                                        <p:cTn id="8" dur="1" fill="hold">
                                          <p:stCondLst>
                                            <p:cond delay="0"/>
                                          </p:stCondLst>
                                        </p:cTn>
                                        <p:tgtEl>
                                          <p:spTgt spid="19">
                                            <p:txEl>
                                              <p:charRg st="4294967295" end="4294967295"/>
                                            </p:txEl>
                                          </p:spTgt>
                                        </p:tgtEl>
                                        <p:attrNameLst>
                                          <p:attrName>style.visibility</p:attrName>
                                        </p:attrNameLst>
                                      </p:cBhvr>
                                      <p:to>
                                        <p:strVal val="hidden"/>
                                      </p:to>
                                    </p:set>
                                  </p:childTnLst>
                                  <p:subTnLst>
                                    <p:audio>
                                      <p:cMediaNode>
                                        <p:cTn display="0" masterRel="sameClick">
                                          <p:stCondLst>
                                            <p:cond evt="begin" delay="0">
                                              <p:tn val="7"/>
                                            </p:cond>
                                          </p:stCondLst>
                                          <p:endCondLst>
                                            <p:cond evt="onStopAudio" delay="0">
                                              <p:tgtEl>
                                                <p:sldTgt/>
                                              </p:tgtEl>
                                            </p:cond>
                                          </p:endCondLst>
                                        </p:cTn>
                                        <p:tgtEl>
                                          <p:sndTgt r:embed="rId1" name="jeopardy.wav"/>
                                        </p:tgtEl>
                                      </p:cMediaNode>
                                    </p:audio>
                                  </p:subTnLst>
                                </p:cTn>
                              </p:par>
                              <p:par>
                                <p:cTn id="9" presetID="1" presetClass="entr" presetSubtype="0" fill="hold" grpId="1"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xit" presetSubtype="0" fill="hold" grpId="0" nodeType="withEffect">
                                  <p:stCondLst>
                                    <p:cond delay="1000"/>
                                  </p:stCondLst>
                                  <p:childTnLst>
                                    <p:set>
                                      <p:cBhvr>
                                        <p:cTn id="28" dur="1" fill="hold">
                                          <p:stCondLst>
                                            <p:cond delay="0"/>
                                          </p:stCondLst>
                                        </p:cTn>
                                        <p:tgtEl>
                                          <p:spTgt spid="11"/>
                                        </p:tgtEl>
                                        <p:attrNameLst>
                                          <p:attrName>style.visibility</p:attrName>
                                        </p:attrNameLst>
                                      </p:cBhvr>
                                      <p:to>
                                        <p:strVal val="hidden"/>
                                      </p:to>
                                    </p:set>
                                  </p:childTnLst>
                                </p:cTn>
                              </p:par>
                              <p:par>
                                <p:cTn id="29" presetID="1" presetClass="exit" presetSubtype="0" fill="hold" grpId="0" nodeType="withEffect">
                                  <p:stCondLst>
                                    <p:cond delay="1000"/>
                                  </p:stCondLst>
                                  <p:childTnLst>
                                    <p:set>
                                      <p:cBhvr>
                                        <p:cTn id="30" dur="1" fill="hold">
                                          <p:stCondLst>
                                            <p:cond delay="0"/>
                                          </p:stCondLst>
                                        </p:cTn>
                                        <p:tgtEl>
                                          <p:spTgt spid="12"/>
                                        </p:tgtEl>
                                        <p:attrNameLst>
                                          <p:attrName>style.visibility</p:attrName>
                                        </p:attrNameLst>
                                      </p:cBhvr>
                                      <p:to>
                                        <p:strVal val="hidden"/>
                                      </p:to>
                                    </p:set>
                                  </p:childTnLst>
                                </p:cTn>
                              </p:par>
                            </p:childTnLst>
                          </p:cTn>
                        </p:par>
                        <p:par>
                          <p:cTn id="31" fill="hold">
                            <p:stCondLst>
                              <p:cond delay="1000"/>
                            </p:stCondLst>
                            <p:childTnLst>
                              <p:par>
                                <p:cTn id="32" presetID="1" presetClass="exit" presetSubtype="0" fill="hold" grpId="0" nodeType="afterEffect">
                                  <p:stCondLst>
                                    <p:cond delay="15000"/>
                                  </p:stCondLst>
                                  <p:childTnLst>
                                    <p:set>
                                      <p:cBhvr>
                                        <p:cTn id="33" dur="1" fill="hold">
                                          <p:stCondLst>
                                            <p:cond delay="0"/>
                                          </p:stCondLst>
                                        </p:cTn>
                                        <p:tgtEl>
                                          <p:spTgt spid="13"/>
                                        </p:tgtEl>
                                        <p:attrNameLst>
                                          <p:attrName>style.visibility</p:attrName>
                                        </p:attrNameLst>
                                      </p:cBhvr>
                                      <p:to>
                                        <p:strVal val="hidden"/>
                                      </p:to>
                                    </p:set>
                                  </p:childTnLst>
                                </p:cTn>
                              </p:par>
                            </p:childTnLst>
                          </p:cTn>
                        </p:par>
                        <p:par>
                          <p:cTn id="34" fill="hold">
                            <p:stCondLst>
                              <p:cond delay="16000"/>
                            </p:stCondLst>
                            <p:childTnLst>
                              <p:par>
                                <p:cTn id="35" presetID="1" presetClass="exit" presetSubtype="0" fill="hold" nodeType="afterEffect">
                                  <p:stCondLst>
                                    <p:cond delay="0"/>
                                  </p:stCondLst>
                                  <p:childTnLst>
                                    <p:set>
                                      <p:cBhvr>
                                        <p:cTn id="36" dur="1" fill="hold">
                                          <p:stCondLst>
                                            <p:cond delay="0"/>
                                          </p:stCondLst>
                                        </p:cTn>
                                        <p:tgtEl>
                                          <p:spTgt spid="14"/>
                                        </p:tgtEl>
                                        <p:attrNameLst>
                                          <p:attrName>style.visibility</p:attrName>
                                        </p:attrNameLst>
                                      </p:cBhvr>
                                      <p:to>
                                        <p:strVal val="hidden"/>
                                      </p:to>
                                    </p:set>
                                  </p:childTnLst>
                                </p:cTn>
                              </p:par>
                            </p:childTnLst>
                          </p:cTn>
                        </p:par>
                        <p:par>
                          <p:cTn id="37" fill="hold">
                            <p:stCondLst>
                              <p:cond delay="16000"/>
                            </p:stCondLst>
                            <p:childTnLst>
                              <p:par>
                                <p:cTn id="38" presetID="1" presetClass="exit" presetSubtype="0" fill="hold" grpId="0" nodeType="afterEffect">
                                  <p:stCondLst>
                                    <p:cond delay="15000"/>
                                  </p:stCondLst>
                                  <p:childTnLst>
                                    <p:set>
                                      <p:cBhvr>
                                        <p:cTn id="39" dur="1" fill="hold">
                                          <p:stCondLst>
                                            <p:cond delay="0"/>
                                          </p:stCondLst>
                                        </p:cTn>
                                        <p:tgtEl>
                                          <p:spTgt spid="15"/>
                                        </p:tgtEl>
                                        <p:attrNameLst>
                                          <p:attrName>style.visibility</p:attrName>
                                        </p:attrNameLst>
                                      </p:cBhvr>
                                      <p:to>
                                        <p:strVal val="hidden"/>
                                      </p:to>
                                    </p:set>
                                  </p:childTnLst>
                                </p:cTn>
                              </p:par>
                              <p:par>
                                <p:cTn id="40" presetID="1" presetClass="exit" presetSubtype="0" fill="hold" nodeType="withEffect">
                                  <p:stCondLst>
                                    <p:cond delay="15000"/>
                                  </p:stCondLst>
                                  <p:childTnLst>
                                    <p:set>
                                      <p:cBhvr>
                                        <p:cTn id="41" dur="1" fill="hold">
                                          <p:stCondLst>
                                            <p:cond delay="0"/>
                                          </p:stCondLst>
                                        </p:cTn>
                                        <p:tgtEl>
                                          <p:spTgt spid="16"/>
                                        </p:tgtEl>
                                        <p:attrNameLst>
                                          <p:attrName>style.visibility</p:attrName>
                                        </p:attrNameLst>
                                      </p:cBhvr>
                                      <p:to>
                                        <p:strVal val="hidden"/>
                                      </p:to>
                                    </p:set>
                                  </p:childTnLst>
                                </p:cTn>
                              </p:par>
                            </p:childTnLst>
                          </p:cTn>
                        </p:par>
                        <p:par>
                          <p:cTn id="42" fill="hold">
                            <p:stCondLst>
                              <p:cond delay="31000"/>
                            </p:stCondLst>
                            <p:childTnLst>
                              <p:par>
                                <p:cTn id="43" presetID="1" presetClass="exit" presetSubtype="0" fill="hold" grpId="0" nodeType="afterEffect">
                                  <p:stCondLst>
                                    <p:cond delay="15000"/>
                                  </p:stCondLst>
                                  <p:childTnLst>
                                    <p:set>
                                      <p:cBhvr>
                                        <p:cTn id="44" dur="1" fill="hold">
                                          <p:stCondLst>
                                            <p:cond delay="0"/>
                                          </p:stCondLst>
                                        </p:cTn>
                                        <p:tgtEl>
                                          <p:spTgt spid="17"/>
                                        </p:tgtEl>
                                        <p:attrNameLst>
                                          <p:attrName>style.visibility</p:attrName>
                                        </p:attrNameLst>
                                      </p:cBhvr>
                                      <p:to>
                                        <p:strVal val="hidden"/>
                                      </p:to>
                                    </p:set>
                                  </p:childTnLst>
                                </p:cTn>
                              </p:par>
                            </p:childTnLst>
                          </p:cTn>
                        </p:par>
                        <p:par>
                          <p:cTn id="45" fill="hold">
                            <p:stCondLst>
                              <p:cond delay="46000"/>
                            </p:stCondLst>
                            <p:childTnLst>
                              <p:par>
                                <p:cTn id="46" presetID="1" presetClass="exit" presetSubtype="0" fill="hold" nodeType="afterEffect">
                                  <p:stCondLst>
                                    <p:cond delay="0"/>
                                  </p:stCondLst>
                                  <p:childTnLst>
                                    <p:set>
                                      <p:cBhvr>
                                        <p:cTn id="47" dur="1" fill="hold">
                                          <p:stCondLst>
                                            <p:cond delay="0"/>
                                          </p:stCondLst>
                                        </p:cTn>
                                        <p:tgtEl>
                                          <p:spTgt spid="18"/>
                                        </p:tgtEl>
                                        <p:attrNameLst>
                                          <p:attrName>style.visibility</p:attrName>
                                        </p:attrNameLst>
                                      </p:cBhvr>
                                      <p:to>
                                        <p:strVal val="hidden"/>
                                      </p:to>
                                    </p:set>
                                  </p:childTnLst>
                                </p:cTn>
                              </p:par>
                            </p:childTnLst>
                          </p:cTn>
                        </p:par>
                        <p:par>
                          <p:cTn id="48" fill="hold">
                            <p:stCondLst>
                              <p:cond delay="46000"/>
                            </p:stCondLst>
                            <p:childTnLst>
                              <p:par>
                                <p:cTn id="49" presetID="10" presetClass="exit" presetSubtype="0" fill="hold" grpId="0" nodeType="afterEffect">
                                  <p:stCondLst>
                                    <p:cond delay="13000"/>
                                  </p:stCondLst>
                                  <p:childTnLst>
                                    <p:animEffect transition="out" filter="fade">
                                      <p:cBhvr>
                                        <p:cTn id="50" dur="1000"/>
                                        <p:tgtEl>
                                          <p:spTgt spid="19"/>
                                        </p:tgtEl>
                                      </p:cBhvr>
                                    </p:animEffect>
                                    <p:set>
                                      <p:cBhvr>
                                        <p:cTn id="51"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2" name="Ray.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3" grpId="0" animBg="1"/>
      <p:bldP spid="13" grpId="1" animBg="1"/>
      <p:bldP spid="14" grpId="0" animBg="1"/>
      <p:bldP spid="15" grpId="0" animBg="1"/>
      <p:bldP spid="15" grpId="1" animBg="1"/>
      <p:bldP spid="16" grpId="0" animBg="1"/>
      <p:bldP spid="17" grpId="0" animBg="1"/>
      <p:bldP spid="17" grpId="1" animBg="1"/>
      <p:bldP spid="18" grpId="0" animBg="1"/>
      <p:bldP spid="19" grpId="0" animBg="1"/>
      <p:bldP spid="19" grpId="1" animBg="1"/>
      <p:bldP spid="19" grpId="2" autoUpdateAnimBg="0"/>
      <p:bldP spid="20"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Ques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5515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116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6950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5488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0604EF-B8EB-DF40-AC2A-7ED839BF949D}" type="datetimeFigureOut">
              <a:rPr lang="en-US" smtClean="0"/>
              <a:t>12/16/2020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3756C1-7830-4843-983F-C1AAC2BA2534}" type="slidenum">
              <a:rPr lang="en-US" smtClean="0"/>
              <a:t>‹#›</a:t>
            </a:fld>
            <a:endParaRPr lang="en-US"/>
          </a:p>
        </p:txBody>
      </p:sp>
    </p:spTree>
    <p:extLst>
      <p:ext uri="{BB962C8B-B14F-4D97-AF65-F5344CB8AC3E}">
        <p14:creationId xmlns:p14="http://schemas.microsoft.com/office/powerpoint/2010/main" val="2762065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1.jpg"/><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slide" Target="../slides/slide10.xml"/><Relationship Id="rId5" Type="http://schemas.openxmlformats.org/officeDocument/2006/relationships/slideLayout" Target="../slideLayouts/slideLayout5.xml"/><Relationship Id="rId10" Type="http://schemas.openxmlformats.org/officeDocument/2006/relationships/audio" Target="../media/audio3.wav"/><Relationship Id="rId4" Type="http://schemas.openxmlformats.org/officeDocument/2006/relationships/slideLayout" Target="../slideLayouts/slideLayout4.xml"/><Relationship Id="rId9" Type="http://schemas.openxmlformats.org/officeDocument/2006/relationships/audio" Target="../media/audio2.bin"/><Relationship Id="rId14" Type="http://schemas.openxmlformats.org/officeDocument/2006/relationships/audio" Target="../media/audio4.bin"/></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7">
            <a:lum/>
          </a:blip>
          <a:srcRect/>
          <a:stretch>
            <a:fillRect l="-17000" r="-17000"/>
          </a:stretch>
        </a:blipFill>
        <a:effectLst/>
      </p:bgPr>
    </p:bg>
    <p:spTree>
      <p:nvGrpSpPr>
        <p:cNvPr id="1" name=""/>
        <p:cNvGrpSpPr/>
        <p:nvPr/>
      </p:nvGrpSpPr>
      <p:grpSpPr>
        <a:xfrm>
          <a:off x="0" y="0"/>
          <a:ext cx="0" cy="0"/>
          <a:chOff x="0" y="0"/>
          <a:chExt cx="0" cy="0"/>
        </a:xfrm>
      </p:grpSpPr>
      <p:grpSp>
        <p:nvGrpSpPr>
          <p:cNvPr id="1031" name="Group 20"/>
          <p:cNvGrpSpPr>
            <a:grpSpLocks/>
          </p:cNvGrpSpPr>
          <p:nvPr userDrawn="1"/>
        </p:nvGrpSpPr>
        <p:grpSpPr bwMode="auto">
          <a:xfrm>
            <a:off x="7010400" y="6172200"/>
            <a:ext cx="1804989" cy="534988"/>
            <a:chOff x="7010399" y="6172200"/>
            <a:chExt cx="1804989" cy="534544"/>
          </a:xfrm>
        </p:grpSpPr>
        <p:sp>
          <p:nvSpPr>
            <p:cNvPr id="22" name="Text Box 63"/>
            <p:cNvSpPr txBox="1">
              <a:spLocks noChangeArrowheads="1"/>
            </p:cNvSpPr>
            <p:nvPr/>
          </p:nvSpPr>
          <p:spPr bwMode="auto">
            <a:xfrm>
              <a:off x="7467600" y="6491023"/>
              <a:ext cx="533400" cy="215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1pPr>
              <a:lvl2pPr marL="4572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2pPr>
              <a:lvl3pPr marL="9144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3pPr>
              <a:lvl4pPr marL="13716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4pPr>
              <a:lvl5pPr marL="18288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9pPr>
            </a:lstStyle>
            <a:p>
              <a:pPr>
                <a:spcBef>
                  <a:spcPct val="50000"/>
                </a:spcBef>
                <a:defRPr/>
              </a:pPr>
              <a:r>
                <a:rPr lang="en-US" altLang="en-US" sz="800" b="1" dirty="0">
                  <a:solidFill>
                    <a:schemeClr val="bg1"/>
                  </a:solidFill>
                  <a:effectLst/>
                </a:rPr>
                <a:t>Cheer</a:t>
              </a:r>
            </a:p>
          </p:txBody>
        </p:sp>
        <p:sp>
          <p:nvSpPr>
            <p:cNvPr id="23" name="Text Box 64"/>
            <p:cNvSpPr txBox="1">
              <a:spLocks noChangeArrowheads="1"/>
            </p:cNvSpPr>
            <p:nvPr/>
          </p:nvSpPr>
          <p:spPr bwMode="auto">
            <a:xfrm>
              <a:off x="8229600" y="6491023"/>
              <a:ext cx="585788" cy="214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1pPr>
              <a:lvl2pPr marL="4572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2pPr>
              <a:lvl3pPr marL="9144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3pPr>
              <a:lvl4pPr marL="13716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4pPr>
              <a:lvl5pPr marL="18288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9pPr>
            </a:lstStyle>
            <a:p>
              <a:pPr>
                <a:spcBef>
                  <a:spcPct val="50000"/>
                </a:spcBef>
                <a:defRPr/>
              </a:pPr>
              <a:r>
                <a:rPr lang="en-US" altLang="en-US" sz="800" b="1" dirty="0">
                  <a:solidFill>
                    <a:schemeClr val="bg1"/>
                  </a:solidFill>
                  <a:effectLst/>
                </a:rPr>
                <a:t>Silence</a:t>
              </a:r>
            </a:p>
          </p:txBody>
        </p:sp>
        <p:sp>
          <p:nvSpPr>
            <p:cNvPr id="24" name="Text Box 65"/>
            <p:cNvSpPr txBox="1">
              <a:spLocks noChangeArrowheads="1"/>
            </p:cNvSpPr>
            <p:nvPr/>
          </p:nvSpPr>
          <p:spPr bwMode="auto">
            <a:xfrm>
              <a:off x="7010399" y="6491023"/>
              <a:ext cx="541338" cy="215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1pPr>
              <a:lvl2pPr marL="4572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2pPr>
              <a:lvl3pPr marL="9144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3pPr>
              <a:lvl4pPr marL="13716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4pPr>
              <a:lvl5pPr marL="18288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9pPr>
            </a:lstStyle>
            <a:p>
              <a:pPr>
                <a:spcBef>
                  <a:spcPct val="50000"/>
                </a:spcBef>
                <a:defRPr/>
              </a:pPr>
              <a:r>
                <a:rPr lang="en-US" altLang="en-US" sz="800" b="1">
                  <a:solidFill>
                    <a:schemeClr val="bg1"/>
                  </a:solidFill>
                  <a:effectLst/>
                </a:rPr>
                <a:t>Wrong</a:t>
              </a:r>
              <a:endParaRPr lang="en-US" altLang="en-US" sz="800" b="1" dirty="0">
                <a:solidFill>
                  <a:schemeClr val="bg1"/>
                </a:solidFill>
                <a:effectLst/>
              </a:endParaRPr>
            </a:p>
          </p:txBody>
        </p:sp>
        <p:sp>
          <p:nvSpPr>
            <p:cNvPr id="26" name="Text Box 69"/>
            <p:cNvSpPr txBox="1">
              <a:spLocks noChangeArrowheads="1"/>
            </p:cNvSpPr>
            <p:nvPr/>
          </p:nvSpPr>
          <p:spPr bwMode="auto">
            <a:xfrm>
              <a:off x="7885113" y="6491023"/>
              <a:ext cx="457200" cy="214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1pPr>
              <a:lvl2pPr marL="4572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2pPr>
              <a:lvl3pPr marL="9144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3pPr>
              <a:lvl4pPr marL="13716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4pPr>
              <a:lvl5pPr marL="18288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9pPr>
            </a:lstStyle>
            <a:p>
              <a:pPr>
                <a:spcBef>
                  <a:spcPct val="50000"/>
                </a:spcBef>
                <a:defRPr/>
              </a:pPr>
              <a:r>
                <a:rPr lang="en-US" altLang="en-US" sz="800" b="1" dirty="0">
                  <a:solidFill>
                    <a:schemeClr val="bg1"/>
                  </a:solidFill>
                  <a:effectLst/>
                </a:rPr>
                <a:t>Boo</a:t>
              </a:r>
            </a:p>
          </p:txBody>
        </p:sp>
        <p:sp>
          <p:nvSpPr>
            <p:cNvPr id="27" name="AutoShape 60">
              <a:hlinkClick r:id="" action="ppaction://noaction" highlightClick="1">
                <a:snd r:embed="rId8" name="cheering1.wav"/>
              </a:hlinkClick>
            </p:cNvPr>
            <p:cNvSpPr>
              <a:spLocks noChangeArrowheads="1"/>
            </p:cNvSpPr>
            <p:nvPr/>
          </p:nvSpPr>
          <p:spPr bwMode="auto">
            <a:xfrm>
              <a:off x="7512050" y="6172200"/>
              <a:ext cx="365125" cy="364822"/>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1pPr>
              <a:lvl2pPr marL="4572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2pPr>
              <a:lvl3pPr marL="9144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3pPr>
              <a:lvl4pPr marL="13716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4pPr>
              <a:lvl5pPr marL="18288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9pPr>
            </a:lstStyle>
            <a:p>
              <a:pPr>
                <a:defRPr/>
              </a:pPr>
              <a:endParaRPr lang="en-US" sz="2400"/>
            </a:p>
          </p:txBody>
        </p:sp>
        <p:sp>
          <p:nvSpPr>
            <p:cNvPr id="28" name="AutoShape 61">
              <a:hlinkClick r:id="" action="ppaction://noaction" highlightClick="1">
                <a:snd r:embed="rId9" name="Buzzer.wav"/>
              </a:hlinkClick>
            </p:cNvPr>
            <p:cNvSpPr>
              <a:spLocks noChangeArrowheads="1"/>
            </p:cNvSpPr>
            <p:nvPr/>
          </p:nvSpPr>
          <p:spPr bwMode="auto">
            <a:xfrm>
              <a:off x="7102475" y="6172200"/>
              <a:ext cx="365125" cy="364822"/>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1pPr>
              <a:lvl2pPr marL="4572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2pPr>
              <a:lvl3pPr marL="9144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3pPr>
              <a:lvl4pPr marL="13716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4pPr>
              <a:lvl5pPr marL="18288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9pPr>
            </a:lstStyle>
            <a:p>
              <a:pPr>
                <a:defRPr/>
              </a:pPr>
              <a:endParaRPr lang="en-US" sz="2400"/>
            </a:p>
          </p:txBody>
        </p:sp>
        <p:sp>
          <p:nvSpPr>
            <p:cNvPr id="29" name="AutoShape 62">
              <a:hlinkClick r:id="" action="ppaction://noaction" highlightClick="1" endSnd="1"/>
            </p:cNvPr>
            <p:cNvSpPr>
              <a:spLocks noChangeArrowheads="1"/>
            </p:cNvSpPr>
            <p:nvPr/>
          </p:nvSpPr>
          <p:spPr bwMode="auto">
            <a:xfrm>
              <a:off x="8328025" y="6172200"/>
              <a:ext cx="365125" cy="364822"/>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1pPr>
              <a:lvl2pPr marL="4572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2pPr>
              <a:lvl3pPr marL="9144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3pPr>
              <a:lvl4pPr marL="13716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4pPr>
              <a:lvl5pPr marL="18288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9pPr>
            </a:lstStyle>
            <a:p>
              <a:pPr>
                <a:defRPr/>
              </a:pPr>
              <a:endParaRPr lang="en-US" sz="2400"/>
            </a:p>
          </p:txBody>
        </p:sp>
        <p:sp>
          <p:nvSpPr>
            <p:cNvPr id="31" name="AutoShape 68">
              <a:hlinkClick r:id="" action="ppaction://noaction" highlightClick="1">
                <a:snd r:embed="rId10" name="boo3.wav"/>
              </a:hlinkClick>
            </p:cNvPr>
            <p:cNvSpPr>
              <a:spLocks noChangeArrowheads="1"/>
            </p:cNvSpPr>
            <p:nvPr/>
          </p:nvSpPr>
          <p:spPr bwMode="auto">
            <a:xfrm>
              <a:off x="7924800" y="6172200"/>
              <a:ext cx="365125" cy="364822"/>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1pPr>
              <a:lvl2pPr marL="4572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2pPr>
              <a:lvl3pPr marL="9144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3pPr>
              <a:lvl4pPr marL="13716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4pPr>
              <a:lvl5pPr marL="18288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9pPr>
            </a:lstStyle>
            <a:p>
              <a:pPr>
                <a:defRPr/>
              </a:pPr>
              <a:endParaRPr lang="en-US" sz="2400"/>
            </a:p>
          </p:txBody>
        </p:sp>
      </p:grpSp>
      <p:pic>
        <p:nvPicPr>
          <p:cNvPr id="1032" name="Picture 2">
            <a:hlinkClick r:id="rId11" action="ppaction://hlinksldjump"/>
          </p:cNvPr>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4268789" y="5986465"/>
            <a:ext cx="720725"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bwMode="auto">
          <a:xfrm>
            <a:off x="304800" y="5943600"/>
            <a:ext cx="2402195" cy="667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63"/>
          <p:cNvSpPr txBox="1">
            <a:spLocks noChangeArrowheads="1"/>
          </p:cNvSpPr>
          <p:nvPr userDrawn="1"/>
        </p:nvSpPr>
        <p:spPr bwMode="auto">
          <a:xfrm>
            <a:off x="6589714" y="6491288"/>
            <a:ext cx="57308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1pPr>
            <a:lvl2pPr marL="4572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2pPr>
            <a:lvl3pPr marL="9144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3pPr>
            <a:lvl4pPr marL="13716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4pPr>
            <a:lvl5pPr marL="18288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9pPr>
          </a:lstStyle>
          <a:p>
            <a:pPr>
              <a:spcBef>
                <a:spcPct val="50000"/>
              </a:spcBef>
              <a:defRPr/>
            </a:pPr>
            <a:r>
              <a:rPr lang="en-US" altLang="en-US" sz="800" b="1">
                <a:solidFill>
                  <a:schemeClr val="bg1"/>
                </a:solidFill>
                <a:effectLst/>
              </a:rPr>
              <a:t>Correct</a:t>
            </a:r>
            <a:endParaRPr lang="en-US" altLang="en-US" sz="800" b="1" dirty="0">
              <a:solidFill>
                <a:schemeClr val="bg1"/>
              </a:solidFill>
              <a:effectLst/>
            </a:endParaRPr>
          </a:p>
        </p:txBody>
      </p:sp>
      <p:sp>
        <p:nvSpPr>
          <p:cNvPr id="18" name="AutoShape 60">
            <a:hlinkClick r:id="" action="ppaction://noaction" highlightClick="1">
              <a:snd r:embed="rId14" name="Ding.wav"/>
            </a:hlinkClick>
          </p:cNvPr>
          <p:cNvSpPr>
            <a:spLocks noChangeArrowheads="1"/>
          </p:cNvSpPr>
          <p:nvPr userDrawn="1"/>
        </p:nvSpPr>
        <p:spPr bwMode="auto">
          <a:xfrm>
            <a:off x="6673850" y="6172200"/>
            <a:ext cx="365125" cy="365125"/>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1pPr>
            <a:lvl2pPr marL="4572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2pPr>
            <a:lvl3pPr marL="9144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3pPr>
            <a:lvl4pPr marL="13716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4pPr>
            <a:lvl5pPr marL="18288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9pPr>
          </a:lstStyle>
          <a:p>
            <a:pPr>
              <a:defRPr/>
            </a:pPr>
            <a:endParaRPr lang="en-US" sz="2400"/>
          </a:p>
        </p:txBody>
      </p:sp>
    </p:spTree>
  </p:cSld>
  <p:clrMap bg1="lt1" tx1="dk1" bg2="lt2" tx2="dk2" accent1="accent1" accent2="accent2" accent3="accent3" accent4="accent4" accent5="accent5" accent6="accent6" hlink="hlink" folHlink="folHlink"/>
  <p:sldLayoutIdLst>
    <p:sldLayoutId id="2147483725" r:id="rId1"/>
    <p:sldLayoutId id="2147483719" r:id="rId2"/>
    <p:sldLayoutId id="2147483713" r:id="rId3"/>
    <p:sldLayoutId id="2147483724" r:id="rId4"/>
    <p:sldLayoutId id="2147483726" r:id="rId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206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5902445"/>
      </p:ext>
    </p:extLst>
  </p:cSld>
  <p:clrMap bg1="lt1" tx1="dk1" bg2="lt2" tx2="dk2" accent1="accent1" accent2="accent2" accent3="accent3" accent4="accent4" accent5="accent5" accent6="accent6" hlink="hlink" folHlink="folHlink"/>
  <p:sldLayoutIdLst>
    <p:sldLayoutId id="2147483728"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351" y="609601"/>
            <a:ext cx="7598569"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14351" y="2142068"/>
            <a:ext cx="7598569"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42245" y="5870576"/>
            <a:ext cx="1200150" cy="3778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fld id="{220604EF-B8EB-DF40-AC2A-7ED839BF949D}" type="datetimeFigureOut">
              <a:rPr lang="en-US" smtClean="0"/>
              <a:t>12/16/2020</a:t>
            </a:fld>
            <a:endParaRPr lang="en-US"/>
          </a:p>
        </p:txBody>
      </p:sp>
      <p:sp>
        <p:nvSpPr>
          <p:cNvPr id="5" name="Footer Placeholder 4"/>
          <p:cNvSpPr>
            <a:spLocks noGrp="1"/>
          </p:cNvSpPr>
          <p:nvPr>
            <p:ph type="ftr" sz="quarter" idx="3"/>
          </p:nvPr>
        </p:nvSpPr>
        <p:spPr>
          <a:xfrm>
            <a:off x="514351" y="5870576"/>
            <a:ext cx="5870744" cy="377825"/>
          </a:xfrm>
          <a:prstGeom prst="rect">
            <a:avLst/>
          </a:prstGeom>
        </p:spPr>
        <p:txBody>
          <a:bodyPr vert="horz" lIns="91440" tIns="45720" rIns="91440" bIns="45720" rtlCol="0" anchor="ctr"/>
          <a:lstStyle>
            <a:lvl1pPr algn="l">
              <a:defRPr sz="75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7699546" y="5870576"/>
            <a:ext cx="413375" cy="3778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fld id="{643756C1-7830-4843-983F-C1AAC2BA2534}" type="slidenum">
              <a:rPr lang="en-US" smtClean="0"/>
              <a:t>‹#›</a:t>
            </a:fld>
            <a:endParaRPr lang="en-US"/>
          </a:p>
        </p:txBody>
      </p:sp>
    </p:spTree>
    <p:extLst>
      <p:ext uri="{BB962C8B-B14F-4D97-AF65-F5344CB8AC3E}">
        <p14:creationId xmlns:p14="http://schemas.microsoft.com/office/powerpoint/2010/main" val="702481731"/>
      </p:ext>
    </p:extLst>
  </p:cSld>
  <p:clrMap bg1="dk1" tx1="lt1" bg2="dk2" tx2="lt2" accent1="accent1" accent2="accent2" accent3="accent3" accent4="accent4" accent5="accent5" accent6="accent6" hlink="hlink" folHlink="folHlink"/>
  <p:sldLayoutIdLst>
    <p:sldLayoutId id="2147483662" r:id="rId1"/>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slide" Target="slide15.xml"/><Relationship Id="rId18" Type="http://schemas.openxmlformats.org/officeDocument/2006/relationships/slide" Target="slide17.xml"/><Relationship Id="rId26" Type="http://schemas.openxmlformats.org/officeDocument/2006/relationships/slide" Target="slide49.xml"/><Relationship Id="rId3" Type="http://schemas.openxmlformats.org/officeDocument/2006/relationships/slide" Target="slide11.xml"/><Relationship Id="rId21" Type="http://schemas.openxmlformats.org/officeDocument/2006/relationships/slide" Target="slide47.xml"/><Relationship Id="rId7" Type="http://schemas.openxmlformats.org/officeDocument/2006/relationships/slide" Target="slide61.xml"/><Relationship Id="rId12" Type="http://schemas.openxmlformats.org/officeDocument/2006/relationships/slide" Target="slide53.xml"/><Relationship Id="rId17" Type="http://schemas.openxmlformats.org/officeDocument/2006/relationships/slide" Target="slide55.xml"/><Relationship Id="rId25" Type="http://schemas.openxmlformats.org/officeDocument/2006/relationships/slide" Target="slide39.xml"/><Relationship Id="rId2" Type="http://schemas.openxmlformats.org/officeDocument/2006/relationships/image" Target="../media/image9.jpg"/><Relationship Id="rId16" Type="http://schemas.openxmlformats.org/officeDocument/2006/relationships/slide" Target="slide45.xml"/><Relationship Id="rId20" Type="http://schemas.openxmlformats.org/officeDocument/2006/relationships/slide" Target="slide37.xml"/><Relationship Id="rId1" Type="http://schemas.openxmlformats.org/officeDocument/2006/relationships/slideLayout" Target="../slideLayouts/slideLayout3.xml"/><Relationship Id="rId6" Type="http://schemas.openxmlformats.org/officeDocument/2006/relationships/slide" Target="slide51.xml"/><Relationship Id="rId11" Type="http://schemas.openxmlformats.org/officeDocument/2006/relationships/slide" Target="slide43.xml"/><Relationship Id="rId24" Type="http://schemas.openxmlformats.org/officeDocument/2006/relationships/slide" Target="slide29.xml"/><Relationship Id="rId5" Type="http://schemas.openxmlformats.org/officeDocument/2006/relationships/slide" Target="slide41.xml"/><Relationship Id="rId15" Type="http://schemas.openxmlformats.org/officeDocument/2006/relationships/slide" Target="slide35.xml"/><Relationship Id="rId23" Type="http://schemas.openxmlformats.org/officeDocument/2006/relationships/slide" Target="slide19.xml"/><Relationship Id="rId28" Type="http://schemas.openxmlformats.org/officeDocument/2006/relationships/slide" Target="slide21.xml"/><Relationship Id="rId10" Type="http://schemas.openxmlformats.org/officeDocument/2006/relationships/slide" Target="slide33.xml"/><Relationship Id="rId19" Type="http://schemas.openxmlformats.org/officeDocument/2006/relationships/slide" Target="slide27.xml"/><Relationship Id="rId4" Type="http://schemas.openxmlformats.org/officeDocument/2006/relationships/slide" Target="slide31.xml"/><Relationship Id="rId9" Type="http://schemas.openxmlformats.org/officeDocument/2006/relationships/slide" Target="slide23.xml"/><Relationship Id="rId14" Type="http://schemas.openxmlformats.org/officeDocument/2006/relationships/slide" Target="slide25.xml"/><Relationship Id="rId22" Type="http://schemas.openxmlformats.org/officeDocument/2006/relationships/slide" Target="slide57.xml"/><Relationship Id="rId27" Type="http://schemas.openxmlformats.org/officeDocument/2006/relationships/slide" Target="slide5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l="-17000" r="-17000"/>
          </a:stretch>
        </a:blipFill>
        <a:effectLst/>
      </p:bgPr>
    </p:bg>
    <p:spTree>
      <p:nvGrpSpPr>
        <p:cNvPr id="1" name=""/>
        <p:cNvGrpSpPr/>
        <p:nvPr/>
      </p:nvGrpSpPr>
      <p:grpSpPr>
        <a:xfrm>
          <a:off x="0" y="0"/>
          <a:ext cx="0" cy="0"/>
          <a:chOff x="0" y="0"/>
          <a:chExt cx="0" cy="0"/>
        </a:xfrm>
      </p:grpSpPr>
      <p:sp>
        <p:nvSpPr>
          <p:cNvPr id="6155" name="AutoShape 11"/>
          <p:cNvSpPr>
            <a:spLocks noChangeArrowheads="1"/>
          </p:cNvSpPr>
          <p:nvPr/>
        </p:nvSpPr>
        <p:spPr bwMode="auto">
          <a:xfrm>
            <a:off x="2" y="0"/>
            <a:ext cx="4391025" cy="6858000"/>
          </a:xfrm>
          <a:prstGeom prst="parallelogram">
            <a:avLst>
              <a:gd name="adj" fmla="val 25000"/>
            </a:avLst>
          </a:prstGeom>
          <a:gradFill rotWithShape="1">
            <a:gsLst>
              <a:gs pos="0">
                <a:schemeClr val="accent1">
                  <a:gamma/>
                  <a:shade val="46275"/>
                  <a:invGamma/>
                  <a:alpha val="0"/>
                </a:schemeClr>
              </a:gs>
              <a:gs pos="50000">
                <a:schemeClr val="bg1">
                  <a:alpha val="25000"/>
                </a:schemeClr>
              </a:gs>
              <a:gs pos="100000">
                <a:schemeClr val="accent1">
                  <a:gamma/>
                  <a:shade val="46275"/>
                  <a:invGamma/>
                  <a:alpha val="0"/>
                </a:schemeClr>
              </a:gs>
            </a:gsLst>
            <a:lin ang="5400000" scaled="1"/>
          </a:gradFill>
          <a:ln>
            <a:noFill/>
          </a:ln>
          <a:effectLst/>
        </p:spPr>
        <p:txBody>
          <a:bodyPr wrap="none" anchor="ctr"/>
          <a:lstStyle/>
          <a:p>
            <a:pPr algn="ctr">
              <a:defRPr/>
            </a:pPr>
            <a:endParaRPr lang="en-US" altLang="en-US" sz="6000" b="1" i="1">
              <a:solidFill>
                <a:srgbClr val="000066"/>
              </a:solidFill>
            </a:endParaRPr>
          </a:p>
        </p:txBody>
      </p:sp>
      <p:sp>
        <p:nvSpPr>
          <p:cNvPr id="6156" name="AutoShape 12"/>
          <p:cNvSpPr>
            <a:spLocks noChangeArrowheads="1"/>
          </p:cNvSpPr>
          <p:nvPr/>
        </p:nvSpPr>
        <p:spPr bwMode="auto">
          <a:xfrm>
            <a:off x="4752977" y="0"/>
            <a:ext cx="4391025" cy="6858000"/>
          </a:xfrm>
          <a:prstGeom prst="parallelogram">
            <a:avLst>
              <a:gd name="adj" fmla="val 25000"/>
            </a:avLst>
          </a:prstGeom>
          <a:gradFill rotWithShape="1">
            <a:gsLst>
              <a:gs pos="0">
                <a:schemeClr val="accent1">
                  <a:gamma/>
                  <a:shade val="46275"/>
                  <a:invGamma/>
                  <a:alpha val="0"/>
                </a:schemeClr>
              </a:gs>
              <a:gs pos="50000">
                <a:schemeClr val="bg1">
                  <a:alpha val="58000"/>
                </a:schemeClr>
              </a:gs>
              <a:gs pos="100000">
                <a:schemeClr val="accent1">
                  <a:gamma/>
                  <a:shade val="46275"/>
                  <a:invGamma/>
                  <a:alpha val="0"/>
                </a:schemeClr>
              </a:gs>
            </a:gsLst>
            <a:lin ang="5400000" scaled="1"/>
          </a:gradFill>
          <a:ln>
            <a:noFill/>
          </a:ln>
          <a:effectLst/>
        </p:spPr>
        <p:txBody>
          <a:bodyPr wrap="none" anchor="ctr"/>
          <a:lstStyle/>
          <a:p>
            <a:pPr algn="ctr">
              <a:defRPr/>
            </a:pPr>
            <a:endParaRPr lang="en-US" altLang="en-US" sz="6600" b="1" i="1">
              <a:solidFill>
                <a:srgbClr val="000066"/>
              </a:solidFill>
            </a:endParaRPr>
          </a:p>
        </p:txBody>
      </p:sp>
      <p:sp>
        <p:nvSpPr>
          <p:cNvPr id="6179" name="Rectangle 35"/>
          <p:cNvSpPr>
            <a:spLocks noChangeArrowheads="1"/>
          </p:cNvSpPr>
          <p:nvPr/>
        </p:nvSpPr>
        <p:spPr bwMode="auto">
          <a:xfrm>
            <a:off x="-30163" y="76200"/>
            <a:ext cx="31994476"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dirty="0">
                <a:solidFill>
                  <a:schemeClr val="bg1"/>
                </a:solidFill>
                <a:latin typeface="Impact" pitchFamily="34" charset="0"/>
              </a:rPr>
              <a:t>JEOPARDY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JEOPARDY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JEOPARDY   </a:t>
            </a:r>
          </a:p>
        </p:txBody>
      </p:sp>
      <p:sp>
        <p:nvSpPr>
          <p:cNvPr id="6180" name="Rectangle 36"/>
          <p:cNvSpPr>
            <a:spLocks noChangeArrowheads="1"/>
          </p:cNvSpPr>
          <p:nvPr/>
        </p:nvSpPr>
        <p:spPr bwMode="auto">
          <a:xfrm>
            <a:off x="-22850475" y="5407152"/>
            <a:ext cx="31994475" cy="1371600"/>
          </a:xfrm>
          <a:prstGeom prst="rect">
            <a:avLst/>
          </a:prstGeom>
          <a:noFill/>
          <a:ln>
            <a:noFill/>
          </a:ln>
          <a:effectLst/>
        </p:spPr>
        <p:txBody>
          <a:bodyPr lIns="0" tIns="0" rIns="0" bIns="0" anchor="ctr"/>
          <a:lstStyle/>
          <a:p>
            <a:pPr algn="ctr">
              <a:defRPr/>
            </a:pPr>
            <a:r>
              <a:rPr lang="en-US" altLang="en-US" sz="2800" dirty="0">
                <a:solidFill>
                  <a:schemeClr val="bg1"/>
                </a:solidFill>
                <a:latin typeface="Impact" pitchFamily="34" charset="0"/>
              </a:rPr>
              <a:t>JEOPARDY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JEOPARDY   </a:t>
            </a:r>
          </a:p>
        </p:txBody>
      </p:sp>
      <p:pic>
        <p:nvPicPr>
          <p:cNvPr id="3" name="Picture 2" descr="A picture containing text&#10;&#10;Description automatically generated">
            <a:extLst>
              <a:ext uri="{FF2B5EF4-FFF2-40B4-BE49-F238E27FC236}">
                <a16:creationId xmlns:a16="http://schemas.microsoft.com/office/drawing/2014/main" id="{23D9D31A-BAE6-426F-A5E5-B19A064BE2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1190625"/>
            <a:ext cx="8686800" cy="3691890"/>
          </a:xfrm>
          <a:prstGeom prst="rect">
            <a:avLst/>
          </a:prstGeom>
        </p:spPr>
      </p:pic>
      <p:sp>
        <p:nvSpPr>
          <p:cNvPr id="4" name="TextBox 3">
            <a:extLst>
              <a:ext uri="{FF2B5EF4-FFF2-40B4-BE49-F238E27FC236}">
                <a16:creationId xmlns:a16="http://schemas.microsoft.com/office/drawing/2014/main" id="{1FE53092-D898-4972-8107-2B4D180FB275}"/>
              </a:ext>
            </a:extLst>
          </p:cNvPr>
          <p:cNvSpPr txBox="1"/>
          <p:nvPr/>
        </p:nvSpPr>
        <p:spPr bwMode="auto">
          <a:xfrm rot="21088043">
            <a:off x="94092" y="1468305"/>
            <a:ext cx="5812958" cy="186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11500" b="1" dirty="0">
                <a:solidFill>
                  <a:srgbClr val="FF3300"/>
                </a:solidFill>
                <a:latin typeface="Rage Italic" panose="03070502040507070304" pitchFamily="66" charset="0"/>
                <a:cs typeface="Arial" charset="0"/>
              </a:rPr>
              <a:t>DOUBLE</a:t>
            </a:r>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3500"/>
                                  </p:stCondLst>
                                  <p:childTnLst>
                                    <p:set>
                                      <p:cBhvr>
                                        <p:cTn id="6" dur="1" fill="hold">
                                          <p:stCondLst>
                                            <p:cond delay="0"/>
                                          </p:stCondLst>
                                        </p:cTn>
                                        <p:tgtEl>
                                          <p:spTgt spid="6155">
                                            <p:bg/>
                                          </p:spTgt>
                                        </p:tgtEl>
                                        <p:attrNameLst>
                                          <p:attrName>style.visibility</p:attrName>
                                        </p:attrNameLst>
                                      </p:cBhvr>
                                      <p:to>
                                        <p:strVal val="visible"/>
                                      </p:to>
                                    </p:set>
                                    <p:animEffect transition="in" filter="wipe(up)">
                                      <p:cBhvr>
                                        <p:cTn id="7" dur="500"/>
                                        <p:tgtEl>
                                          <p:spTgt spid="6155">
                                            <p:bg/>
                                          </p:spTgt>
                                        </p:tgtEl>
                                      </p:cBhvr>
                                    </p:animEffect>
                                  </p:childTnLst>
                                </p:cTn>
                              </p:par>
                              <p:par>
                                <p:cTn id="8" presetID="22" presetClass="entr" presetSubtype="4" fill="hold" nodeType="withEffect">
                                  <p:stCondLst>
                                    <p:cond delay="3500"/>
                                  </p:stCondLst>
                                  <p:iterate type="wd">
                                    <p:tmPct val="10000"/>
                                  </p:iterate>
                                  <p:childTnLst>
                                    <p:set>
                                      <p:cBhvr>
                                        <p:cTn id="9" dur="1" fill="hold">
                                          <p:stCondLst>
                                            <p:cond delay="0"/>
                                          </p:stCondLst>
                                        </p:cTn>
                                        <p:tgtEl>
                                          <p:spTgt spid="6156">
                                            <p:bg/>
                                          </p:spTgt>
                                        </p:tgtEl>
                                        <p:attrNameLst>
                                          <p:attrName>style.visibility</p:attrName>
                                        </p:attrNameLst>
                                      </p:cBhvr>
                                      <p:to>
                                        <p:strVal val="visible"/>
                                      </p:to>
                                    </p:set>
                                    <p:animEffect transition="in" filter="wipe(down)">
                                      <p:cBhvr>
                                        <p:cTn id="10" dur="500"/>
                                        <p:tgtEl>
                                          <p:spTgt spid="6156">
                                            <p:bg/>
                                          </p:spTgt>
                                        </p:tgtEl>
                                      </p:cBhvr>
                                    </p:animEffect>
                                  </p:childTnLst>
                                </p:cTn>
                              </p:par>
                              <p:par>
                                <p:cTn id="11" presetID="22" presetClass="exit" presetSubtype="4" fill="hold" nodeType="withEffect">
                                  <p:stCondLst>
                                    <p:cond delay="8600"/>
                                  </p:stCondLst>
                                  <p:childTnLst>
                                    <p:animEffect transition="out" filter="wipe(down)">
                                      <p:cBhvr>
                                        <p:cTn id="12" dur="500"/>
                                        <p:tgtEl>
                                          <p:spTgt spid="6155">
                                            <p:bg/>
                                          </p:spTgt>
                                        </p:tgtEl>
                                      </p:cBhvr>
                                    </p:animEffect>
                                    <p:set>
                                      <p:cBhvr>
                                        <p:cTn id="13" dur="1" fill="hold">
                                          <p:stCondLst>
                                            <p:cond delay="499"/>
                                          </p:stCondLst>
                                        </p:cTn>
                                        <p:tgtEl>
                                          <p:spTgt spid="6155">
                                            <p:bg/>
                                          </p:spTgt>
                                        </p:tgtEl>
                                        <p:attrNameLst>
                                          <p:attrName>style.visibility</p:attrName>
                                        </p:attrNameLst>
                                      </p:cBhvr>
                                      <p:to>
                                        <p:strVal val="hidden"/>
                                      </p:to>
                                    </p:set>
                                  </p:childTnLst>
                                </p:cTn>
                              </p:par>
                              <p:par>
                                <p:cTn id="14" presetID="22" presetClass="exit" presetSubtype="1" fill="hold" nodeType="withEffect">
                                  <p:stCondLst>
                                    <p:cond delay="8600"/>
                                  </p:stCondLst>
                                  <p:childTnLst>
                                    <p:animEffect transition="out" filter="wipe(up)">
                                      <p:cBhvr>
                                        <p:cTn id="15" dur="500"/>
                                        <p:tgtEl>
                                          <p:spTgt spid="6156">
                                            <p:bg/>
                                          </p:spTgt>
                                        </p:tgtEl>
                                      </p:cBhvr>
                                    </p:animEffect>
                                    <p:set>
                                      <p:cBhvr>
                                        <p:cTn id="16" dur="1" fill="hold">
                                          <p:stCondLst>
                                            <p:cond delay="499"/>
                                          </p:stCondLst>
                                        </p:cTn>
                                        <p:tgtEl>
                                          <p:spTgt spid="6156">
                                            <p:bg/>
                                          </p:spTgt>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6179"/>
                                        </p:tgtEl>
                                        <p:attrNameLst>
                                          <p:attrName>style.visibility</p:attrName>
                                        </p:attrNameLst>
                                      </p:cBhvr>
                                      <p:to>
                                        <p:strVal val="visible"/>
                                      </p:to>
                                    </p:set>
                                    <p:animEffect transition="in" filter="fade">
                                      <p:cBhvr>
                                        <p:cTn id="19" dur="2500"/>
                                        <p:tgtEl>
                                          <p:spTgt spid="6179"/>
                                        </p:tgtEl>
                                      </p:cBhvr>
                                    </p:animEffect>
                                  </p:childTnLst>
                                </p:cTn>
                              </p:par>
                              <p:par>
                                <p:cTn id="20" presetID="35" presetClass="path" presetSubtype="0" fill="hold" nodeType="withEffect">
                                  <p:stCondLst>
                                    <p:cond delay="0"/>
                                  </p:stCondLst>
                                  <p:childTnLst>
                                    <p:animMotion origin="layout" path="M 8.33333E-7 0.03007 L -2.49896 0.03007 " pathEditMode="fixed" rAng="0" ptsTypes="AA">
                                      <p:cBhvr>
                                        <p:cTn id="21" dur="11000" fill="hold"/>
                                        <p:tgtEl>
                                          <p:spTgt spid="6179"/>
                                        </p:tgtEl>
                                        <p:attrNameLst>
                                          <p:attrName>ppt_x</p:attrName>
                                          <p:attrName>ppt_y</p:attrName>
                                        </p:attrNameLst>
                                      </p:cBhvr>
                                      <p:rCtr x="-124948" y="0"/>
                                    </p:animMotion>
                                  </p:childTnLst>
                                </p:cTn>
                              </p:par>
                              <p:par>
                                <p:cTn id="22" presetID="10" presetClass="entr" presetSubtype="0" fill="hold" nodeType="withEffect">
                                  <p:stCondLst>
                                    <p:cond delay="0"/>
                                  </p:stCondLst>
                                  <p:childTnLst>
                                    <p:set>
                                      <p:cBhvr>
                                        <p:cTn id="23" dur="1" fill="hold">
                                          <p:stCondLst>
                                            <p:cond delay="0"/>
                                          </p:stCondLst>
                                        </p:cTn>
                                        <p:tgtEl>
                                          <p:spTgt spid="6180"/>
                                        </p:tgtEl>
                                        <p:attrNameLst>
                                          <p:attrName>style.visibility</p:attrName>
                                        </p:attrNameLst>
                                      </p:cBhvr>
                                      <p:to>
                                        <p:strVal val="visible"/>
                                      </p:to>
                                    </p:set>
                                    <p:animEffect transition="in" filter="fade">
                                      <p:cBhvr>
                                        <p:cTn id="24" dur="2500"/>
                                        <p:tgtEl>
                                          <p:spTgt spid="6180"/>
                                        </p:tgtEl>
                                      </p:cBhvr>
                                    </p:animEffect>
                                  </p:childTnLst>
                                </p:cTn>
                              </p:par>
                              <p:par>
                                <p:cTn id="25" presetID="63" presetClass="path" presetSubtype="0" fill="hold" nodeType="withEffect">
                                  <p:stCondLst>
                                    <p:cond delay="0"/>
                                  </p:stCondLst>
                                  <p:childTnLst>
                                    <p:animMotion origin="layout" path="M -8.33333E-7 -0.05274 L 2.49896 -0.05274 " pathEditMode="fixed" rAng="0" ptsTypes="AA">
                                      <p:cBhvr>
                                        <p:cTn id="26" dur="11000" fill="hold"/>
                                        <p:tgtEl>
                                          <p:spTgt spid="6180"/>
                                        </p:tgtEl>
                                        <p:attrNameLst>
                                          <p:attrName>ppt_x</p:attrName>
                                          <p:attrName>ppt_y</p:attrName>
                                        </p:attrNameLst>
                                      </p:cBhvr>
                                      <p:rCtr x="124948" y="0"/>
                                    </p:animMotion>
                                  </p:childTnLst>
                                </p:cTn>
                              </p:par>
                              <p:par>
                                <p:cTn id="27" presetID="10" presetClass="exit" presetSubtype="0" fill="hold" grpId="0" nodeType="withEffect">
                                  <p:stCondLst>
                                    <p:cond delay="9000"/>
                                  </p:stCondLst>
                                  <p:childTnLst>
                                    <p:animEffect transition="out" filter="fade">
                                      <p:cBhvr>
                                        <p:cTn id="28" dur="2000"/>
                                        <p:tgtEl>
                                          <p:spTgt spid="6179"/>
                                        </p:tgtEl>
                                      </p:cBhvr>
                                    </p:animEffect>
                                    <p:set>
                                      <p:cBhvr>
                                        <p:cTn id="29" dur="1" fill="hold">
                                          <p:stCondLst>
                                            <p:cond delay="1999"/>
                                          </p:stCondLst>
                                        </p:cTn>
                                        <p:tgtEl>
                                          <p:spTgt spid="6179"/>
                                        </p:tgtEl>
                                        <p:attrNameLst>
                                          <p:attrName>style.visibility</p:attrName>
                                        </p:attrNameLst>
                                      </p:cBhvr>
                                      <p:to>
                                        <p:strVal val="hidden"/>
                                      </p:to>
                                    </p:set>
                                  </p:childTnLst>
                                </p:cTn>
                              </p:par>
                              <p:par>
                                <p:cTn id="30" presetID="10" presetClass="exit" presetSubtype="0" fill="hold" nodeType="withEffect">
                                  <p:stCondLst>
                                    <p:cond delay="9000"/>
                                  </p:stCondLst>
                                  <p:childTnLst>
                                    <p:animEffect transition="out" filter="fade">
                                      <p:cBhvr>
                                        <p:cTn id="31" dur="2000"/>
                                        <p:tgtEl>
                                          <p:spTgt spid="6180"/>
                                        </p:tgtEl>
                                      </p:cBhvr>
                                    </p:animEffect>
                                    <p:set>
                                      <p:cBhvr>
                                        <p:cTn id="32" dur="1" fill="hold">
                                          <p:stCondLst>
                                            <p:cond delay="1999"/>
                                          </p:stCondLst>
                                        </p:cTn>
                                        <p:tgtEl>
                                          <p:spTgt spid="6180"/>
                                        </p:tgtEl>
                                        <p:attrNameLst>
                                          <p:attrName>style.visibility</p:attrName>
                                        </p:attrNameLst>
                                      </p:cBhvr>
                                      <p:to>
                                        <p:strVal val="hidden"/>
                                      </p:to>
                                    </p:set>
                                  </p:childTnLst>
                                </p:cTn>
                              </p:par>
                              <p:par>
                                <p:cTn id="33" presetID="31" presetClass="entr" presetSubtype="0" fill="hold" nodeType="withEffect">
                                  <p:stCondLst>
                                    <p:cond delay="1000"/>
                                  </p:stCondLst>
                                  <p:childTnLst>
                                    <p:set>
                                      <p:cBhvr>
                                        <p:cTn id="34" dur="1" fill="hold">
                                          <p:stCondLst>
                                            <p:cond delay="0"/>
                                          </p:stCondLst>
                                        </p:cTn>
                                        <p:tgtEl>
                                          <p:spTgt spid="3"/>
                                        </p:tgtEl>
                                        <p:attrNameLst>
                                          <p:attrName>style.visibility</p:attrName>
                                        </p:attrNameLst>
                                      </p:cBhvr>
                                      <p:to>
                                        <p:strVal val="visible"/>
                                      </p:to>
                                    </p:set>
                                    <p:anim calcmode="lin" valueType="num">
                                      <p:cBhvr>
                                        <p:cTn id="35" dur="3000" fill="hold"/>
                                        <p:tgtEl>
                                          <p:spTgt spid="3"/>
                                        </p:tgtEl>
                                        <p:attrNameLst>
                                          <p:attrName>ppt_w</p:attrName>
                                        </p:attrNameLst>
                                      </p:cBhvr>
                                      <p:tavLst>
                                        <p:tav tm="0">
                                          <p:val>
                                            <p:fltVal val="0"/>
                                          </p:val>
                                        </p:tav>
                                        <p:tav tm="100000">
                                          <p:val>
                                            <p:strVal val="#ppt_w"/>
                                          </p:val>
                                        </p:tav>
                                      </p:tavLst>
                                    </p:anim>
                                    <p:anim calcmode="lin" valueType="num">
                                      <p:cBhvr>
                                        <p:cTn id="36" dur="3000" fill="hold"/>
                                        <p:tgtEl>
                                          <p:spTgt spid="3"/>
                                        </p:tgtEl>
                                        <p:attrNameLst>
                                          <p:attrName>ppt_h</p:attrName>
                                        </p:attrNameLst>
                                      </p:cBhvr>
                                      <p:tavLst>
                                        <p:tav tm="0">
                                          <p:val>
                                            <p:fltVal val="0"/>
                                          </p:val>
                                        </p:tav>
                                        <p:tav tm="100000">
                                          <p:val>
                                            <p:strVal val="#ppt_h"/>
                                          </p:val>
                                        </p:tav>
                                      </p:tavLst>
                                    </p:anim>
                                    <p:anim calcmode="lin" valueType="num">
                                      <p:cBhvr>
                                        <p:cTn id="37" dur="3000" fill="hold"/>
                                        <p:tgtEl>
                                          <p:spTgt spid="3"/>
                                        </p:tgtEl>
                                        <p:attrNameLst>
                                          <p:attrName>style.rotation</p:attrName>
                                        </p:attrNameLst>
                                      </p:cBhvr>
                                      <p:tavLst>
                                        <p:tav tm="0">
                                          <p:val>
                                            <p:fltVal val="90"/>
                                          </p:val>
                                        </p:tav>
                                        <p:tav tm="100000">
                                          <p:val>
                                            <p:fltVal val="0"/>
                                          </p:val>
                                        </p:tav>
                                      </p:tavLst>
                                    </p:anim>
                                    <p:animEffect transition="in" filter="fade">
                                      <p:cBhvr>
                                        <p:cTn id="38" dur="3000"/>
                                        <p:tgtEl>
                                          <p:spTgt spid="3"/>
                                        </p:tgtEl>
                                      </p:cBhvr>
                                    </p:animEffect>
                                  </p:childTnLst>
                                </p:cTn>
                              </p:par>
                              <p:par>
                                <p:cTn id="39" presetID="31" presetClass="entr" presetSubtype="0" fill="hold" grpId="0" nodeType="withEffect">
                                  <p:stCondLst>
                                    <p:cond delay="3000"/>
                                  </p:stCondLst>
                                  <p:childTnLst>
                                    <p:set>
                                      <p:cBhvr>
                                        <p:cTn id="40" dur="1" fill="hold">
                                          <p:stCondLst>
                                            <p:cond delay="0"/>
                                          </p:stCondLst>
                                        </p:cTn>
                                        <p:tgtEl>
                                          <p:spTgt spid="4"/>
                                        </p:tgtEl>
                                        <p:attrNameLst>
                                          <p:attrName>style.visibility</p:attrName>
                                        </p:attrNameLst>
                                      </p:cBhvr>
                                      <p:to>
                                        <p:strVal val="visible"/>
                                      </p:to>
                                    </p:set>
                                    <p:anim calcmode="lin" valueType="num">
                                      <p:cBhvr>
                                        <p:cTn id="41" dur="1000" fill="hold"/>
                                        <p:tgtEl>
                                          <p:spTgt spid="4"/>
                                        </p:tgtEl>
                                        <p:attrNameLst>
                                          <p:attrName>ppt_w</p:attrName>
                                        </p:attrNameLst>
                                      </p:cBhvr>
                                      <p:tavLst>
                                        <p:tav tm="0">
                                          <p:val>
                                            <p:fltVal val="0"/>
                                          </p:val>
                                        </p:tav>
                                        <p:tav tm="100000">
                                          <p:val>
                                            <p:strVal val="#ppt_w"/>
                                          </p:val>
                                        </p:tav>
                                      </p:tavLst>
                                    </p:anim>
                                    <p:anim calcmode="lin" valueType="num">
                                      <p:cBhvr>
                                        <p:cTn id="42" dur="1000" fill="hold"/>
                                        <p:tgtEl>
                                          <p:spTgt spid="4"/>
                                        </p:tgtEl>
                                        <p:attrNameLst>
                                          <p:attrName>ppt_h</p:attrName>
                                        </p:attrNameLst>
                                      </p:cBhvr>
                                      <p:tavLst>
                                        <p:tav tm="0">
                                          <p:val>
                                            <p:fltVal val="0"/>
                                          </p:val>
                                        </p:tav>
                                        <p:tav tm="100000">
                                          <p:val>
                                            <p:strVal val="#ppt_h"/>
                                          </p:val>
                                        </p:tav>
                                      </p:tavLst>
                                    </p:anim>
                                    <p:anim calcmode="lin" valueType="num">
                                      <p:cBhvr>
                                        <p:cTn id="43" dur="1000" fill="hold"/>
                                        <p:tgtEl>
                                          <p:spTgt spid="4"/>
                                        </p:tgtEl>
                                        <p:attrNameLst>
                                          <p:attrName>style.rotation</p:attrName>
                                        </p:attrNameLst>
                                      </p:cBhvr>
                                      <p:tavLst>
                                        <p:tav tm="0">
                                          <p:val>
                                            <p:fltVal val="90"/>
                                          </p:val>
                                        </p:tav>
                                        <p:tav tm="100000">
                                          <p:val>
                                            <p:fltVal val="0"/>
                                          </p:val>
                                        </p:tav>
                                      </p:tavLst>
                                    </p:anim>
                                    <p:animEffect transition="in" filter="fade">
                                      <p:cBhvr>
                                        <p:cTn id="4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9"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17000" r="-17000"/>
          </a:stretch>
        </a:blipFill>
        <a:effectLst/>
      </p:bgPr>
    </p:bg>
    <p:spTree>
      <p:nvGrpSpPr>
        <p:cNvPr id="1" name=""/>
        <p:cNvGrpSpPr/>
        <p:nvPr/>
      </p:nvGrpSpPr>
      <p:grpSpPr>
        <a:xfrm>
          <a:off x="0" y="0"/>
          <a:ext cx="0" cy="0"/>
          <a:chOff x="0" y="0"/>
          <a:chExt cx="0" cy="0"/>
        </a:xfrm>
      </p:grpSpPr>
      <p:sp>
        <p:nvSpPr>
          <p:cNvPr id="11266" name="Text Box 42"/>
          <p:cNvSpPr txBox="1">
            <a:spLocks noChangeArrowheads="1"/>
          </p:cNvSpPr>
          <p:nvPr/>
        </p:nvSpPr>
        <p:spPr bwMode="auto">
          <a:xfrm>
            <a:off x="701675" y="1609727"/>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dirty="0">
                <a:solidFill>
                  <a:srgbClr val="000000"/>
                </a:solidFill>
                <a:latin typeface="Impact" pitchFamily="34" charset="0"/>
                <a:hlinkClick r:id="rId3" action="ppaction://hlinksldjump"/>
              </a:rPr>
              <a:t>$200</a:t>
            </a:r>
            <a:endParaRPr lang="en-US" altLang="en-US" sz="2800" b="1" dirty="0">
              <a:solidFill>
                <a:srgbClr val="000000"/>
              </a:solidFill>
              <a:latin typeface="Impact" pitchFamily="34" charset="0"/>
            </a:endParaRPr>
          </a:p>
        </p:txBody>
      </p:sp>
      <p:sp>
        <p:nvSpPr>
          <p:cNvPr id="11268" name="Text Box 53"/>
          <p:cNvSpPr txBox="1">
            <a:spLocks noChangeArrowheads="1"/>
          </p:cNvSpPr>
          <p:nvPr/>
        </p:nvSpPr>
        <p:spPr bwMode="auto">
          <a:xfrm>
            <a:off x="3316290" y="1609727"/>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dirty="0">
                <a:solidFill>
                  <a:srgbClr val="000000"/>
                </a:solidFill>
                <a:latin typeface="Impact" pitchFamily="34" charset="0"/>
                <a:hlinkClick r:id="rId4" action="ppaction://hlinksldjump"/>
              </a:rPr>
              <a:t>$200</a:t>
            </a:r>
            <a:endParaRPr lang="en-US" altLang="en-US" sz="2800" b="1" dirty="0">
              <a:solidFill>
                <a:srgbClr val="000000"/>
              </a:solidFill>
              <a:latin typeface="Impact" pitchFamily="34" charset="0"/>
            </a:endParaRPr>
          </a:p>
        </p:txBody>
      </p:sp>
      <p:sp>
        <p:nvSpPr>
          <p:cNvPr id="11269" name="Text Box 58"/>
          <p:cNvSpPr txBox="1">
            <a:spLocks noChangeArrowheads="1"/>
          </p:cNvSpPr>
          <p:nvPr/>
        </p:nvSpPr>
        <p:spPr bwMode="auto">
          <a:xfrm>
            <a:off x="4648202" y="1609727"/>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dirty="0">
                <a:solidFill>
                  <a:srgbClr val="000000"/>
                </a:solidFill>
                <a:latin typeface="Impact" pitchFamily="34" charset="0"/>
                <a:hlinkClick r:id="rId5" action="ppaction://hlinksldjump"/>
              </a:rPr>
              <a:t>$200</a:t>
            </a:r>
            <a:endParaRPr lang="en-US" altLang="en-US" sz="2800" b="1" dirty="0">
              <a:solidFill>
                <a:srgbClr val="000000"/>
              </a:solidFill>
              <a:latin typeface="Impact" pitchFamily="34" charset="0"/>
            </a:endParaRPr>
          </a:p>
        </p:txBody>
      </p:sp>
      <p:sp>
        <p:nvSpPr>
          <p:cNvPr id="11270" name="Text Box 63"/>
          <p:cNvSpPr txBox="1">
            <a:spLocks noChangeArrowheads="1"/>
          </p:cNvSpPr>
          <p:nvPr/>
        </p:nvSpPr>
        <p:spPr bwMode="auto">
          <a:xfrm>
            <a:off x="5943602" y="1609727"/>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dirty="0">
                <a:solidFill>
                  <a:srgbClr val="000000"/>
                </a:solidFill>
                <a:latin typeface="Impact" pitchFamily="34" charset="0"/>
                <a:hlinkClick r:id="rId6" action="ppaction://hlinksldjump"/>
              </a:rPr>
              <a:t>$200</a:t>
            </a:r>
            <a:endParaRPr lang="en-US" altLang="en-US" sz="2800" b="1" dirty="0">
              <a:solidFill>
                <a:srgbClr val="000000"/>
              </a:solidFill>
              <a:latin typeface="Impact" pitchFamily="34" charset="0"/>
            </a:endParaRPr>
          </a:p>
        </p:txBody>
      </p:sp>
      <p:sp>
        <p:nvSpPr>
          <p:cNvPr id="11271" name="Text Box 69"/>
          <p:cNvSpPr txBox="1">
            <a:spLocks noChangeArrowheads="1"/>
          </p:cNvSpPr>
          <p:nvPr/>
        </p:nvSpPr>
        <p:spPr bwMode="auto">
          <a:xfrm>
            <a:off x="7315200" y="1609727"/>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dirty="0">
                <a:solidFill>
                  <a:srgbClr val="000000"/>
                </a:solidFill>
                <a:latin typeface="Impact" pitchFamily="34" charset="0"/>
                <a:hlinkClick r:id="rId7" action="ppaction://hlinksldjump"/>
              </a:rPr>
              <a:t>1</a:t>
            </a:r>
            <a:endParaRPr lang="en-US" altLang="en-US" sz="2800" b="1" dirty="0">
              <a:solidFill>
                <a:srgbClr val="000000"/>
              </a:solidFill>
              <a:latin typeface="Impact" pitchFamily="34" charset="0"/>
            </a:endParaRPr>
          </a:p>
        </p:txBody>
      </p:sp>
      <p:sp>
        <p:nvSpPr>
          <p:cNvPr id="11272" name="Text Box 43"/>
          <p:cNvSpPr txBox="1">
            <a:spLocks noChangeArrowheads="1"/>
          </p:cNvSpPr>
          <p:nvPr/>
        </p:nvSpPr>
        <p:spPr bwMode="auto">
          <a:xfrm>
            <a:off x="701675" y="2447927"/>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dirty="0">
                <a:solidFill>
                  <a:srgbClr val="000000"/>
                </a:solidFill>
                <a:latin typeface="Impact" pitchFamily="34" charset="0"/>
                <a:hlinkClick r:id="rId8" action="ppaction://hlinksldjump"/>
              </a:rPr>
              <a:t>$400</a:t>
            </a:r>
            <a:endParaRPr lang="en-US" altLang="en-US" sz="2800" b="1" dirty="0">
              <a:solidFill>
                <a:srgbClr val="000000"/>
              </a:solidFill>
              <a:latin typeface="Impact" pitchFamily="34" charset="0"/>
            </a:endParaRPr>
          </a:p>
        </p:txBody>
      </p:sp>
      <p:sp>
        <p:nvSpPr>
          <p:cNvPr id="11273" name="Text Box 49"/>
          <p:cNvSpPr txBox="1">
            <a:spLocks noChangeArrowheads="1"/>
          </p:cNvSpPr>
          <p:nvPr/>
        </p:nvSpPr>
        <p:spPr bwMode="auto">
          <a:xfrm>
            <a:off x="2035177" y="2447927"/>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dirty="0">
                <a:solidFill>
                  <a:srgbClr val="000000"/>
                </a:solidFill>
                <a:latin typeface="Impact" pitchFamily="34" charset="0"/>
                <a:hlinkClick r:id="rId9" action="ppaction://hlinksldjump"/>
              </a:rPr>
              <a:t>$400</a:t>
            </a:r>
            <a:endParaRPr lang="en-US" altLang="en-US" sz="2800" b="1" dirty="0">
              <a:solidFill>
                <a:srgbClr val="000000"/>
              </a:solidFill>
              <a:latin typeface="Impact" pitchFamily="34" charset="0"/>
            </a:endParaRPr>
          </a:p>
        </p:txBody>
      </p:sp>
      <p:sp>
        <p:nvSpPr>
          <p:cNvPr id="11274" name="Text Box 54"/>
          <p:cNvSpPr txBox="1">
            <a:spLocks noChangeArrowheads="1"/>
          </p:cNvSpPr>
          <p:nvPr/>
        </p:nvSpPr>
        <p:spPr bwMode="auto">
          <a:xfrm>
            <a:off x="3317877" y="2447927"/>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dirty="0">
                <a:solidFill>
                  <a:srgbClr val="000000"/>
                </a:solidFill>
                <a:latin typeface="Impact" pitchFamily="34" charset="0"/>
                <a:hlinkClick r:id="rId10" action="ppaction://hlinksldjump"/>
              </a:rPr>
              <a:t>$400</a:t>
            </a:r>
            <a:endParaRPr lang="en-US" altLang="en-US" sz="2800" b="1" dirty="0">
              <a:solidFill>
                <a:srgbClr val="000000"/>
              </a:solidFill>
              <a:latin typeface="Impact" pitchFamily="34" charset="0"/>
            </a:endParaRPr>
          </a:p>
        </p:txBody>
      </p:sp>
      <p:sp>
        <p:nvSpPr>
          <p:cNvPr id="11275" name="Text Box 59"/>
          <p:cNvSpPr txBox="1">
            <a:spLocks noChangeArrowheads="1"/>
          </p:cNvSpPr>
          <p:nvPr/>
        </p:nvSpPr>
        <p:spPr bwMode="auto">
          <a:xfrm>
            <a:off x="4648202" y="2447927"/>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dirty="0">
                <a:solidFill>
                  <a:srgbClr val="000000"/>
                </a:solidFill>
                <a:latin typeface="Impact" pitchFamily="34" charset="0"/>
                <a:hlinkClick r:id="rId11" action="ppaction://hlinksldjump"/>
              </a:rPr>
              <a:t>$400</a:t>
            </a:r>
            <a:endParaRPr lang="en-US" altLang="en-US" sz="2800" b="1" dirty="0">
              <a:solidFill>
                <a:srgbClr val="000000"/>
              </a:solidFill>
              <a:latin typeface="Impact" pitchFamily="34" charset="0"/>
            </a:endParaRPr>
          </a:p>
        </p:txBody>
      </p:sp>
      <p:sp>
        <p:nvSpPr>
          <p:cNvPr id="11276" name="Text Box 64"/>
          <p:cNvSpPr txBox="1">
            <a:spLocks noChangeArrowheads="1"/>
          </p:cNvSpPr>
          <p:nvPr/>
        </p:nvSpPr>
        <p:spPr bwMode="auto">
          <a:xfrm>
            <a:off x="5943602" y="2447927"/>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dirty="0">
                <a:solidFill>
                  <a:srgbClr val="000000"/>
                </a:solidFill>
                <a:latin typeface="Impact" pitchFamily="34" charset="0"/>
                <a:hlinkClick r:id="rId12" action="ppaction://hlinksldjump"/>
              </a:rPr>
              <a:t>$400</a:t>
            </a:r>
            <a:endParaRPr lang="en-US" altLang="en-US" sz="2800" b="1" dirty="0">
              <a:solidFill>
                <a:srgbClr val="000000"/>
              </a:solidFill>
              <a:latin typeface="Impact" pitchFamily="34" charset="0"/>
            </a:endParaRPr>
          </a:p>
        </p:txBody>
      </p:sp>
      <p:sp>
        <p:nvSpPr>
          <p:cNvPr id="11278" name="Text Box 44"/>
          <p:cNvSpPr txBox="1">
            <a:spLocks noChangeArrowheads="1"/>
          </p:cNvSpPr>
          <p:nvPr/>
        </p:nvSpPr>
        <p:spPr bwMode="auto">
          <a:xfrm>
            <a:off x="701675" y="3216277"/>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dirty="0">
                <a:solidFill>
                  <a:srgbClr val="000000"/>
                </a:solidFill>
                <a:latin typeface="Impact" pitchFamily="34" charset="0"/>
                <a:hlinkClick r:id="rId13" action="ppaction://hlinksldjump"/>
              </a:rPr>
              <a:t>$600</a:t>
            </a:r>
            <a:endParaRPr lang="en-US" altLang="en-US" sz="2800" b="1" dirty="0">
              <a:solidFill>
                <a:srgbClr val="000000"/>
              </a:solidFill>
              <a:latin typeface="Impact" pitchFamily="34" charset="0"/>
            </a:endParaRPr>
          </a:p>
        </p:txBody>
      </p:sp>
      <p:sp>
        <p:nvSpPr>
          <p:cNvPr id="11279" name="Text Box 50"/>
          <p:cNvSpPr txBox="1">
            <a:spLocks noChangeArrowheads="1"/>
          </p:cNvSpPr>
          <p:nvPr/>
        </p:nvSpPr>
        <p:spPr bwMode="auto">
          <a:xfrm>
            <a:off x="2035177" y="3213102"/>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dirty="0">
                <a:solidFill>
                  <a:srgbClr val="000000"/>
                </a:solidFill>
                <a:latin typeface="Impact" pitchFamily="34" charset="0"/>
                <a:hlinkClick r:id="rId14" action="ppaction://hlinksldjump"/>
              </a:rPr>
              <a:t>$600</a:t>
            </a:r>
            <a:endParaRPr lang="en-US" altLang="en-US" sz="2800" b="1" dirty="0">
              <a:solidFill>
                <a:srgbClr val="000000"/>
              </a:solidFill>
              <a:latin typeface="Impact" pitchFamily="34" charset="0"/>
            </a:endParaRPr>
          </a:p>
        </p:txBody>
      </p:sp>
      <p:sp>
        <p:nvSpPr>
          <p:cNvPr id="11280" name="Text Box 55"/>
          <p:cNvSpPr txBox="1">
            <a:spLocks noChangeArrowheads="1"/>
          </p:cNvSpPr>
          <p:nvPr/>
        </p:nvSpPr>
        <p:spPr bwMode="auto">
          <a:xfrm>
            <a:off x="3317877" y="3200402"/>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dirty="0">
                <a:solidFill>
                  <a:srgbClr val="000000"/>
                </a:solidFill>
                <a:latin typeface="Impact" pitchFamily="34" charset="0"/>
                <a:hlinkClick r:id="rId15" action="ppaction://hlinksldjump"/>
              </a:rPr>
              <a:t>$600</a:t>
            </a:r>
            <a:endParaRPr lang="en-US" altLang="en-US" sz="2800" b="1" dirty="0">
              <a:solidFill>
                <a:srgbClr val="000000"/>
              </a:solidFill>
              <a:latin typeface="Impact" pitchFamily="34" charset="0"/>
            </a:endParaRPr>
          </a:p>
        </p:txBody>
      </p:sp>
      <p:sp>
        <p:nvSpPr>
          <p:cNvPr id="11281" name="Text Box 60"/>
          <p:cNvSpPr txBox="1">
            <a:spLocks noChangeArrowheads="1"/>
          </p:cNvSpPr>
          <p:nvPr/>
        </p:nvSpPr>
        <p:spPr bwMode="auto">
          <a:xfrm>
            <a:off x="4648202" y="3213102"/>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dirty="0">
                <a:solidFill>
                  <a:srgbClr val="000000"/>
                </a:solidFill>
                <a:latin typeface="Impact" pitchFamily="34" charset="0"/>
                <a:hlinkClick r:id="rId16" action="ppaction://hlinksldjump"/>
              </a:rPr>
              <a:t>$600</a:t>
            </a:r>
            <a:endParaRPr lang="en-US" altLang="en-US" sz="2800" b="1" dirty="0">
              <a:solidFill>
                <a:srgbClr val="000000"/>
              </a:solidFill>
              <a:latin typeface="Impact" pitchFamily="34" charset="0"/>
            </a:endParaRPr>
          </a:p>
        </p:txBody>
      </p:sp>
      <p:sp>
        <p:nvSpPr>
          <p:cNvPr id="11282" name="Text Box 65"/>
          <p:cNvSpPr txBox="1">
            <a:spLocks noChangeArrowheads="1"/>
          </p:cNvSpPr>
          <p:nvPr/>
        </p:nvSpPr>
        <p:spPr bwMode="auto">
          <a:xfrm>
            <a:off x="5943602" y="3213102"/>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dirty="0">
                <a:solidFill>
                  <a:srgbClr val="000000"/>
                </a:solidFill>
                <a:latin typeface="Impact" pitchFamily="34" charset="0"/>
                <a:hlinkClick r:id="rId17" action="ppaction://hlinksldjump"/>
              </a:rPr>
              <a:t>$600</a:t>
            </a:r>
            <a:endParaRPr lang="en-US" altLang="en-US" sz="2800" b="1" dirty="0">
              <a:solidFill>
                <a:srgbClr val="000000"/>
              </a:solidFill>
              <a:latin typeface="Impact" pitchFamily="34" charset="0"/>
            </a:endParaRPr>
          </a:p>
        </p:txBody>
      </p:sp>
      <p:sp>
        <p:nvSpPr>
          <p:cNvPr id="11284" name="Text Box 45"/>
          <p:cNvSpPr txBox="1">
            <a:spLocks noChangeArrowheads="1"/>
          </p:cNvSpPr>
          <p:nvPr/>
        </p:nvSpPr>
        <p:spPr bwMode="auto">
          <a:xfrm>
            <a:off x="701675" y="4048125"/>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dirty="0">
                <a:solidFill>
                  <a:srgbClr val="000000"/>
                </a:solidFill>
                <a:latin typeface="Impact" pitchFamily="34" charset="0"/>
                <a:hlinkClick r:id="rId18" action="ppaction://hlinksldjump"/>
              </a:rPr>
              <a:t>$800</a:t>
            </a:r>
            <a:endParaRPr lang="en-US" altLang="en-US" sz="2800" b="1" dirty="0">
              <a:solidFill>
                <a:srgbClr val="000000"/>
              </a:solidFill>
              <a:latin typeface="Impact" pitchFamily="34" charset="0"/>
            </a:endParaRPr>
          </a:p>
        </p:txBody>
      </p:sp>
      <p:sp>
        <p:nvSpPr>
          <p:cNvPr id="11285" name="Text Box 51"/>
          <p:cNvSpPr txBox="1">
            <a:spLocks noChangeArrowheads="1"/>
          </p:cNvSpPr>
          <p:nvPr/>
        </p:nvSpPr>
        <p:spPr bwMode="auto">
          <a:xfrm>
            <a:off x="2035177" y="4044950"/>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dirty="0">
                <a:solidFill>
                  <a:srgbClr val="000000"/>
                </a:solidFill>
                <a:latin typeface="Impact" pitchFamily="34" charset="0"/>
                <a:hlinkClick r:id="rId19" action="ppaction://hlinksldjump"/>
              </a:rPr>
              <a:t>$800</a:t>
            </a:r>
            <a:endParaRPr lang="en-US" altLang="en-US" sz="2800" b="1" dirty="0">
              <a:solidFill>
                <a:srgbClr val="000000"/>
              </a:solidFill>
              <a:latin typeface="Impact" pitchFamily="34" charset="0"/>
            </a:endParaRPr>
          </a:p>
        </p:txBody>
      </p:sp>
      <p:sp>
        <p:nvSpPr>
          <p:cNvPr id="11286" name="Text Box 56"/>
          <p:cNvSpPr txBox="1">
            <a:spLocks noChangeArrowheads="1"/>
          </p:cNvSpPr>
          <p:nvPr/>
        </p:nvSpPr>
        <p:spPr bwMode="auto">
          <a:xfrm>
            <a:off x="3317877" y="4044950"/>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dirty="0">
                <a:solidFill>
                  <a:srgbClr val="000000"/>
                </a:solidFill>
                <a:latin typeface="Impact" pitchFamily="34" charset="0"/>
                <a:hlinkClick r:id="rId20" action="ppaction://hlinksldjump"/>
              </a:rPr>
              <a:t>$800</a:t>
            </a:r>
            <a:endParaRPr lang="en-US" altLang="en-US" sz="2800" b="1" dirty="0">
              <a:solidFill>
                <a:srgbClr val="000000"/>
              </a:solidFill>
              <a:latin typeface="Impact" pitchFamily="34" charset="0"/>
            </a:endParaRPr>
          </a:p>
        </p:txBody>
      </p:sp>
      <p:sp>
        <p:nvSpPr>
          <p:cNvPr id="11287" name="Text Box 61"/>
          <p:cNvSpPr txBox="1">
            <a:spLocks noChangeArrowheads="1"/>
          </p:cNvSpPr>
          <p:nvPr/>
        </p:nvSpPr>
        <p:spPr bwMode="auto">
          <a:xfrm>
            <a:off x="4648202" y="4044950"/>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dirty="0">
                <a:solidFill>
                  <a:srgbClr val="000000"/>
                </a:solidFill>
                <a:latin typeface="Impact" pitchFamily="34" charset="0"/>
                <a:hlinkClick r:id="rId21" action="ppaction://hlinksldjump"/>
              </a:rPr>
              <a:t>$800</a:t>
            </a:r>
            <a:endParaRPr lang="en-US" altLang="en-US" sz="2800" b="1" dirty="0">
              <a:solidFill>
                <a:srgbClr val="000000"/>
              </a:solidFill>
              <a:latin typeface="Impact" pitchFamily="34" charset="0"/>
            </a:endParaRPr>
          </a:p>
        </p:txBody>
      </p:sp>
      <p:sp>
        <p:nvSpPr>
          <p:cNvPr id="11288" name="Text Box 66"/>
          <p:cNvSpPr txBox="1">
            <a:spLocks noChangeArrowheads="1"/>
          </p:cNvSpPr>
          <p:nvPr/>
        </p:nvSpPr>
        <p:spPr bwMode="auto">
          <a:xfrm>
            <a:off x="5943602" y="4044950"/>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dirty="0">
                <a:solidFill>
                  <a:srgbClr val="000000"/>
                </a:solidFill>
                <a:latin typeface="Impact" pitchFamily="34" charset="0"/>
                <a:hlinkClick r:id="rId22" action="ppaction://hlinksldjump"/>
              </a:rPr>
              <a:t>$800</a:t>
            </a:r>
            <a:endParaRPr lang="en-US" altLang="en-US" sz="2800" b="1" dirty="0">
              <a:solidFill>
                <a:srgbClr val="000000"/>
              </a:solidFill>
              <a:latin typeface="Impact" pitchFamily="34" charset="0"/>
            </a:endParaRPr>
          </a:p>
        </p:txBody>
      </p:sp>
      <p:sp>
        <p:nvSpPr>
          <p:cNvPr id="11290" name="Text Box 46"/>
          <p:cNvSpPr txBox="1">
            <a:spLocks noChangeArrowheads="1"/>
          </p:cNvSpPr>
          <p:nvPr/>
        </p:nvSpPr>
        <p:spPr bwMode="auto">
          <a:xfrm>
            <a:off x="701675" y="4803777"/>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dirty="0">
                <a:solidFill>
                  <a:srgbClr val="000000"/>
                </a:solidFill>
                <a:latin typeface="Impact" pitchFamily="34" charset="0"/>
                <a:hlinkClick r:id="rId23" action="ppaction://hlinksldjump"/>
              </a:rPr>
              <a:t>$1000</a:t>
            </a:r>
            <a:endParaRPr lang="en-US" altLang="en-US" sz="2800" b="1" dirty="0">
              <a:solidFill>
                <a:srgbClr val="000000"/>
              </a:solidFill>
              <a:latin typeface="Impact" pitchFamily="34" charset="0"/>
            </a:endParaRPr>
          </a:p>
        </p:txBody>
      </p:sp>
      <p:sp>
        <p:nvSpPr>
          <p:cNvPr id="11291" name="Text Box 52"/>
          <p:cNvSpPr txBox="1">
            <a:spLocks noChangeArrowheads="1"/>
          </p:cNvSpPr>
          <p:nvPr/>
        </p:nvSpPr>
        <p:spPr bwMode="auto">
          <a:xfrm>
            <a:off x="2035177" y="4800602"/>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dirty="0">
                <a:solidFill>
                  <a:srgbClr val="000000"/>
                </a:solidFill>
                <a:latin typeface="Impact" pitchFamily="34" charset="0"/>
                <a:hlinkClick r:id="rId24" action="ppaction://hlinksldjump"/>
              </a:rPr>
              <a:t>$1000</a:t>
            </a:r>
            <a:endParaRPr lang="en-US" altLang="en-US" sz="2800" b="1" dirty="0">
              <a:solidFill>
                <a:srgbClr val="000000"/>
              </a:solidFill>
              <a:latin typeface="Impact" pitchFamily="34" charset="0"/>
            </a:endParaRPr>
          </a:p>
        </p:txBody>
      </p:sp>
      <p:sp>
        <p:nvSpPr>
          <p:cNvPr id="11292" name="Text Box 57"/>
          <p:cNvSpPr txBox="1">
            <a:spLocks noChangeArrowheads="1"/>
          </p:cNvSpPr>
          <p:nvPr/>
        </p:nvSpPr>
        <p:spPr bwMode="auto">
          <a:xfrm>
            <a:off x="3317877" y="4800602"/>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dirty="0">
                <a:solidFill>
                  <a:srgbClr val="000000"/>
                </a:solidFill>
                <a:latin typeface="Impact" pitchFamily="34" charset="0"/>
                <a:hlinkClick r:id="rId25" action="ppaction://hlinksldjump"/>
              </a:rPr>
              <a:t>$1000</a:t>
            </a:r>
            <a:endParaRPr lang="en-US" altLang="en-US" sz="2800" b="1" dirty="0">
              <a:solidFill>
                <a:srgbClr val="000000"/>
              </a:solidFill>
              <a:latin typeface="Impact" pitchFamily="34" charset="0"/>
            </a:endParaRPr>
          </a:p>
        </p:txBody>
      </p:sp>
      <p:sp>
        <p:nvSpPr>
          <p:cNvPr id="11293" name="Text Box 62"/>
          <p:cNvSpPr txBox="1">
            <a:spLocks noChangeArrowheads="1"/>
          </p:cNvSpPr>
          <p:nvPr/>
        </p:nvSpPr>
        <p:spPr bwMode="auto">
          <a:xfrm>
            <a:off x="4648202" y="4800602"/>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dirty="0">
                <a:solidFill>
                  <a:srgbClr val="000000"/>
                </a:solidFill>
                <a:latin typeface="Impact" pitchFamily="34" charset="0"/>
                <a:hlinkClick r:id="rId26" action="ppaction://hlinksldjump"/>
              </a:rPr>
              <a:t>$1000</a:t>
            </a:r>
            <a:endParaRPr lang="en-US" altLang="en-US" sz="2800" b="1" dirty="0">
              <a:solidFill>
                <a:srgbClr val="000000"/>
              </a:solidFill>
              <a:latin typeface="Impact" pitchFamily="34" charset="0"/>
            </a:endParaRPr>
          </a:p>
        </p:txBody>
      </p:sp>
      <p:sp>
        <p:nvSpPr>
          <p:cNvPr id="11294" name="Text Box 67"/>
          <p:cNvSpPr txBox="1">
            <a:spLocks noChangeArrowheads="1"/>
          </p:cNvSpPr>
          <p:nvPr/>
        </p:nvSpPr>
        <p:spPr bwMode="auto">
          <a:xfrm>
            <a:off x="5943602" y="4800602"/>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dirty="0">
                <a:solidFill>
                  <a:srgbClr val="000000"/>
                </a:solidFill>
                <a:latin typeface="Impact" pitchFamily="34" charset="0"/>
                <a:hlinkClick r:id="rId27" action="ppaction://hlinksldjump"/>
              </a:rPr>
              <a:t>$1000</a:t>
            </a:r>
            <a:endParaRPr lang="en-US" altLang="en-US" sz="2800" b="1" dirty="0">
              <a:solidFill>
                <a:srgbClr val="000000"/>
              </a:solidFill>
              <a:latin typeface="Impact" pitchFamily="34" charset="0"/>
            </a:endParaRPr>
          </a:p>
        </p:txBody>
      </p:sp>
      <p:sp>
        <p:nvSpPr>
          <p:cNvPr id="3" name="TextBox 2"/>
          <p:cNvSpPr txBox="1"/>
          <p:nvPr/>
        </p:nvSpPr>
        <p:spPr>
          <a:xfrm>
            <a:off x="685800" y="870468"/>
            <a:ext cx="1166813" cy="276999"/>
          </a:xfrm>
          <a:prstGeom prst="rect">
            <a:avLst/>
          </a:prstGeom>
          <a:noFill/>
        </p:spPr>
        <p:txBody>
          <a:bodyPr anchor="ctr" anchorCtr="0">
            <a:spAutoFit/>
          </a:bodyPr>
          <a:lstStyle/>
          <a:p>
            <a:pPr algn="ctr">
              <a:defRPr/>
            </a:pPr>
            <a:r>
              <a:rPr lang="en-US" sz="1200" b="1" kern="10" dirty="0">
                <a:solidFill>
                  <a:schemeClr val="bg1"/>
                </a:solidFill>
                <a:latin typeface="Arial Black"/>
              </a:rPr>
              <a:t>VIN/VAIN</a:t>
            </a:r>
          </a:p>
        </p:txBody>
      </p:sp>
      <p:sp>
        <p:nvSpPr>
          <p:cNvPr id="49" name="TextBox 48"/>
          <p:cNvSpPr txBox="1"/>
          <p:nvPr/>
        </p:nvSpPr>
        <p:spPr>
          <a:xfrm>
            <a:off x="2095502" y="708773"/>
            <a:ext cx="1165225" cy="600164"/>
          </a:xfrm>
          <a:prstGeom prst="rect">
            <a:avLst/>
          </a:prstGeom>
          <a:noFill/>
        </p:spPr>
        <p:txBody>
          <a:bodyPr anchor="ctr" anchorCtr="0">
            <a:spAutoFit/>
          </a:bodyPr>
          <a:lstStyle/>
          <a:p>
            <a:pPr algn="ctr">
              <a:defRPr/>
            </a:pPr>
            <a:r>
              <a:rPr lang="en-US" sz="1100" b="1" kern="10" dirty="0">
                <a:solidFill>
                  <a:schemeClr val="bg1"/>
                </a:solidFill>
                <a:latin typeface="Arial Black"/>
              </a:rPr>
              <a:t>CERVICAL CANCER SCREENING</a:t>
            </a:r>
            <a:endParaRPr lang="en-US" sz="1100" dirty="0">
              <a:solidFill>
                <a:schemeClr val="bg1"/>
              </a:solidFill>
            </a:endParaRPr>
          </a:p>
        </p:txBody>
      </p:sp>
      <p:sp>
        <p:nvSpPr>
          <p:cNvPr id="50" name="TextBox 49"/>
          <p:cNvSpPr txBox="1"/>
          <p:nvPr/>
        </p:nvSpPr>
        <p:spPr>
          <a:xfrm>
            <a:off x="3375027" y="793412"/>
            <a:ext cx="1166813" cy="430887"/>
          </a:xfrm>
          <a:prstGeom prst="rect">
            <a:avLst/>
          </a:prstGeom>
          <a:noFill/>
        </p:spPr>
        <p:txBody>
          <a:bodyPr anchor="ctr" anchorCtr="0">
            <a:spAutoFit/>
          </a:bodyPr>
          <a:lstStyle/>
          <a:p>
            <a:pPr algn="ctr">
              <a:defRPr/>
            </a:pPr>
            <a:r>
              <a:rPr lang="en-US" sz="1100" b="1" kern="10" dirty="0">
                <a:solidFill>
                  <a:schemeClr val="bg1"/>
                </a:solidFill>
                <a:latin typeface="Arial Black"/>
              </a:rPr>
              <a:t>MISMATCH REPAIR</a:t>
            </a:r>
            <a:endParaRPr lang="en-US" sz="1100" dirty="0">
              <a:solidFill>
                <a:schemeClr val="bg1"/>
              </a:solidFill>
            </a:endParaRPr>
          </a:p>
        </p:txBody>
      </p:sp>
      <p:sp>
        <p:nvSpPr>
          <p:cNvPr id="51" name="TextBox 50"/>
          <p:cNvSpPr txBox="1"/>
          <p:nvPr/>
        </p:nvSpPr>
        <p:spPr>
          <a:xfrm>
            <a:off x="4654552" y="754939"/>
            <a:ext cx="1166813" cy="507831"/>
          </a:xfrm>
          <a:prstGeom prst="rect">
            <a:avLst/>
          </a:prstGeom>
          <a:noFill/>
        </p:spPr>
        <p:txBody>
          <a:bodyPr anchor="ctr" anchorCtr="0">
            <a:spAutoFit/>
          </a:bodyPr>
          <a:lstStyle/>
          <a:p>
            <a:pPr algn="ctr">
              <a:defRPr/>
            </a:pPr>
            <a:r>
              <a:rPr lang="en-US" sz="900" b="1" kern="10" dirty="0">
                <a:solidFill>
                  <a:schemeClr val="bg1"/>
                </a:solidFill>
                <a:latin typeface="Arial Black"/>
              </a:rPr>
              <a:t>EPIDEMIOLOGY OF CERVICAL CANCER</a:t>
            </a:r>
            <a:endParaRPr lang="en-US" sz="900" dirty="0">
              <a:solidFill>
                <a:schemeClr val="bg1"/>
              </a:solidFill>
            </a:endParaRPr>
          </a:p>
        </p:txBody>
      </p:sp>
      <p:sp>
        <p:nvSpPr>
          <p:cNvPr id="52" name="TextBox 51"/>
          <p:cNvSpPr txBox="1"/>
          <p:nvPr/>
        </p:nvSpPr>
        <p:spPr>
          <a:xfrm>
            <a:off x="5995988" y="778023"/>
            <a:ext cx="1166812" cy="461665"/>
          </a:xfrm>
          <a:prstGeom prst="rect">
            <a:avLst/>
          </a:prstGeom>
          <a:noFill/>
        </p:spPr>
        <p:txBody>
          <a:bodyPr anchor="ctr" anchorCtr="0">
            <a:spAutoFit/>
          </a:bodyPr>
          <a:lstStyle/>
          <a:p>
            <a:pPr algn="ctr">
              <a:defRPr/>
            </a:pPr>
            <a:r>
              <a:rPr lang="en-US" sz="1200" b="1" kern="10" dirty="0">
                <a:solidFill>
                  <a:schemeClr val="bg1"/>
                </a:solidFill>
                <a:latin typeface="Arial Black"/>
              </a:rPr>
              <a:t>NERVE INJURIES</a:t>
            </a:r>
            <a:endParaRPr lang="en-US" sz="1200" dirty="0">
              <a:solidFill>
                <a:schemeClr val="bg1"/>
              </a:solidFill>
            </a:endParaRPr>
          </a:p>
        </p:txBody>
      </p:sp>
      <p:sp>
        <p:nvSpPr>
          <p:cNvPr id="53" name="TextBox 52"/>
          <p:cNvSpPr txBox="1"/>
          <p:nvPr/>
        </p:nvSpPr>
        <p:spPr>
          <a:xfrm>
            <a:off x="7351711" y="901133"/>
            <a:ext cx="1106489" cy="230832"/>
          </a:xfrm>
          <a:prstGeom prst="rect">
            <a:avLst/>
          </a:prstGeom>
          <a:noFill/>
        </p:spPr>
        <p:txBody>
          <a:bodyPr wrap="square" anchor="ctr" anchorCtr="0">
            <a:spAutoFit/>
          </a:bodyPr>
          <a:lstStyle/>
          <a:p>
            <a:pPr algn="ctr">
              <a:defRPr/>
            </a:pPr>
            <a:r>
              <a:rPr lang="en-US" sz="900" b="1" kern="10" dirty="0">
                <a:solidFill>
                  <a:schemeClr val="bg1"/>
                </a:solidFill>
                <a:latin typeface="Arial Black"/>
              </a:rPr>
              <a:t>HODGEPODGE</a:t>
            </a:r>
            <a:endParaRPr lang="en-US" sz="900" dirty="0">
              <a:solidFill>
                <a:schemeClr val="bg1"/>
              </a:solidFill>
            </a:endParaRPr>
          </a:p>
        </p:txBody>
      </p:sp>
      <p:sp>
        <p:nvSpPr>
          <p:cNvPr id="11302" name="TextBox 1"/>
          <p:cNvSpPr txBox="1">
            <a:spLocks noChangeArrowheads="1"/>
          </p:cNvSpPr>
          <p:nvPr/>
        </p:nvSpPr>
        <p:spPr bwMode="auto">
          <a:xfrm>
            <a:off x="6968394" y="5486501"/>
            <a:ext cx="156600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1400" b="1" dirty="0">
                <a:solidFill>
                  <a:schemeClr val="bg1"/>
                </a:solidFill>
                <a:latin typeface="Arial Narrow" pitchFamily="34" charset="0"/>
                <a:cs typeface="Arial" charset="0"/>
                <a:hlinkClick r:id="" action="ppaction://noaction"/>
              </a:rPr>
              <a:t>FINAL JEOPARODY</a:t>
            </a:r>
            <a:endParaRPr lang="en-US" altLang="en-US" sz="1400" b="1" dirty="0">
              <a:solidFill>
                <a:schemeClr val="bg1"/>
              </a:solidFill>
              <a:latin typeface="Arial Narrow" pitchFamily="34" charset="0"/>
              <a:cs typeface="Arial" charset="0"/>
            </a:endParaRPr>
          </a:p>
        </p:txBody>
      </p:sp>
      <p:sp>
        <p:nvSpPr>
          <p:cNvPr id="39" name="Text Box 42"/>
          <p:cNvSpPr txBox="1">
            <a:spLocks noChangeArrowheads="1"/>
          </p:cNvSpPr>
          <p:nvPr/>
        </p:nvSpPr>
        <p:spPr bwMode="auto">
          <a:xfrm>
            <a:off x="2035177" y="1600202"/>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dirty="0">
                <a:solidFill>
                  <a:srgbClr val="000000"/>
                </a:solidFill>
                <a:latin typeface="Impact" pitchFamily="34" charset="0"/>
                <a:hlinkClick r:id="rId28" action="ppaction://hlinksldjump"/>
              </a:rPr>
              <a:t>$200</a:t>
            </a:r>
            <a:endParaRPr lang="en-US" altLang="en-US" sz="2800" b="1" dirty="0">
              <a:solidFill>
                <a:srgbClr val="000000"/>
              </a:solidFill>
              <a:latin typeface="Impact" pitchFamily="34" charset="0"/>
            </a:endParaRPr>
          </a:p>
        </p:txBody>
      </p:sp>
    </p:spTree>
  </p:cSld>
  <p:clrMapOvr>
    <a:masterClrMapping/>
  </p:clrMapOvr>
  <p:transition spd="slow" advClick="0">
    <p:zoom dir="in"/>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Box 5"/>
          <p:cNvSpPr txBox="1">
            <a:spLocks noChangeArrowheads="1"/>
          </p:cNvSpPr>
          <p:nvPr/>
        </p:nvSpPr>
        <p:spPr bwMode="auto">
          <a:xfrm>
            <a:off x="838202" y="1062336"/>
            <a:ext cx="756602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buNone/>
            </a:pPr>
            <a:r>
              <a:rPr lang="en-US" sz="4000" dirty="0">
                <a:solidFill>
                  <a:schemeClr val="bg1"/>
                </a:solidFill>
                <a:latin typeface="Arial Black" panose="020B0A04020102020204" pitchFamily="34" charset="0"/>
              </a:rPr>
              <a:t>A 68yo woman presents with a new itchy vulvar lesion that appears flat and pale on the posterior labia minora.  This is the proper recommendation.</a:t>
            </a: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5"/>
          <p:cNvSpPr txBox="1">
            <a:spLocks noChangeArrowheads="1"/>
          </p:cNvSpPr>
          <p:nvPr/>
        </p:nvSpPr>
        <p:spPr bwMode="auto">
          <a:xfrm>
            <a:off x="815977" y="1985665"/>
            <a:ext cx="756602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sz="6000" dirty="0">
                <a:solidFill>
                  <a:schemeClr val="bg1"/>
                </a:solidFill>
                <a:latin typeface="Arial Black" panose="020B0A04020102020204" pitchFamily="34" charset="0"/>
              </a:rPr>
              <a:t>What is a punch biopsy?</a:t>
            </a:r>
            <a:endParaRPr lang="en-US" altLang="en-US" sz="6000" dirty="0">
              <a:solidFill>
                <a:schemeClr val="bg1"/>
              </a:solidFill>
              <a:latin typeface="Arial Black" panose="020B0A04020102020204" pitchFamily="34" charset="0"/>
              <a:cs typeface="Arial" charset="0"/>
            </a:endParaRP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5"/>
          <p:cNvSpPr txBox="1">
            <a:spLocks noChangeArrowheads="1"/>
          </p:cNvSpPr>
          <p:nvPr/>
        </p:nvSpPr>
        <p:spPr bwMode="auto">
          <a:xfrm>
            <a:off x="815977" y="1511887"/>
            <a:ext cx="7566025"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sz="4400" dirty="0">
                <a:solidFill>
                  <a:schemeClr val="bg1"/>
                </a:solidFill>
                <a:latin typeface="Arial Black" panose="020B0A04020102020204" pitchFamily="34" charset="0"/>
              </a:rPr>
              <a:t>Vulvar cancer’s age distribution is described using this term.</a:t>
            </a:r>
            <a:endParaRPr lang="en-US" altLang="en-US" sz="6000" dirty="0">
              <a:solidFill>
                <a:schemeClr val="bg1"/>
              </a:solidFill>
              <a:latin typeface="Arial Black" panose="020B0A04020102020204" pitchFamily="34" charset="0"/>
              <a:cs typeface="Arial" charset="0"/>
            </a:endParaRPr>
          </a:p>
        </p:txBody>
      </p:sp>
    </p:spTree>
  </p:cSld>
  <p:clrMapOvr>
    <a:masterClrMapping/>
  </p:clrMapOvr>
  <p:transition spd="slow">
    <p:zo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5"/>
          <p:cNvSpPr txBox="1">
            <a:spLocks noChangeArrowheads="1"/>
          </p:cNvSpPr>
          <p:nvPr/>
        </p:nvSpPr>
        <p:spPr bwMode="auto">
          <a:xfrm>
            <a:off x="788985" y="838200"/>
            <a:ext cx="75660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sz="6000" dirty="0">
                <a:solidFill>
                  <a:schemeClr val="bg1"/>
                </a:solidFill>
                <a:latin typeface="Arial Black" panose="020B0A04020102020204" pitchFamily="34" charset="0"/>
              </a:rPr>
              <a:t>What is bi-modal?</a:t>
            </a:r>
            <a:endParaRPr lang="en-US" altLang="en-US" sz="6000" dirty="0">
              <a:solidFill>
                <a:schemeClr val="bg1"/>
              </a:solidFill>
              <a:latin typeface="Arial Black" panose="020B0A04020102020204" pitchFamily="34" charset="0"/>
              <a:cs typeface="Arial" charset="0"/>
            </a:endParaRPr>
          </a:p>
        </p:txBody>
      </p:sp>
      <p:pic>
        <p:nvPicPr>
          <p:cNvPr id="3" name="Picture 2">
            <a:extLst>
              <a:ext uri="{FF2B5EF4-FFF2-40B4-BE49-F238E27FC236}">
                <a16:creationId xmlns:a16="http://schemas.microsoft.com/office/drawing/2014/main" id="{9E412701-0374-4AC5-A01F-3C65AAE9B074}"/>
              </a:ext>
            </a:extLst>
          </p:cNvPr>
          <p:cNvPicPr>
            <a:picLocks noChangeAspect="1"/>
          </p:cNvPicPr>
          <p:nvPr/>
        </p:nvPicPr>
        <p:blipFill>
          <a:blip r:embed="rId2"/>
          <a:stretch>
            <a:fillRect/>
          </a:stretch>
        </p:blipFill>
        <p:spPr>
          <a:xfrm>
            <a:off x="1601988" y="1853863"/>
            <a:ext cx="5940021" cy="3440262"/>
          </a:xfrm>
          <a:prstGeom prst="rect">
            <a:avLst/>
          </a:prstGeom>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Box 5"/>
          <p:cNvSpPr txBox="1">
            <a:spLocks noChangeArrowheads="1"/>
          </p:cNvSpPr>
          <p:nvPr/>
        </p:nvSpPr>
        <p:spPr bwMode="auto">
          <a:xfrm>
            <a:off x="815977" y="1447773"/>
            <a:ext cx="756602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sz="3600" dirty="0">
                <a:solidFill>
                  <a:schemeClr val="bg1"/>
                </a:solidFill>
                <a:latin typeface="Arial Black" panose="020B0A04020102020204" pitchFamily="34" charset="0"/>
              </a:rPr>
              <a:t>This benign vulvar condition is the precursor lesion to differentiated VIN and vulvar squamous cancers not related to HPV.</a:t>
            </a:r>
            <a:endParaRPr lang="en-US" altLang="en-US" sz="3600" dirty="0">
              <a:solidFill>
                <a:schemeClr val="bg1"/>
              </a:solidFill>
              <a:latin typeface="Arial Black" panose="020B0A04020102020204" pitchFamily="34" charset="0"/>
              <a:cs typeface="Arial" charset="0"/>
            </a:endParaRPr>
          </a:p>
        </p:txBody>
      </p:sp>
    </p:spTree>
  </p:cSld>
  <p:clrMapOvr>
    <a:masterClrMapping/>
  </p:clrMapOvr>
  <p:transition spd="slow">
    <p:zo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5"/>
          <p:cNvSpPr txBox="1">
            <a:spLocks noChangeArrowheads="1"/>
          </p:cNvSpPr>
          <p:nvPr/>
        </p:nvSpPr>
        <p:spPr bwMode="auto">
          <a:xfrm>
            <a:off x="815977" y="2094104"/>
            <a:ext cx="756602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sz="4800" dirty="0">
                <a:solidFill>
                  <a:schemeClr val="bg1"/>
                </a:solidFill>
                <a:latin typeface="Arial Black" panose="020B0A04020102020204" pitchFamily="34" charset="0"/>
              </a:rPr>
              <a:t>What is lichen </a:t>
            </a:r>
            <a:r>
              <a:rPr lang="en-US" sz="4800" dirty="0" err="1">
                <a:solidFill>
                  <a:schemeClr val="bg1"/>
                </a:solidFill>
                <a:latin typeface="Arial Black" panose="020B0A04020102020204" pitchFamily="34" charset="0"/>
              </a:rPr>
              <a:t>sclerosus</a:t>
            </a:r>
            <a:r>
              <a:rPr lang="en-US" sz="4800" dirty="0">
                <a:solidFill>
                  <a:schemeClr val="bg1"/>
                </a:solidFill>
                <a:latin typeface="Arial Black" panose="020B0A04020102020204" pitchFamily="34" charset="0"/>
              </a:rPr>
              <a:t>?</a:t>
            </a:r>
            <a:endParaRPr lang="en-US" altLang="en-US" sz="4800" dirty="0">
              <a:solidFill>
                <a:schemeClr val="bg1"/>
              </a:solidFill>
              <a:latin typeface="Arial Black" panose="020B0A04020102020204" pitchFamily="34" charset="0"/>
              <a:cs typeface="Arial" charset="0"/>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5"/>
          <p:cNvSpPr txBox="1">
            <a:spLocks noChangeArrowheads="1"/>
          </p:cNvSpPr>
          <p:nvPr/>
        </p:nvSpPr>
        <p:spPr bwMode="auto">
          <a:xfrm>
            <a:off x="815977" y="1170773"/>
            <a:ext cx="7566025"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sz="3600" dirty="0">
                <a:solidFill>
                  <a:schemeClr val="bg1"/>
                </a:solidFill>
                <a:latin typeface="Arial Black" panose="020B0A04020102020204" pitchFamily="34" charset="0"/>
              </a:rPr>
              <a:t>A 45yo woman with a history of </a:t>
            </a:r>
            <a:r>
              <a:rPr lang="en-US" sz="3600" dirty="0" err="1">
                <a:solidFill>
                  <a:schemeClr val="bg1"/>
                </a:solidFill>
                <a:latin typeface="Arial Black" panose="020B0A04020102020204" pitchFamily="34" charset="0"/>
              </a:rPr>
              <a:t>condylomata</a:t>
            </a:r>
            <a:r>
              <a:rPr lang="en-US" sz="3600" dirty="0">
                <a:solidFill>
                  <a:schemeClr val="bg1"/>
                </a:solidFill>
                <a:latin typeface="Arial Black" panose="020B0A04020102020204" pitchFamily="34" charset="0"/>
              </a:rPr>
              <a:t> presents with a new lesion on her labia that is irritated by her underwear.  This is your next step.</a:t>
            </a:r>
            <a:endParaRPr lang="en-US" altLang="en-US" sz="3600" dirty="0">
              <a:solidFill>
                <a:schemeClr val="bg1"/>
              </a:solidFill>
              <a:latin typeface="Arial Black" panose="020B0A04020102020204" pitchFamily="34" charset="0"/>
              <a:cs typeface="Arial" charset="0"/>
            </a:endParaRPr>
          </a:p>
        </p:txBody>
      </p:sp>
    </p:spTree>
  </p:cSld>
  <p:clrMapOvr>
    <a:masterClrMapping/>
  </p:clrMapOvr>
  <p:transition spd="slow">
    <p:zo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5"/>
          <p:cNvSpPr txBox="1">
            <a:spLocks noChangeArrowheads="1"/>
          </p:cNvSpPr>
          <p:nvPr/>
        </p:nvSpPr>
        <p:spPr bwMode="auto">
          <a:xfrm>
            <a:off x="788987" y="1951673"/>
            <a:ext cx="756602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sz="6000" dirty="0">
                <a:solidFill>
                  <a:schemeClr val="bg1"/>
                </a:solidFill>
                <a:latin typeface="Arial Black" panose="020B0A04020102020204" pitchFamily="34" charset="0"/>
              </a:rPr>
              <a:t>What is a punch biopsy?</a:t>
            </a:r>
            <a:endParaRPr lang="en-US" altLang="en-US" sz="6000" dirty="0">
              <a:solidFill>
                <a:schemeClr val="bg1"/>
              </a:solidFill>
              <a:latin typeface="Arial Black" panose="020B0A04020102020204" pitchFamily="34" charset="0"/>
              <a:cs typeface="Arial" charset="0"/>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5"/>
          <p:cNvSpPr txBox="1">
            <a:spLocks noChangeArrowheads="1"/>
          </p:cNvSpPr>
          <p:nvPr/>
        </p:nvSpPr>
        <p:spPr bwMode="auto">
          <a:xfrm>
            <a:off x="815977" y="1724771"/>
            <a:ext cx="756602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sz="3600" dirty="0">
                <a:solidFill>
                  <a:schemeClr val="bg1"/>
                </a:solidFill>
                <a:latin typeface="Arial Black" panose="020B0A04020102020204" pitchFamily="34" charset="0"/>
              </a:rPr>
              <a:t>This simple and common remedy for vulvar lesions is almost NEVER the correct answer.</a:t>
            </a:r>
            <a:endParaRPr lang="en-US" altLang="en-US" sz="6000" dirty="0">
              <a:solidFill>
                <a:schemeClr val="bg1"/>
              </a:solidFill>
              <a:latin typeface="Arial Black" panose="020B0A04020102020204" pitchFamily="34" charset="0"/>
              <a:cs typeface="Arial" charset="0"/>
            </a:endParaRPr>
          </a:p>
        </p:txBody>
      </p:sp>
    </p:spTree>
  </p:cSld>
  <p:clrMapOvr>
    <a:masterClrMapping/>
  </p:clrMapOvr>
  <p:transition spd="slow">
    <p:zoom/>
  </p:transition>
</p:sld>
</file>

<file path=ppt/slides/slide2.xml><?xml version="1.0" encoding="utf-8"?>
<p:sld xmlns:a="http://schemas.openxmlformats.org/drawingml/2006/main" xmlns:r="http://schemas.openxmlformats.org/officeDocument/2006/relationships" xmlns:p="http://schemas.openxmlformats.org/presentationml/2006/main" show="0">
  <p:cSld>
    <p:bg>
      <p:bgPr>
        <a:blipFill>
          <a:blip r:embed="rId2"/>
          <a:stretch/>
        </a:blip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50E53EDA-3B94-4F6B-9E86-D3BB9EBB9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7448E646-6C7E-0C4E-998B-5942FE5C357D}"/>
              </a:ext>
            </a:extLst>
          </p:cNvPr>
          <p:cNvSpPr>
            <a:spLocks noGrp="1"/>
          </p:cNvSpPr>
          <p:nvPr>
            <p:ph type="title"/>
          </p:nvPr>
        </p:nvSpPr>
        <p:spPr>
          <a:xfrm>
            <a:off x="514350" y="1719807"/>
            <a:ext cx="2744542" cy="3418387"/>
          </a:xfrm>
        </p:spPr>
        <p:txBody>
          <a:bodyPr>
            <a:normAutofit/>
          </a:bodyPr>
          <a:lstStyle/>
          <a:p>
            <a:pPr algn="r"/>
            <a:r>
              <a:rPr lang="en-US"/>
              <a:t>Ground rules</a:t>
            </a:r>
          </a:p>
        </p:txBody>
      </p:sp>
      <p:cxnSp>
        <p:nvCxnSpPr>
          <p:cNvPr id="15" name="Straight Connector 9">
            <a:extLst>
              <a:ext uri="{FF2B5EF4-FFF2-40B4-BE49-F238E27FC236}">
                <a16:creationId xmlns:a16="http://schemas.microsoft.com/office/drawing/2014/main" id="{30EFD79F-7790-479B-B7DB-BD0D8C101D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00192" y="2108835"/>
            <a:ext cx="0" cy="264033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06F4021-237C-BB4C-B2AE-582F498F66F4}"/>
              </a:ext>
            </a:extLst>
          </p:cNvPr>
          <p:cNvSpPr>
            <a:spLocks noGrp="1"/>
          </p:cNvSpPr>
          <p:nvPr>
            <p:ph idx="1"/>
          </p:nvPr>
        </p:nvSpPr>
        <p:spPr>
          <a:xfrm>
            <a:off x="3853304" y="857250"/>
            <a:ext cx="4888157" cy="5143500"/>
          </a:xfrm>
        </p:spPr>
        <p:txBody>
          <a:bodyPr>
            <a:normAutofit/>
          </a:bodyPr>
          <a:lstStyle/>
          <a:p>
            <a:pPr>
              <a:lnSpc>
                <a:spcPct val="90000"/>
              </a:lnSpc>
            </a:pPr>
            <a:r>
              <a:rPr lang="en-US" sz="1600" dirty="0"/>
              <a:t>First player is being chosen at random.</a:t>
            </a:r>
          </a:p>
          <a:p>
            <a:pPr>
              <a:lnSpc>
                <a:spcPct val="90000"/>
              </a:lnSpc>
            </a:pPr>
            <a:r>
              <a:rPr lang="en-US" sz="1600" dirty="0"/>
              <a:t>Person who chose the square gets first chance to answer verbally.  If no answer within 1min and/or a wrong answer, the first person to type the correct answer into the </a:t>
            </a:r>
            <a:r>
              <a:rPr lang="en-US" sz="1600" dirty="0" err="1"/>
              <a:t>chatboard</a:t>
            </a:r>
            <a:r>
              <a:rPr lang="en-US" sz="1600" dirty="0"/>
              <a:t> wins and chooses next.</a:t>
            </a:r>
          </a:p>
          <a:p>
            <a:pPr>
              <a:lnSpc>
                <a:spcPct val="90000"/>
              </a:lnSpc>
            </a:pPr>
            <a:r>
              <a:rPr lang="en-US" sz="1600" dirty="0"/>
              <a:t>Dr. </a:t>
            </a:r>
            <a:r>
              <a:rPr lang="en-US" sz="1600" dirty="0" err="1"/>
              <a:t>Geevarghese</a:t>
            </a:r>
            <a:r>
              <a:rPr lang="en-US" sz="1600" dirty="0"/>
              <a:t> will be keeping score.</a:t>
            </a:r>
          </a:p>
          <a:p>
            <a:pPr>
              <a:lnSpc>
                <a:spcPct val="90000"/>
              </a:lnSpc>
            </a:pPr>
            <a:r>
              <a:rPr lang="en-US" sz="1600" dirty="0"/>
              <a:t>Shouting out answers and wrong answers are ENCOURAGED without penalty!! </a:t>
            </a:r>
            <a:r>
              <a:rPr lang="en-US" sz="1600" dirty="0">
                <a:sym typeface="Wingdings" pitchFamily="2" charset="2"/>
              </a:rPr>
              <a:t></a:t>
            </a:r>
          </a:p>
          <a:p>
            <a:pPr>
              <a:lnSpc>
                <a:spcPct val="90000"/>
              </a:lnSpc>
            </a:pPr>
            <a:r>
              <a:rPr lang="en-US" sz="1600" dirty="0">
                <a:sym typeface="Wingdings" pitchFamily="2" charset="2"/>
              </a:rPr>
              <a:t>Questions during the game are ENCOURAGED!! </a:t>
            </a:r>
            <a:endParaRPr lang="en-US" sz="1600" dirty="0"/>
          </a:p>
          <a:p>
            <a:pPr>
              <a:lnSpc>
                <a:spcPct val="90000"/>
              </a:lnSpc>
            </a:pPr>
            <a:r>
              <a:rPr lang="en-US" sz="1600" dirty="0"/>
              <a:t>There are is no Daily Double.</a:t>
            </a:r>
          </a:p>
          <a:p>
            <a:pPr>
              <a:lnSpc>
                <a:spcPct val="90000"/>
              </a:lnSpc>
            </a:pPr>
            <a:r>
              <a:rPr lang="en-US" sz="1600" dirty="0"/>
              <a:t>A Final Jeopardy round will only be used, if we need a tie-breaker.</a:t>
            </a:r>
          </a:p>
          <a:p>
            <a:pPr>
              <a:lnSpc>
                <a:spcPct val="90000"/>
              </a:lnSpc>
            </a:pPr>
            <a:r>
              <a:rPr lang="en-US" sz="1600" dirty="0"/>
              <a:t>There will be one winner.  Prize is a $25 Amazon gift card (sent via email after game is over) and bragging rights for as long as your co-residents will tolerate you </a:t>
            </a:r>
            <a:r>
              <a:rPr lang="en-US" sz="1600" dirty="0">
                <a:sym typeface="Wingdings" pitchFamily="2" charset="2"/>
              </a:rPr>
              <a:t></a:t>
            </a:r>
          </a:p>
        </p:txBody>
      </p:sp>
    </p:spTree>
    <p:extLst>
      <p:ext uri="{BB962C8B-B14F-4D97-AF65-F5344CB8AC3E}">
        <p14:creationId xmlns:p14="http://schemas.microsoft.com/office/powerpoint/2010/main" val="34227662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5CA5FF47-33C9-4633-93A1-AD2BD646577C}"/>
              </a:ext>
            </a:extLst>
          </p:cNvPr>
          <p:cNvSpPr txBox="1">
            <a:spLocks noChangeArrowheads="1"/>
          </p:cNvSpPr>
          <p:nvPr/>
        </p:nvSpPr>
        <p:spPr bwMode="auto">
          <a:xfrm>
            <a:off x="788987" y="2114492"/>
            <a:ext cx="756602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sz="4400" dirty="0">
                <a:solidFill>
                  <a:schemeClr val="bg1"/>
                </a:solidFill>
                <a:latin typeface="Arial Black" panose="020B0A04020102020204" pitchFamily="34" charset="0"/>
              </a:rPr>
              <a:t>What is “put this cream on it.”</a:t>
            </a:r>
            <a:endParaRPr lang="en-US" altLang="en-US" sz="4400" dirty="0">
              <a:solidFill>
                <a:schemeClr val="bg1"/>
              </a:solidFill>
              <a:latin typeface="Arial Black" panose="020B0A04020102020204" pitchFamily="34" charset="0"/>
              <a:cs typeface="Arial" charset="0"/>
            </a:endParaRP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5"/>
          <p:cNvSpPr txBox="1">
            <a:spLocks noChangeArrowheads="1"/>
          </p:cNvSpPr>
          <p:nvPr/>
        </p:nvSpPr>
        <p:spPr bwMode="auto">
          <a:xfrm>
            <a:off x="815977" y="678332"/>
            <a:ext cx="7566025"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sz="4000" dirty="0">
                <a:solidFill>
                  <a:schemeClr val="bg1"/>
                </a:solidFill>
                <a:latin typeface="Arial Black" panose="020B0A04020102020204" pitchFamily="34" charset="0"/>
              </a:rPr>
              <a:t>This is the age recommendation for beginning cervical cancer screening, regardless of sexual history, and the proper test to order at that time.</a:t>
            </a:r>
            <a:endParaRPr lang="en-US" altLang="en-US" sz="4000" dirty="0">
              <a:solidFill>
                <a:schemeClr val="bg1"/>
              </a:solidFill>
              <a:latin typeface="Arial Black" panose="020B0A04020102020204" pitchFamily="34" charset="0"/>
              <a:cs typeface="Arial" charset="0"/>
            </a:endParaRPr>
          </a:p>
        </p:txBody>
      </p:sp>
    </p:spTree>
  </p:cSld>
  <p:clrMapOvr>
    <a:masterClrMapping/>
  </p:clrMapOvr>
  <p:transition spd="slow">
    <p:zo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5"/>
          <p:cNvSpPr txBox="1">
            <a:spLocks noChangeArrowheads="1"/>
          </p:cNvSpPr>
          <p:nvPr/>
        </p:nvSpPr>
        <p:spPr bwMode="auto">
          <a:xfrm>
            <a:off x="815977" y="1447773"/>
            <a:ext cx="756602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sz="6000" dirty="0">
                <a:solidFill>
                  <a:schemeClr val="bg1"/>
                </a:solidFill>
                <a:latin typeface="Arial Black" panose="020B0A04020102020204" pitchFamily="34" charset="0"/>
              </a:rPr>
              <a:t>What is age 21 and a PAP only q3yrs?</a:t>
            </a:r>
            <a:endParaRPr lang="en-US" altLang="en-US" sz="6000" dirty="0">
              <a:solidFill>
                <a:schemeClr val="bg1"/>
              </a:solidFill>
              <a:latin typeface="Arial Black" panose="020B0A04020102020204" pitchFamily="34" charset="0"/>
              <a:cs typeface="Arial" charset="0"/>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Box 5"/>
          <p:cNvSpPr txBox="1">
            <a:spLocks noChangeArrowheads="1"/>
          </p:cNvSpPr>
          <p:nvPr/>
        </p:nvSpPr>
        <p:spPr bwMode="auto">
          <a:xfrm>
            <a:off x="815977" y="1139997"/>
            <a:ext cx="7566025"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sz="4400" dirty="0">
                <a:solidFill>
                  <a:schemeClr val="bg1"/>
                </a:solidFill>
                <a:latin typeface="Arial Black" panose="020B0A04020102020204" pitchFamily="34" charset="0"/>
              </a:rPr>
              <a:t>Barring extraordinary circumstances, this is the proper management strategy for a patient with CIN3.</a:t>
            </a:r>
            <a:endParaRPr lang="en-US" altLang="en-US" sz="4400" dirty="0">
              <a:solidFill>
                <a:schemeClr val="bg1"/>
              </a:solidFill>
              <a:latin typeface="Arial Black" panose="020B0A04020102020204" pitchFamily="34" charset="0"/>
              <a:cs typeface="Arial" charset="0"/>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Box 5"/>
          <p:cNvSpPr txBox="1">
            <a:spLocks noChangeArrowheads="1"/>
          </p:cNvSpPr>
          <p:nvPr/>
        </p:nvSpPr>
        <p:spPr bwMode="auto">
          <a:xfrm>
            <a:off x="815977" y="2094104"/>
            <a:ext cx="756602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sz="4800" dirty="0">
                <a:solidFill>
                  <a:schemeClr val="bg1"/>
                </a:solidFill>
                <a:latin typeface="Arial Black" panose="020B0A04020102020204" pitchFamily="34" charset="0"/>
              </a:rPr>
              <a:t>What is an excisional procedure?</a:t>
            </a:r>
            <a:endParaRPr lang="en-US" altLang="en-US" sz="4800" dirty="0">
              <a:solidFill>
                <a:schemeClr val="bg1"/>
              </a:solidFill>
              <a:latin typeface="Arial Black" panose="020B0A04020102020204" pitchFamily="34" charset="0"/>
              <a:cs typeface="Arial" charset="0"/>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Box 5"/>
          <p:cNvSpPr txBox="1">
            <a:spLocks noChangeArrowheads="1"/>
          </p:cNvSpPr>
          <p:nvPr/>
        </p:nvSpPr>
        <p:spPr bwMode="auto">
          <a:xfrm>
            <a:off x="815977" y="1355439"/>
            <a:ext cx="7566025"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dirty="0">
                <a:solidFill>
                  <a:schemeClr val="bg1"/>
                </a:solidFill>
                <a:latin typeface="Arial Black" panose="020B0A04020102020204" pitchFamily="34" charset="0"/>
              </a:rPr>
              <a:t>Your patient has no history of abnormal PAP smears.  Her PAP was normal last year and she just turned 65.  This is the ACOG recommendation for her cervical cancer screening going forward.</a:t>
            </a:r>
            <a:endParaRPr lang="en-US" altLang="en-US" dirty="0">
              <a:solidFill>
                <a:schemeClr val="bg1"/>
              </a:solidFill>
              <a:latin typeface="Arial Black" panose="020B0A04020102020204" pitchFamily="34" charset="0"/>
              <a:cs typeface="Arial" charset="0"/>
            </a:endParaRPr>
          </a:p>
        </p:txBody>
      </p:sp>
    </p:spTree>
  </p:cSld>
  <p:clrMapOvr>
    <a:masterClrMapping/>
  </p:clrMapOvr>
  <p:transition spd="slow">
    <p:zo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Box 5"/>
          <p:cNvSpPr txBox="1">
            <a:spLocks noChangeArrowheads="1"/>
          </p:cNvSpPr>
          <p:nvPr/>
        </p:nvSpPr>
        <p:spPr bwMode="auto">
          <a:xfrm>
            <a:off x="815977" y="986108"/>
            <a:ext cx="756602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sz="6000" dirty="0">
                <a:solidFill>
                  <a:schemeClr val="bg1"/>
                </a:solidFill>
                <a:latin typeface="Arial Black" panose="020B0A04020102020204" pitchFamily="34" charset="0"/>
              </a:rPr>
              <a:t>What is cessation of cervical cancer screening?</a:t>
            </a:r>
            <a:endParaRPr lang="en-US" altLang="en-US" sz="6000" dirty="0">
              <a:solidFill>
                <a:schemeClr val="bg1"/>
              </a:solidFill>
              <a:latin typeface="Arial Black" panose="020B0A04020102020204" pitchFamily="34" charset="0"/>
              <a:cs typeface="Arial" charset="0"/>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Box 5"/>
          <p:cNvSpPr txBox="1">
            <a:spLocks noChangeArrowheads="1"/>
          </p:cNvSpPr>
          <p:nvPr/>
        </p:nvSpPr>
        <p:spPr bwMode="auto">
          <a:xfrm>
            <a:off x="815977" y="893773"/>
            <a:ext cx="7566025"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sz="3600" dirty="0">
                <a:solidFill>
                  <a:schemeClr val="bg1"/>
                </a:solidFill>
                <a:latin typeface="Arial Black" panose="020B0A04020102020204" pitchFamily="34" charset="0"/>
              </a:rPr>
              <a:t>A 28yo G1P0 at 14wks had an HSIL PAP on prenatal intake, HRHPV testing was positive.  You properly plan a </a:t>
            </a:r>
            <a:r>
              <a:rPr lang="en-US" sz="3600" dirty="0" err="1">
                <a:solidFill>
                  <a:schemeClr val="bg1"/>
                </a:solidFill>
                <a:latin typeface="Arial Black" panose="020B0A04020102020204" pitchFamily="34" charset="0"/>
              </a:rPr>
              <a:t>colpo</a:t>
            </a:r>
            <a:r>
              <a:rPr lang="en-US" sz="3600" dirty="0">
                <a:solidFill>
                  <a:schemeClr val="bg1"/>
                </a:solidFill>
                <a:latin typeface="Arial Black" panose="020B0A04020102020204" pitchFamily="34" charset="0"/>
              </a:rPr>
              <a:t>, but you will forego this common part of the procedure.</a:t>
            </a:r>
            <a:endParaRPr lang="en-US" altLang="en-US" sz="3600" dirty="0">
              <a:solidFill>
                <a:schemeClr val="bg1"/>
              </a:solidFill>
              <a:latin typeface="Arial Black" panose="020B0A04020102020204" pitchFamily="34" charset="0"/>
              <a:cs typeface="Arial" charset="0"/>
            </a:endParaRPr>
          </a:p>
        </p:txBody>
      </p:sp>
    </p:spTree>
  </p:cSld>
  <p:clrMapOvr>
    <a:masterClrMapping/>
  </p:clrMapOvr>
  <p:transition spd="slow">
    <p:zo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9C139139-6C32-4E77-8D50-0EEB791FA548}"/>
              </a:ext>
            </a:extLst>
          </p:cNvPr>
          <p:cNvSpPr txBox="1">
            <a:spLocks noChangeArrowheads="1"/>
          </p:cNvSpPr>
          <p:nvPr/>
        </p:nvSpPr>
        <p:spPr bwMode="auto">
          <a:xfrm>
            <a:off x="815977" y="2371102"/>
            <a:ext cx="75660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sz="6000" dirty="0">
                <a:solidFill>
                  <a:schemeClr val="bg1"/>
                </a:solidFill>
                <a:latin typeface="Arial Black" panose="020B0A04020102020204" pitchFamily="34" charset="0"/>
              </a:rPr>
              <a:t>What is an ECC?</a:t>
            </a:r>
            <a:endParaRPr lang="en-US" altLang="en-US" sz="6000" dirty="0">
              <a:solidFill>
                <a:schemeClr val="bg1"/>
              </a:solidFill>
              <a:latin typeface="Arial Black" panose="020B0A04020102020204" pitchFamily="34" charset="0"/>
              <a:cs typeface="Arial" charset="0"/>
            </a:endParaRP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851AC5FF-E27F-441A-A5DD-3461C105DEEB}"/>
              </a:ext>
            </a:extLst>
          </p:cNvPr>
          <p:cNvSpPr txBox="1">
            <a:spLocks noChangeArrowheads="1"/>
          </p:cNvSpPr>
          <p:nvPr/>
        </p:nvSpPr>
        <p:spPr bwMode="auto">
          <a:xfrm>
            <a:off x="815977" y="1847882"/>
            <a:ext cx="7566025"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dirty="0">
                <a:solidFill>
                  <a:schemeClr val="bg1"/>
                </a:solidFill>
                <a:latin typeface="Arial Black" panose="020B0A04020102020204" pitchFamily="34" charset="0"/>
              </a:rPr>
              <a:t>According to ACOG, this is the preferred method of cervical cancer screening for women ages 30-65.</a:t>
            </a:r>
            <a:endParaRPr lang="en-US" altLang="en-US" dirty="0">
              <a:solidFill>
                <a:schemeClr val="bg1"/>
              </a:solidFill>
              <a:latin typeface="Arial Black" panose="020B0A04020102020204" pitchFamily="34" charset="0"/>
              <a:cs typeface="Arial" charset="0"/>
            </a:endParaRPr>
          </a:p>
        </p:txBody>
      </p:sp>
    </p:spTree>
  </p:cSld>
  <p:clrMapOvr>
    <a:masterClrMapping/>
  </p:clrMapOvr>
  <p:transition spd="slow">
    <p:zoom/>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17000" r="-17000"/>
          </a:stretch>
        </a:blipFill>
        <a:effectLst/>
      </p:bgPr>
    </p:bg>
    <p:spTree>
      <p:nvGrpSpPr>
        <p:cNvPr id="1" name=""/>
        <p:cNvGrpSpPr/>
        <p:nvPr/>
      </p:nvGrpSpPr>
      <p:grpSpPr>
        <a:xfrm>
          <a:off x="0" y="0"/>
          <a:ext cx="0" cy="0"/>
          <a:chOff x="0" y="0"/>
          <a:chExt cx="0" cy="0"/>
        </a:xfrm>
      </p:grpSpPr>
      <p:sp>
        <p:nvSpPr>
          <p:cNvPr id="4099" name="TextBox 1"/>
          <p:cNvSpPr txBox="1">
            <a:spLocks noChangeArrowheads="1"/>
          </p:cNvSpPr>
          <p:nvPr/>
        </p:nvSpPr>
        <p:spPr bwMode="auto">
          <a:xfrm>
            <a:off x="762002" y="1090613"/>
            <a:ext cx="7566025" cy="3877985"/>
          </a:xfrm>
          <a:prstGeom prst="rect">
            <a:avLst/>
          </a:prstGeom>
          <a:solidFill>
            <a:srgbClr val="002060">
              <a:alpha val="83000"/>
            </a:srgbClr>
          </a:solidFill>
          <a:ln w="127000">
            <a:solidFill>
              <a:schemeClr val="accent4">
                <a:shade val="50000"/>
              </a:schemeClr>
            </a:solidFill>
          </a:ln>
        </p:spPr>
        <p:txBody>
          <a:bodyPr lIns="91440" tIns="274320" bIns="27432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7200">
                <a:solidFill>
                  <a:schemeClr val="bg1"/>
                </a:solidFill>
                <a:latin typeface="Arial Black" pitchFamily="34" charset="0"/>
                <a:cs typeface="Arial" charset="0"/>
              </a:rPr>
              <a:t>HERE ARE TODAY’S CATEGORIES</a:t>
            </a:r>
          </a:p>
        </p:txBody>
      </p:sp>
    </p:spTree>
    <p:extLst>
      <p:ext uri="{BB962C8B-B14F-4D97-AF65-F5344CB8AC3E}">
        <p14:creationId xmlns:p14="http://schemas.microsoft.com/office/powerpoint/2010/main" val="3592836085"/>
      </p:ext>
    </p:extLst>
  </p:cSld>
  <p:clrMapOvr>
    <a:masterClrMapping/>
  </p:clrMapOvr>
  <p:transition advClick="0" advTm="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Box 5"/>
          <p:cNvSpPr txBox="1">
            <a:spLocks noChangeArrowheads="1"/>
          </p:cNvSpPr>
          <p:nvPr/>
        </p:nvSpPr>
        <p:spPr bwMode="auto">
          <a:xfrm>
            <a:off x="815977" y="1909437"/>
            <a:ext cx="756602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sz="6000" dirty="0">
                <a:solidFill>
                  <a:schemeClr val="bg1"/>
                </a:solidFill>
                <a:latin typeface="Arial Black" panose="020B0A04020102020204" pitchFamily="34" charset="0"/>
              </a:rPr>
              <a:t>What is co-testing q5yrs?</a:t>
            </a:r>
            <a:endParaRPr lang="en-US" altLang="en-US" sz="6000" dirty="0">
              <a:solidFill>
                <a:schemeClr val="bg1"/>
              </a:solidFill>
              <a:latin typeface="Arial Black" panose="020B0A04020102020204" pitchFamily="34" charset="0"/>
              <a:cs typeface="Arial" charset="0"/>
            </a:endParaRP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E0D85628-D978-49C2-AAEE-F0D8226EB089}"/>
              </a:ext>
            </a:extLst>
          </p:cNvPr>
          <p:cNvSpPr txBox="1">
            <a:spLocks noChangeArrowheads="1"/>
          </p:cNvSpPr>
          <p:nvPr/>
        </p:nvSpPr>
        <p:spPr bwMode="auto">
          <a:xfrm>
            <a:off x="815977" y="2001769"/>
            <a:ext cx="756602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sz="3600" dirty="0">
                <a:solidFill>
                  <a:schemeClr val="bg1"/>
                </a:solidFill>
                <a:latin typeface="Arial Black" panose="020B0A04020102020204" pitchFamily="34" charset="0"/>
              </a:rPr>
              <a:t>These are the 4 main proteins involved in DNA mismatch repair.</a:t>
            </a:r>
            <a:endParaRPr lang="en-US" altLang="en-US" sz="3600" dirty="0">
              <a:solidFill>
                <a:schemeClr val="bg1"/>
              </a:solidFill>
              <a:latin typeface="Arial Black" panose="020B0A04020102020204" pitchFamily="34" charset="0"/>
              <a:cs typeface="Arial" charset="0"/>
            </a:endParaRPr>
          </a:p>
        </p:txBody>
      </p:sp>
    </p:spTree>
  </p:cSld>
  <p:clrMapOvr>
    <a:masterClrMapping/>
  </p:clrMapOvr>
  <p:transition spd="slow">
    <p:zo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F0E817A4-D5F5-48F4-9204-AEE4B362226F}"/>
              </a:ext>
            </a:extLst>
          </p:cNvPr>
          <p:cNvSpPr txBox="1">
            <a:spLocks noChangeArrowheads="1"/>
          </p:cNvSpPr>
          <p:nvPr/>
        </p:nvSpPr>
        <p:spPr bwMode="auto">
          <a:xfrm>
            <a:off x="788987" y="1669704"/>
            <a:ext cx="7566025"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sz="5400" dirty="0">
                <a:solidFill>
                  <a:schemeClr val="bg1"/>
                </a:solidFill>
                <a:latin typeface="Arial Black" panose="020B0A04020102020204" pitchFamily="34" charset="0"/>
              </a:rPr>
              <a:t>What are: MLH1, MHS2, MSH6, and PMS2?</a:t>
            </a:r>
            <a:endParaRPr lang="en-US" altLang="en-US" sz="5400" dirty="0">
              <a:solidFill>
                <a:schemeClr val="bg1"/>
              </a:solidFill>
              <a:latin typeface="Arial Black" panose="020B0A04020102020204" pitchFamily="34" charset="0"/>
              <a:cs typeface="Arial" charset="0"/>
            </a:endParaRP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5"/>
          <p:cNvSpPr txBox="1">
            <a:spLocks noChangeArrowheads="1"/>
          </p:cNvSpPr>
          <p:nvPr/>
        </p:nvSpPr>
        <p:spPr bwMode="auto">
          <a:xfrm>
            <a:off x="815977" y="1109217"/>
            <a:ext cx="7566025"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sz="2800" dirty="0">
                <a:solidFill>
                  <a:schemeClr val="bg1"/>
                </a:solidFill>
                <a:latin typeface="Arial Black" panose="020B0A04020102020204" pitchFamily="34" charset="0"/>
              </a:rPr>
              <a:t>Lynch syndrome is the genetic inheritance of an impaired MMR protein (germline mutation).  However, epigenetic change can cause a person to ACQUIRE impaired mismatch repair.  Hypermethylation of this MMR protein is the most common cause.</a:t>
            </a:r>
            <a:endParaRPr lang="en-US" altLang="en-US" sz="2800" dirty="0">
              <a:solidFill>
                <a:schemeClr val="bg1"/>
              </a:solidFill>
              <a:latin typeface="Arial Black" panose="020B0A04020102020204" pitchFamily="34" charset="0"/>
              <a:cs typeface="Arial" charset="0"/>
            </a:endParaRPr>
          </a:p>
        </p:txBody>
      </p:sp>
    </p:spTree>
  </p:cSld>
  <p:clrMapOvr>
    <a:masterClrMapping/>
  </p:clrMapOvr>
  <p:transition spd="slow">
    <p:zo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Box 5"/>
          <p:cNvSpPr txBox="1">
            <a:spLocks noChangeArrowheads="1"/>
          </p:cNvSpPr>
          <p:nvPr/>
        </p:nvSpPr>
        <p:spPr bwMode="auto">
          <a:xfrm>
            <a:off x="815977" y="2371102"/>
            <a:ext cx="75660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sz="6000" dirty="0">
                <a:solidFill>
                  <a:schemeClr val="bg1"/>
                </a:solidFill>
                <a:latin typeface="Arial Black" panose="020B0A04020102020204" pitchFamily="34" charset="0"/>
              </a:rPr>
              <a:t>What is MLH1?</a:t>
            </a:r>
            <a:endParaRPr lang="en-US" altLang="en-US" sz="6000" dirty="0">
              <a:solidFill>
                <a:schemeClr val="bg1"/>
              </a:solidFill>
              <a:latin typeface="Arial Black" panose="020B0A04020102020204" pitchFamily="34" charset="0"/>
              <a:cs typeface="Arial" charset="0"/>
            </a:endParaRP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145CC538-A2E5-40A0-9088-9116BAA74A64}"/>
              </a:ext>
            </a:extLst>
          </p:cNvPr>
          <p:cNvSpPr txBox="1">
            <a:spLocks noChangeArrowheads="1"/>
          </p:cNvSpPr>
          <p:nvPr/>
        </p:nvSpPr>
        <p:spPr bwMode="auto">
          <a:xfrm>
            <a:off x="815977" y="1109218"/>
            <a:ext cx="7566025"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dirty="0">
                <a:solidFill>
                  <a:schemeClr val="bg1"/>
                </a:solidFill>
                <a:latin typeface="Arial Black" panose="020B0A04020102020204" pitchFamily="34" charset="0"/>
              </a:rPr>
              <a:t>Although imperfect and now known to miss many patients, these 2 screening tools have been used when taking a patient history to establish when a patient should undergo testing for Lynch syndrome.</a:t>
            </a:r>
            <a:endParaRPr lang="en-US" altLang="en-US" dirty="0">
              <a:solidFill>
                <a:schemeClr val="bg1"/>
              </a:solidFill>
              <a:latin typeface="Arial Black" panose="020B0A04020102020204" pitchFamily="34" charset="0"/>
              <a:cs typeface="Arial" charset="0"/>
            </a:endParaRPr>
          </a:p>
        </p:txBody>
      </p:sp>
    </p:spTree>
  </p:cSld>
  <p:clrMapOvr>
    <a:masterClrMapping/>
  </p:clrMapOvr>
  <p:transition spd="slow">
    <p:zo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5"/>
          <p:cNvSpPr txBox="1">
            <a:spLocks noChangeArrowheads="1"/>
          </p:cNvSpPr>
          <p:nvPr/>
        </p:nvSpPr>
        <p:spPr bwMode="auto">
          <a:xfrm>
            <a:off x="788987" y="990600"/>
            <a:ext cx="756602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buNone/>
            </a:pPr>
            <a:r>
              <a:rPr lang="en-US" dirty="0">
                <a:solidFill>
                  <a:schemeClr val="bg1"/>
                </a:solidFill>
                <a:latin typeface="Arial Black" panose="020B0A04020102020204" pitchFamily="34" charset="0"/>
              </a:rPr>
              <a:t>What are the Amsterdam criteria and the Bethesda criteria?</a:t>
            </a:r>
          </a:p>
        </p:txBody>
      </p:sp>
      <p:pic>
        <p:nvPicPr>
          <p:cNvPr id="3" name="Picture 2">
            <a:extLst>
              <a:ext uri="{FF2B5EF4-FFF2-40B4-BE49-F238E27FC236}">
                <a16:creationId xmlns:a16="http://schemas.microsoft.com/office/drawing/2014/main" id="{B34A920D-DB4A-4095-AC8F-E2231BAA3A09}"/>
              </a:ext>
            </a:extLst>
          </p:cNvPr>
          <p:cNvPicPr>
            <a:picLocks noChangeAspect="1"/>
          </p:cNvPicPr>
          <p:nvPr/>
        </p:nvPicPr>
        <p:blipFill rotWithShape="1">
          <a:blip r:embed="rId2"/>
          <a:srcRect r="6666" b="25085"/>
          <a:stretch/>
        </p:blipFill>
        <p:spPr>
          <a:xfrm>
            <a:off x="2095500" y="2438400"/>
            <a:ext cx="4953000" cy="2741839"/>
          </a:xfrm>
          <a:prstGeom prst="rect">
            <a:avLst/>
          </a:prstGeom>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B35F118C-5505-4B4F-ACEB-973EB59F6B39}"/>
              </a:ext>
            </a:extLst>
          </p:cNvPr>
          <p:cNvSpPr txBox="1">
            <a:spLocks noChangeArrowheads="1"/>
          </p:cNvSpPr>
          <p:nvPr/>
        </p:nvSpPr>
        <p:spPr bwMode="auto">
          <a:xfrm>
            <a:off x="815977" y="1324660"/>
            <a:ext cx="7566025"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sz="2800" dirty="0">
                <a:solidFill>
                  <a:schemeClr val="bg1"/>
                </a:solidFill>
                <a:latin typeface="Arial Black" panose="020B0A04020102020204" pitchFamily="34" charset="0"/>
              </a:rPr>
              <a:t>A patient’s endometrial tumor was tested and returned as “MSI-High.”  To determine this, the pathologist would have had to stain at least 5 known loci prone to tandem repeats and seen positive staining on at least this number of them.</a:t>
            </a:r>
            <a:endParaRPr lang="en-US" altLang="en-US" sz="2800" dirty="0">
              <a:solidFill>
                <a:schemeClr val="bg1"/>
              </a:solidFill>
              <a:latin typeface="Arial Black" panose="020B0A04020102020204" pitchFamily="34" charset="0"/>
              <a:cs typeface="Arial" charset="0"/>
            </a:endParaRPr>
          </a:p>
        </p:txBody>
      </p:sp>
    </p:spTree>
  </p:cSld>
  <p:clrMapOvr>
    <a:masterClrMapping/>
  </p:clrMapOvr>
  <p:transition spd="slow">
    <p:zo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790F8B44-05CC-42CC-B984-8B7344259335}"/>
              </a:ext>
            </a:extLst>
          </p:cNvPr>
          <p:cNvSpPr txBox="1">
            <a:spLocks noChangeArrowheads="1"/>
          </p:cNvSpPr>
          <p:nvPr/>
        </p:nvSpPr>
        <p:spPr bwMode="auto">
          <a:xfrm>
            <a:off x="815977" y="2371102"/>
            <a:ext cx="75660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sz="6000" dirty="0">
                <a:solidFill>
                  <a:schemeClr val="bg1"/>
                </a:solidFill>
                <a:latin typeface="Arial Black" panose="020B0A04020102020204" pitchFamily="34" charset="0"/>
              </a:rPr>
              <a:t>What is 2?</a:t>
            </a:r>
            <a:endParaRPr lang="en-US" altLang="en-US" sz="6000" dirty="0">
              <a:solidFill>
                <a:schemeClr val="bg1"/>
              </a:solidFill>
              <a:latin typeface="Arial Black" panose="020B0A04020102020204" pitchFamily="34" charset="0"/>
              <a:cs typeface="Arial" charset="0"/>
            </a:endParaRP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ABEACF51-8D13-48EC-BB87-7E35290FA4FB}"/>
              </a:ext>
            </a:extLst>
          </p:cNvPr>
          <p:cNvSpPr txBox="1">
            <a:spLocks noChangeArrowheads="1"/>
          </p:cNvSpPr>
          <p:nvPr/>
        </p:nvSpPr>
        <p:spPr bwMode="auto">
          <a:xfrm>
            <a:off x="815977" y="1355439"/>
            <a:ext cx="7566025"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dirty="0">
                <a:solidFill>
                  <a:schemeClr val="bg1"/>
                </a:solidFill>
                <a:latin typeface="Arial Black" panose="020B0A04020102020204" pitchFamily="34" charset="0"/>
              </a:rPr>
              <a:t>Lynch syndrome is the inheritance of impaired DNA mismatch repair from a parent.  These 7 cancers are most commonly associated with Lynch syndrome.</a:t>
            </a:r>
            <a:endParaRPr lang="en-US" altLang="en-US" dirty="0">
              <a:solidFill>
                <a:schemeClr val="bg1"/>
              </a:solidFill>
              <a:latin typeface="Arial Black" panose="020B0A04020102020204" pitchFamily="34" charset="0"/>
              <a:cs typeface="Arial" charset="0"/>
            </a:endParaRPr>
          </a:p>
        </p:txBody>
      </p:sp>
    </p:spTree>
  </p:cSld>
  <p:clrMapOvr>
    <a:masterClrMapping/>
  </p:clrMapOvr>
  <p:transition spd="slow">
    <p:zoom/>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17000" r="-17000"/>
          </a:stretch>
        </a:blipFill>
        <a:effectLst/>
      </p:bgPr>
    </p:bg>
    <p:spTree>
      <p:nvGrpSpPr>
        <p:cNvPr id="1" name=""/>
        <p:cNvGrpSpPr/>
        <p:nvPr/>
      </p:nvGrpSpPr>
      <p:grpSpPr>
        <a:xfrm>
          <a:off x="0" y="0"/>
          <a:ext cx="0" cy="0"/>
          <a:chOff x="0" y="0"/>
          <a:chExt cx="0" cy="0"/>
        </a:xfrm>
      </p:grpSpPr>
      <p:sp>
        <p:nvSpPr>
          <p:cNvPr id="5122" name="TextBox 5"/>
          <p:cNvSpPr txBox="1">
            <a:spLocks noChangeArrowheads="1"/>
          </p:cNvSpPr>
          <p:nvPr/>
        </p:nvSpPr>
        <p:spPr bwMode="auto">
          <a:xfrm>
            <a:off x="838202" y="2422775"/>
            <a:ext cx="756602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6600" dirty="0">
                <a:solidFill>
                  <a:schemeClr val="bg1"/>
                </a:solidFill>
                <a:latin typeface="Arial Black" pitchFamily="34" charset="0"/>
                <a:cs typeface="Arial" charset="0"/>
              </a:rPr>
              <a:t>VIN/VAIN</a:t>
            </a:r>
          </a:p>
        </p:txBody>
      </p:sp>
    </p:spTree>
  </p:cSld>
  <p:clrMapOvr>
    <a:masterClrMapping/>
  </p:clrMapOvr>
  <p:transition spd="slow">
    <p:push/>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5">
            <a:extLst>
              <a:ext uri="{FF2B5EF4-FFF2-40B4-BE49-F238E27FC236}">
                <a16:creationId xmlns:a16="http://schemas.microsoft.com/office/drawing/2014/main" id="{F5983307-D7D5-4332-8315-C6CC67126A59}"/>
              </a:ext>
            </a:extLst>
          </p:cNvPr>
          <p:cNvSpPr txBox="1">
            <a:spLocks noChangeArrowheads="1"/>
          </p:cNvSpPr>
          <p:nvPr/>
        </p:nvSpPr>
        <p:spPr bwMode="auto">
          <a:xfrm>
            <a:off x="788987" y="1336120"/>
            <a:ext cx="756602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sz="3600" dirty="0">
                <a:solidFill>
                  <a:schemeClr val="bg1"/>
                </a:solidFill>
                <a:latin typeface="Arial Black" panose="020B0A04020102020204" pitchFamily="34" charset="0"/>
              </a:rPr>
              <a:t>What are colon, endometrial, ovarian, stomach, small bowel, hepatobiliary, and urothelial?  (Less common: brain, skin, and pancreatic)</a:t>
            </a:r>
            <a:endParaRPr lang="en-US" altLang="en-US" sz="3600" dirty="0">
              <a:solidFill>
                <a:schemeClr val="bg1"/>
              </a:solidFill>
              <a:latin typeface="Arial Black" panose="020B0A04020102020204" pitchFamily="34" charset="0"/>
              <a:cs typeface="Arial" charset="0"/>
            </a:endParaRP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a:extLst>
              <a:ext uri="{FF2B5EF4-FFF2-40B4-BE49-F238E27FC236}">
                <a16:creationId xmlns:a16="http://schemas.microsoft.com/office/drawing/2014/main" id="{7E6757C5-2EAB-4FB9-96A7-69F397342E9A}"/>
              </a:ext>
            </a:extLst>
          </p:cNvPr>
          <p:cNvSpPr txBox="1">
            <a:spLocks noChangeArrowheads="1"/>
          </p:cNvSpPr>
          <p:nvPr/>
        </p:nvSpPr>
        <p:spPr bwMode="auto">
          <a:xfrm>
            <a:off x="815977" y="1293883"/>
            <a:ext cx="7566025"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sz="4000" dirty="0">
                <a:solidFill>
                  <a:schemeClr val="bg1"/>
                </a:solidFill>
                <a:latin typeface="Arial Black" panose="020B0A04020102020204" pitchFamily="34" charset="0"/>
              </a:rPr>
              <a:t>This phenomenon is the reason that we no longer screen prior to age 21 and do not routinely perform HPV testing until age 30.</a:t>
            </a:r>
            <a:endParaRPr lang="en-US" altLang="en-US" sz="4000" dirty="0">
              <a:solidFill>
                <a:schemeClr val="bg1"/>
              </a:solidFill>
              <a:latin typeface="Arial Black" panose="020B0A04020102020204" pitchFamily="34" charset="0"/>
              <a:cs typeface="Arial" charset="0"/>
            </a:endParaRPr>
          </a:p>
        </p:txBody>
      </p:sp>
    </p:spTree>
  </p:cSld>
  <p:clrMapOvr>
    <a:masterClrMapping/>
  </p:clrMapOvr>
  <p:transition spd="slow">
    <p:zo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E8AF09BA-1325-4C21-A0F7-C2CF212478FB}"/>
              </a:ext>
            </a:extLst>
          </p:cNvPr>
          <p:cNvSpPr txBox="1">
            <a:spLocks noChangeArrowheads="1"/>
          </p:cNvSpPr>
          <p:nvPr/>
        </p:nvSpPr>
        <p:spPr bwMode="auto">
          <a:xfrm>
            <a:off x="788987" y="1397674"/>
            <a:ext cx="7566025"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buNone/>
            </a:pPr>
            <a:r>
              <a:rPr lang="en-US" sz="4800" dirty="0">
                <a:solidFill>
                  <a:schemeClr val="bg1"/>
                </a:solidFill>
                <a:latin typeface="Arial Black" panose="020B0A04020102020204" pitchFamily="34" charset="0"/>
              </a:rPr>
              <a:t>What is frequent and routine clearance of HPV by most healthy people?</a:t>
            </a: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C7B57758-DCE2-45CE-8596-19E28FF6D3AA}"/>
              </a:ext>
            </a:extLst>
          </p:cNvPr>
          <p:cNvSpPr txBox="1">
            <a:spLocks noChangeArrowheads="1"/>
          </p:cNvSpPr>
          <p:nvPr/>
        </p:nvSpPr>
        <p:spPr bwMode="auto">
          <a:xfrm>
            <a:off x="815977" y="1170773"/>
            <a:ext cx="7566025"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sz="3600" dirty="0">
                <a:solidFill>
                  <a:schemeClr val="bg1"/>
                </a:solidFill>
                <a:latin typeface="Arial Black" panose="020B0A04020102020204" pitchFamily="34" charset="0"/>
              </a:rPr>
              <a:t>What group of religiously affiliated females were identified to virtually NEVER develop cervical cancer by epidemiologists LONG before the discovery of HPV?</a:t>
            </a:r>
            <a:endParaRPr lang="en-US" altLang="en-US" sz="3600" dirty="0">
              <a:solidFill>
                <a:schemeClr val="bg1"/>
              </a:solidFill>
              <a:latin typeface="Arial Black" panose="020B0A04020102020204" pitchFamily="34" charset="0"/>
              <a:cs typeface="Arial" charset="0"/>
            </a:endParaRPr>
          </a:p>
        </p:txBody>
      </p:sp>
    </p:spTree>
  </p:cSld>
  <p:clrMapOvr>
    <a:masterClrMapping/>
  </p:clrMapOvr>
  <p:transition spd="slow">
    <p:zo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00749E99-D361-46FE-BEE6-35B859FDA440}"/>
              </a:ext>
            </a:extLst>
          </p:cNvPr>
          <p:cNvSpPr txBox="1">
            <a:spLocks/>
          </p:cNvSpPr>
          <p:nvPr/>
        </p:nvSpPr>
        <p:spPr>
          <a:xfrm>
            <a:off x="1409700" y="1219200"/>
            <a:ext cx="6324599" cy="3649133"/>
          </a:xfrm>
          <a:prstGeom prst="rect">
            <a:avLst/>
          </a:prstGeom>
        </p:spPr>
        <p:txBody>
          <a:bodyPr>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buNone/>
            </a:pPr>
            <a:r>
              <a:rPr lang="en-US" sz="6000" kern="0" dirty="0">
                <a:solidFill>
                  <a:schemeClr val="bg1"/>
                </a:solidFill>
                <a:latin typeface="Arial Black" panose="020B0A04020102020204" pitchFamily="34" charset="0"/>
              </a:rPr>
              <a:t>Who are Catholic nuns?</a:t>
            </a: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2D873908-E80E-445A-9225-550D2D9CAD03}"/>
              </a:ext>
            </a:extLst>
          </p:cNvPr>
          <p:cNvSpPr txBox="1">
            <a:spLocks noChangeArrowheads="1"/>
          </p:cNvSpPr>
          <p:nvPr/>
        </p:nvSpPr>
        <p:spPr bwMode="auto">
          <a:xfrm>
            <a:off x="815977" y="1170771"/>
            <a:ext cx="7566025"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sz="3600" dirty="0">
                <a:solidFill>
                  <a:schemeClr val="bg1"/>
                </a:solidFill>
                <a:latin typeface="Arial Black" panose="020B0A04020102020204" pitchFamily="34" charset="0"/>
              </a:rPr>
              <a:t>These are the 4 most commonly cited risk factors in a patient’s history to be associated with inability to clear HPV/develop cervical cancer.</a:t>
            </a:r>
            <a:endParaRPr lang="en-US" altLang="en-US" sz="3600" dirty="0">
              <a:solidFill>
                <a:schemeClr val="bg1"/>
              </a:solidFill>
              <a:latin typeface="Arial Black" panose="020B0A04020102020204" pitchFamily="34" charset="0"/>
              <a:cs typeface="Arial" charset="0"/>
            </a:endParaRPr>
          </a:p>
        </p:txBody>
      </p:sp>
    </p:spTree>
  </p:cSld>
  <p:clrMapOvr>
    <a:masterClrMapping/>
  </p:clrMapOvr>
  <p:transition spd="slow">
    <p:zoom/>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96870B28-C845-41C1-A240-D92FDFCBDF8C}"/>
              </a:ext>
            </a:extLst>
          </p:cNvPr>
          <p:cNvSpPr txBox="1">
            <a:spLocks noChangeArrowheads="1"/>
          </p:cNvSpPr>
          <p:nvPr/>
        </p:nvSpPr>
        <p:spPr bwMode="auto">
          <a:xfrm>
            <a:off x="815977" y="1170773"/>
            <a:ext cx="7566025"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sz="3600" dirty="0">
                <a:solidFill>
                  <a:schemeClr val="bg1"/>
                </a:solidFill>
                <a:latin typeface="Arial Black" panose="020B0A04020102020204" pitchFamily="34" charset="0"/>
              </a:rPr>
              <a:t>What are early coitarche (sexual initiation), increased number of sexual partners, smoking, and immune impairment (will also accept HIV/STIs).</a:t>
            </a:r>
            <a:endParaRPr lang="en-US" altLang="en-US" sz="3600" dirty="0">
              <a:solidFill>
                <a:schemeClr val="bg1"/>
              </a:solidFill>
              <a:latin typeface="Arial Black" panose="020B0A04020102020204" pitchFamily="34" charset="0"/>
              <a:cs typeface="Arial" charset="0"/>
            </a:endParaRP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78D5B616-E43D-4439-B23A-C7FF443F96D6}"/>
              </a:ext>
            </a:extLst>
          </p:cNvPr>
          <p:cNvSpPr txBox="1">
            <a:spLocks noChangeArrowheads="1"/>
          </p:cNvSpPr>
          <p:nvPr/>
        </p:nvSpPr>
        <p:spPr bwMode="auto">
          <a:xfrm>
            <a:off x="815977" y="1447772"/>
            <a:ext cx="756602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sz="3600" dirty="0">
                <a:solidFill>
                  <a:schemeClr val="bg1"/>
                </a:solidFill>
                <a:latin typeface="Arial Black" panose="020B0A04020102020204" pitchFamily="34" charset="0"/>
              </a:rPr>
              <a:t>According to leading epidemiologists, this is the percentage threshold for establishing herd immunity against HPV.</a:t>
            </a:r>
            <a:endParaRPr lang="en-US" altLang="en-US" sz="3600" dirty="0">
              <a:solidFill>
                <a:schemeClr val="bg1"/>
              </a:solidFill>
              <a:latin typeface="Arial Black" panose="020B0A04020102020204" pitchFamily="34" charset="0"/>
              <a:cs typeface="Arial" charset="0"/>
            </a:endParaRPr>
          </a:p>
        </p:txBody>
      </p:sp>
    </p:spTree>
  </p:cSld>
  <p:clrMapOvr>
    <a:masterClrMapping/>
  </p:clrMapOvr>
  <p:transition spd="slow">
    <p:zoom/>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B9B68770-0A9A-41A7-9443-32F6E8432A9B}"/>
              </a:ext>
            </a:extLst>
          </p:cNvPr>
          <p:cNvSpPr txBox="1">
            <a:spLocks/>
          </p:cNvSpPr>
          <p:nvPr/>
        </p:nvSpPr>
        <p:spPr>
          <a:xfrm>
            <a:off x="1028700" y="2514600"/>
            <a:ext cx="7086599" cy="914400"/>
          </a:xfrm>
          <a:prstGeom prst="rect">
            <a:avLst/>
          </a:prstGeom>
        </p:spPr>
        <p:txBody>
          <a:bodyPr>
            <a:normAutofit lnSpcReduction="10000"/>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buNone/>
            </a:pPr>
            <a:r>
              <a:rPr lang="en-US" sz="6000" kern="0" dirty="0">
                <a:solidFill>
                  <a:schemeClr val="bg1"/>
                </a:solidFill>
                <a:latin typeface="Arial Black" panose="020B0A04020102020204" pitchFamily="34" charset="0"/>
              </a:rPr>
              <a:t>What is 80%?</a:t>
            </a: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D24311F2-9EF8-40CE-84E3-892EC3393EC8}"/>
              </a:ext>
            </a:extLst>
          </p:cNvPr>
          <p:cNvSpPr txBox="1">
            <a:spLocks noChangeArrowheads="1"/>
          </p:cNvSpPr>
          <p:nvPr/>
        </p:nvSpPr>
        <p:spPr bwMode="auto">
          <a:xfrm>
            <a:off x="815977" y="1355438"/>
            <a:ext cx="7566025"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dirty="0">
                <a:solidFill>
                  <a:schemeClr val="bg1"/>
                </a:solidFill>
                <a:latin typeface="Arial Black" panose="020B0A04020102020204" pitchFamily="34" charset="0"/>
              </a:rPr>
              <a:t>Although only very recently added to the FIGO staging system, this form of metastasis is the most important for patient prognosis and chances of survival.</a:t>
            </a:r>
            <a:endParaRPr lang="en-US" altLang="en-US" dirty="0">
              <a:solidFill>
                <a:schemeClr val="bg1"/>
              </a:solidFill>
              <a:latin typeface="Arial Black" panose="020B0A04020102020204" pitchFamily="34" charset="0"/>
              <a:cs typeface="Arial" charset="0"/>
            </a:endParaRPr>
          </a:p>
        </p:txBody>
      </p:sp>
    </p:spTree>
  </p:cSld>
  <p:clrMapOvr>
    <a:masterClrMapping/>
  </p:clrMapOvr>
  <p:transition spd="slow">
    <p:zo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p:cNvSpPr txBox="1">
            <a:spLocks noChangeArrowheads="1"/>
          </p:cNvSpPr>
          <p:nvPr/>
        </p:nvSpPr>
        <p:spPr bwMode="auto">
          <a:xfrm>
            <a:off x="838202" y="1407113"/>
            <a:ext cx="7566025"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6600" dirty="0">
                <a:solidFill>
                  <a:schemeClr val="bg1"/>
                </a:solidFill>
                <a:latin typeface="Arial Black" pitchFamily="34" charset="0"/>
                <a:cs typeface="Arial" charset="0"/>
              </a:rPr>
              <a:t>CERVICAL CANCER SCREENING</a:t>
            </a:r>
          </a:p>
        </p:txBody>
      </p:sp>
    </p:spTree>
  </p:cSld>
  <p:clrMapOvr>
    <a:masterClrMapping/>
  </p:clrMapOvr>
  <p:transition spd="slow">
    <p:push/>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74D7EE6C-A147-4031-AE53-655B877D35F9}"/>
              </a:ext>
            </a:extLst>
          </p:cNvPr>
          <p:cNvSpPr txBox="1">
            <a:spLocks noChangeArrowheads="1"/>
          </p:cNvSpPr>
          <p:nvPr/>
        </p:nvSpPr>
        <p:spPr bwMode="auto">
          <a:xfrm>
            <a:off x="815977" y="1909438"/>
            <a:ext cx="756602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sz="6000" dirty="0">
                <a:solidFill>
                  <a:schemeClr val="bg1"/>
                </a:solidFill>
                <a:latin typeface="Arial Black" panose="020B0A04020102020204" pitchFamily="34" charset="0"/>
              </a:rPr>
              <a:t>What is nodal status?</a:t>
            </a:r>
            <a:endParaRPr lang="en-US" altLang="en-US" sz="6000" dirty="0">
              <a:solidFill>
                <a:schemeClr val="bg1"/>
              </a:solidFill>
              <a:latin typeface="Arial Black" panose="020B0A04020102020204" pitchFamily="34" charset="0"/>
              <a:cs typeface="Arial" charset="0"/>
            </a:endParaRP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A8C83030-DFF9-4908-9988-01CF3AAE338A}"/>
              </a:ext>
            </a:extLst>
          </p:cNvPr>
          <p:cNvSpPr txBox="1">
            <a:spLocks noChangeArrowheads="1"/>
          </p:cNvSpPr>
          <p:nvPr/>
        </p:nvSpPr>
        <p:spPr bwMode="auto">
          <a:xfrm>
            <a:off x="815977" y="1139997"/>
            <a:ext cx="7566025"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sz="4400" dirty="0">
                <a:solidFill>
                  <a:schemeClr val="bg1"/>
                </a:solidFill>
                <a:latin typeface="Arial Black" panose="020B0A04020102020204" pitchFamily="34" charset="0"/>
              </a:rPr>
              <a:t>Compression of this nerve is the most common cause of a foot drop after prolonged positioning.</a:t>
            </a:r>
            <a:endParaRPr lang="en-US" altLang="en-US" sz="4400" dirty="0">
              <a:solidFill>
                <a:schemeClr val="bg1"/>
              </a:solidFill>
              <a:latin typeface="Arial Black" panose="020B0A04020102020204" pitchFamily="34" charset="0"/>
              <a:cs typeface="Arial" charset="0"/>
            </a:endParaRPr>
          </a:p>
        </p:txBody>
      </p:sp>
    </p:spTree>
  </p:cSld>
  <p:clrMapOvr>
    <a:masterClrMapping/>
  </p:clrMapOvr>
  <p:transition spd="slow">
    <p:zoom/>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E137A769-BDEE-4321-94F9-E4579950F254}"/>
              </a:ext>
            </a:extLst>
          </p:cNvPr>
          <p:cNvSpPr txBox="1">
            <a:spLocks noChangeArrowheads="1"/>
          </p:cNvSpPr>
          <p:nvPr/>
        </p:nvSpPr>
        <p:spPr bwMode="auto">
          <a:xfrm>
            <a:off x="788987" y="1951673"/>
            <a:ext cx="756602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sz="6000" dirty="0">
                <a:solidFill>
                  <a:schemeClr val="bg1"/>
                </a:solidFill>
                <a:latin typeface="Arial Black" panose="020B0A04020102020204" pitchFamily="34" charset="0"/>
              </a:rPr>
              <a:t>What is the peroneal nerve?</a:t>
            </a:r>
            <a:endParaRPr lang="en-US" altLang="en-US" sz="6000" dirty="0">
              <a:solidFill>
                <a:schemeClr val="bg1"/>
              </a:solidFill>
              <a:latin typeface="Arial Black" panose="020B0A04020102020204" pitchFamily="34" charset="0"/>
              <a:cs typeface="Arial" charset="0"/>
            </a:endParaRP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235600ED-1271-4E5B-9479-3AC89492CD96}"/>
              </a:ext>
            </a:extLst>
          </p:cNvPr>
          <p:cNvSpPr txBox="1">
            <a:spLocks noChangeArrowheads="1"/>
          </p:cNvSpPr>
          <p:nvPr/>
        </p:nvSpPr>
        <p:spPr bwMode="auto">
          <a:xfrm>
            <a:off x="815977" y="1293884"/>
            <a:ext cx="7566025"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sz="4000" dirty="0">
                <a:solidFill>
                  <a:schemeClr val="bg1"/>
                </a:solidFill>
                <a:latin typeface="Arial Black" panose="020B0A04020102020204" pitchFamily="34" charset="0"/>
              </a:rPr>
              <a:t>This common gyn </a:t>
            </a:r>
            <a:r>
              <a:rPr lang="en-US" sz="4000" dirty="0" err="1">
                <a:solidFill>
                  <a:schemeClr val="bg1"/>
                </a:solidFill>
                <a:latin typeface="Arial Black" panose="020B0A04020102020204" pitchFamily="34" charset="0"/>
              </a:rPr>
              <a:t>oncologyprocedure</a:t>
            </a:r>
            <a:r>
              <a:rPr lang="en-US" sz="4000" dirty="0">
                <a:solidFill>
                  <a:schemeClr val="bg1"/>
                </a:solidFill>
                <a:latin typeface="Arial Black" panose="020B0A04020102020204" pitchFamily="34" charset="0"/>
              </a:rPr>
              <a:t> is usually being performed at the time of damage to the obturator nerve.</a:t>
            </a:r>
            <a:endParaRPr lang="en-US" altLang="en-US" sz="4000" dirty="0">
              <a:solidFill>
                <a:schemeClr val="bg1"/>
              </a:solidFill>
              <a:latin typeface="Arial Black" panose="020B0A04020102020204" pitchFamily="34" charset="0"/>
              <a:cs typeface="Arial" charset="0"/>
            </a:endParaRPr>
          </a:p>
        </p:txBody>
      </p:sp>
    </p:spTree>
  </p:cSld>
  <p:clrMapOvr>
    <a:masterClrMapping/>
  </p:clrMapOvr>
  <p:transition spd="slow">
    <p:zoom/>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802DB043-03EC-4C45-8656-ACAFF1470052}"/>
              </a:ext>
            </a:extLst>
          </p:cNvPr>
          <p:cNvSpPr txBox="1">
            <a:spLocks noChangeArrowheads="1"/>
          </p:cNvSpPr>
          <p:nvPr/>
        </p:nvSpPr>
        <p:spPr bwMode="auto">
          <a:xfrm>
            <a:off x="815977" y="1447773"/>
            <a:ext cx="756602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sz="6000" dirty="0">
                <a:solidFill>
                  <a:schemeClr val="bg1"/>
                </a:solidFill>
                <a:latin typeface="Arial Black" panose="020B0A04020102020204" pitchFamily="34" charset="0"/>
              </a:rPr>
              <a:t>What is a pelvic lymph node dissection?</a:t>
            </a:r>
            <a:endParaRPr lang="en-US" altLang="en-US" sz="6000" dirty="0">
              <a:solidFill>
                <a:schemeClr val="bg1"/>
              </a:solidFill>
              <a:latin typeface="Arial Black" panose="020B0A04020102020204" pitchFamily="34" charset="0"/>
              <a:cs typeface="Arial" charset="0"/>
            </a:endParaRP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375B2E2A-AEE9-471F-A846-7493FC8DC066}"/>
              </a:ext>
            </a:extLst>
          </p:cNvPr>
          <p:cNvSpPr txBox="1">
            <a:spLocks noChangeArrowheads="1"/>
          </p:cNvSpPr>
          <p:nvPr/>
        </p:nvSpPr>
        <p:spPr bwMode="auto">
          <a:xfrm>
            <a:off x="815977" y="1817104"/>
            <a:ext cx="756602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sz="4400" dirty="0">
                <a:solidFill>
                  <a:schemeClr val="bg1"/>
                </a:solidFill>
                <a:latin typeface="Arial Black" panose="020B0A04020102020204" pitchFamily="34" charset="0"/>
              </a:rPr>
              <a:t>Damage to the obturator nerve will manifest in this way.</a:t>
            </a:r>
            <a:endParaRPr lang="en-US" altLang="en-US" sz="4400" dirty="0">
              <a:solidFill>
                <a:schemeClr val="bg1"/>
              </a:solidFill>
              <a:latin typeface="Arial Black" panose="020B0A04020102020204" pitchFamily="34" charset="0"/>
              <a:cs typeface="Arial" charset="0"/>
            </a:endParaRPr>
          </a:p>
        </p:txBody>
      </p:sp>
    </p:spTree>
  </p:cSld>
  <p:clrMapOvr>
    <a:masterClrMapping/>
  </p:clrMapOvr>
  <p:transition spd="slow">
    <p:zoom/>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5">
            <a:extLst>
              <a:ext uri="{FF2B5EF4-FFF2-40B4-BE49-F238E27FC236}">
                <a16:creationId xmlns:a16="http://schemas.microsoft.com/office/drawing/2014/main" id="{4F246487-BEB5-49C3-B437-AD555CAF08F5}"/>
              </a:ext>
            </a:extLst>
          </p:cNvPr>
          <p:cNvSpPr txBox="1">
            <a:spLocks noChangeArrowheads="1"/>
          </p:cNvSpPr>
          <p:nvPr/>
        </p:nvSpPr>
        <p:spPr bwMode="auto">
          <a:xfrm>
            <a:off x="815977" y="1478547"/>
            <a:ext cx="7566025"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sz="4400" dirty="0">
                <a:solidFill>
                  <a:schemeClr val="bg1"/>
                </a:solidFill>
                <a:latin typeface="Arial Black" panose="020B0A04020102020204" pitchFamily="34" charset="0"/>
              </a:rPr>
              <a:t>What is inability to adduct the leg and sensory loss of the medial thigh?</a:t>
            </a:r>
            <a:endParaRPr lang="en-US" altLang="en-US" sz="4400" dirty="0">
              <a:solidFill>
                <a:schemeClr val="bg1"/>
              </a:solidFill>
              <a:latin typeface="Arial Black" panose="020B0A04020102020204" pitchFamily="34" charset="0"/>
              <a:cs typeface="Arial" charset="0"/>
            </a:endParaRP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E11DE822-13EF-4889-AE16-36599B18B9D0}"/>
              </a:ext>
            </a:extLst>
          </p:cNvPr>
          <p:cNvSpPr txBox="1">
            <a:spLocks noChangeArrowheads="1"/>
          </p:cNvSpPr>
          <p:nvPr/>
        </p:nvSpPr>
        <p:spPr bwMode="auto">
          <a:xfrm>
            <a:off x="815977" y="1447770"/>
            <a:ext cx="756602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sz="3600" dirty="0">
                <a:solidFill>
                  <a:schemeClr val="bg1"/>
                </a:solidFill>
                <a:latin typeface="Arial Black" panose="020B0A04020102020204" pitchFamily="34" charset="0"/>
              </a:rPr>
              <a:t>Prolonged operative time in this position is the most common cause of femoral nerve compression injuries in gyn surgery.</a:t>
            </a:r>
            <a:endParaRPr lang="en-US" altLang="en-US" sz="3600" dirty="0">
              <a:solidFill>
                <a:schemeClr val="bg1"/>
              </a:solidFill>
              <a:latin typeface="Arial Black" panose="020B0A04020102020204" pitchFamily="34" charset="0"/>
              <a:cs typeface="Arial" charset="0"/>
            </a:endParaRPr>
          </a:p>
        </p:txBody>
      </p:sp>
    </p:spTree>
  </p:cSld>
  <p:clrMapOvr>
    <a:masterClrMapping/>
  </p:clrMapOvr>
  <p:transition spd="slow">
    <p:zoom/>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4959F8D2-45DA-4428-A5ED-E51686503B9B}"/>
              </a:ext>
            </a:extLst>
          </p:cNvPr>
          <p:cNvSpPr txBox="1">
            <a:spLocks noChangeArrowheads="1"/>
          </p:cNvSpPr>
          <p:nvPr/>
        </p:nvSpPr>
        <p:spPr bwMode="auto">
          <a:xfrm>
            <a:off x="815977" y="1355440"/>
            <a:ext cx="7566025"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sz="4800" dirty="0">
                <a:solidFill>
                  <a:schemeClr val="bg1"/>
                </a:solidFill>
                <a:latin typeface="Arial Black" panose="020B0A04020102020204" pitchFamily="34" charset="0"/>
              </a:rPr>
              <a:t>What is high dorsal lithotomy? (especially in candy cane stirrups)</a:t>
            </a:r>
            <a:endParaRPr lang="en-US" altLang="en-US" sz="4800" dirty="0">
              <a:solidFill>
                <a:schemeClr val="bg1"/>
              </a:solidFill>
              <a:latin typeface="Arial Black" panose="020B0A04020102020204" pitchFamily="34" charset="0"/>
              <a:cs typeface="Arial" charset="0"/>
            </a:endParaRP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FF12BE05-78B5-48B9-9771-960FAD0B6252}"/>
              </a:ext>
            </a:extLst>
          </p:cNvPr>
          <p:cNvSpPr txBox="1">
            <a:spLocks noChangeArrowheads="1"/>
          </p:cNvSpPr>
          <p:nvPr/>
        </p:nvSpPr>
        <p:spPr bwMode="auto">
          <a:xfrm>
            <a:off x="815977" y="1139995"/>
            <a:ext cx="7566025"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sz="4400" dirty="0">
                <a:solidFill>
                  <a:schemeClr val="bg1"/>
                </a:solidFill>
                <a:latin typeface="Arial Black" panose="020B0A04020102020204" pitchFamily="34" charset="0"/>
              </a:rPr>
              <a:t>This nerve runs parallel to the psoas muscle and innervates the ipsilateral anterior thigh and labia majora.</a:t>
            </a:r>
            <a:endParaRPr lang="en-US" altLang="en-US" sz="4400" dirty="0">
              <a:solidFill>
                <a:schemeClr val="bg1"/>
              </a:solidFill>
              <a:latin typeface="Arial Black" panose="020B0A04020102020204" pitchFamily="34" charset="0"/>
              <a:cs typeface="Arial" charset="0"/>
            </a:endParaRPr>
          </a:p>
        </p:txBody>
      </p:sp>
    </p:spTree>
  </p:cSld>
  <p:clrMapOvr>
    <a:masterClrMapping/>
  </p:clrMapOvr>
  <p:transition spd="slow">
    <p:zo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p:cNvSpPr txBox="1">
            <a:spLocks noChangeArrowheads="1"/>
          </p:cNvSpPr>
          <p:nvPr/>
        </p:nvSpPr>
        <p:spPr bwMode="auto">
          <a:xfrm>
            <a:off x="838202" y="1914944"/>
            <a:ext cx="756602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6600" dirty="0">
                <a:solidFill>
                  <a:schemeClr val="bg1"/>
                </a:solidFill>
                <a:latin typeface="Arial Black" pitchFamily="34" charset="0"/>
                <a:cs typeface="Arial" charset="0"/>
              </a:rPr>
              <a:t>MISMATCH REPAIR</a:t>
            </a:r>
          </a:p>
        </p:txBody>
      </p:sp>
    </p:spTree>
  </p:cSld>
  <p:clrMapOvr>
    <a:masterClrMapping/>
  </p:clrMapOvr>
  <p:transition spd="slow">
    <p:push/>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4153FDEA-9B79-4441-9047-78A24C6732A1}"/>
              </a:ext>
            </a:extLst>
          </p:cNvPr>
          <p:cNvSpPr txBox="1">
            <a:spLocks noChangeArrowheads="1"/>
          </p:cNvSpPr>
          <p:nvPr/>
        </p:nvSpPr>
        <p:spPr bwMode="auto">
          <a:xfrm>
            <a:off x="788987" y="2239090"/>
            <a:ext cx="756602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buNone/>
            </a:pPr>
            <a:r>
              <a:rPr lang="en-US" sz="4400" dirty="0">
                <a:solidFill>
                  <a:schemeClr val="bg1"/>
                </a:solidFill>
                <a:latin typeface="Arial Black" panose="020B0A04020102020204" pitchFamily="34" charset="0"/>
              </a:rPr>
              <a:t>What is the genitofemoral nerve?</a:t>
            </a:r>
            <a:endParaRPr lang="en-US" altLang="en-US" dirty="0">
              <a:solidFill>
                <a:schemeClr val="bg1"/>
              </a:solidFill>
              <a:latin typeface="Arial Black" panose="020B0A04020102020204" pitchFamily="34" charset="0"/>
              <a:cs typeface="Arial" charset="0"/>
            </a:endParaRP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3DBA16CA-77B8-4CA1-84F5-4A988119C997}"/>
              </a:ext>
            </a:extLst>
          </p:cNvPr>
          <p:cNvSpPr txBox="1">
            <a:spLocks noChangeArrowheads="1"/>
          </p:cNvSpPr>
          <p:nvPr/>
        </p:nvSpPr>
        <p:spPr bwMode="auto">
          <a:xfrm>
            <a:off x="788987" y="1068288"/>
            <a:ext cx="7566025"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indent="0">
              <a:buNone/>
            </a:pPr>
            <a:r>
              <a:rPr lang="en-US" sz="2000" dirty="0">
                <a:solidFill>
                  <a:schemeClr val="bg1"/>
                </a:solidFill>
                <a:latin typeface="Arial" panose="020B0604020202020204" pitchFamily="34" charset="0"/>
                <a:cs typeface="Arial" panose="020B0604020202020204" pitchFamily="34" charset="0"/>
              </a:rPr>
              <a:t>A 57-year-old woman comes to your office and reports new vulvar itching.  On examination, a 2.5-cm raised lesion is observed on the left outer labia.  A biopsy reveals a grade 2 squamous cell carcinoma with 2-mm depth of invasion.  On further examination, the patient has a palpable left inguinofemoral lymph node.  The factor that determines that the patient is not a candidate for sentinel node dissection is her</a:t>
            </a:r>
          </a:p>
          <a:p>
            <a:pPr marL="514350" indent="-514350">
              <a:buAutoNum type="alphaUcParenBoth"/>
            </a:pPr>
            <a:r>
              <a:rPr lang="en-US" sz="2000" dirty="0">
                <a:solidFill>
                  <a:schemeClr val="bg1"/>
                </a:solidFill>
                <a:latin typeface="Arial" panose="020B0604020202020204" pitchFamily="34" charset="0"/>
                <a:cs typeface="Arial" panose="020B0604020202020204" pitchFamily="34" charset="0"/>
              </a:rPr>
              <a:t>Age</a:t>
            </a:r>
          </a:p>
          <a:p>
            <a:pPr marL="514350" indent="-514350">
              <a:buAutoNum type="alphaUcParenBoth"/>
            </a:pPr>
            <a:r>
              <a:rPr lang="en-US" sz="2000" dirty="0">
                <a:solidFill>
                  <a:schemeClr val="bg1"/>
                </a:solidFill>
                <a:latin typeface="Arial" panose="020B0604020202020204" pitchFamily="34" charset="0"/>
                <a:cs typeface="Arial" panose="020B0604020202020204" pitchFamily="34" charset="0"/>
              </a:rPr>
              <a:t>Depth of invasion</a:t>
            </a:r>
          </a:p>
          <a:p>
            <a:pPr marL="514350" indent="-514350">
              <a:buAutoNum type="alphaUcParenBoth"/>
            </a:pPr>
            <a:r>
              <a:rPr lang="en-US" sz="2000" dirty="0">
                <a:solidFill>
                  <a:schemeClr val="bg1"/>
                </a:solidFill>
                <a:latin typeface="Arial" panose="020B0604020202020204" pitchFamily="34" charset="0"/>
                <a:cs typeface="Arial" panose="020B0604020202020204" pitchFamily="34" charset="0"/>
              </a:rPr>
              <a:t>Histologic cell type</a:t>
            </a:r>
          </a:p>
          <a:p>
            <a:pPr marL="514350" indent="-514350">
              <a:buAutoNum type="alphaUcParenBoth"/>
            </a:pPr>
            <a:r>
              <a:rPr lang="en-US" sz="2000" dirty="0">
                <a:solidFill>
                  <a:schemeClr val="bg1"/>
                </a:solidFill>
                <a:latin typeface="Arial" panose="020B0604020202020204" pitchFamily="34" charset="0"/>
                <a:cs typeface="Arial" panose="020B0604020202020204" pitchFamily="34" charset="0"/>
              </a:rPr>
              <a:t>Palpable groin node</a:t>
            </a:r>
          </a:p>
          <a:p>
            <a:pPr marL="514350" indent="-514350">
              <a:buAutoNum type="alphaUcParenBoth"/>
            </a:pPr>
            <a:r>
              <a:rPr lang="en-US" sz="2000" dirty="0">
                <a:solidFill>
                  <a:schemeClr val="bg1"/>
                </a:solidFill>
                <a:latin typeface="Arial" panose="020B0604020202020204" pitchFamily="34" charset="0"/>
                <a:cs typeface="Arial" panose="020B0604020202020204" pitchFamily="34" charset="0"/>
              </a:rPr>
              <a:t>Size of the lesion</a:t>
            </a:r>
          </a:p>
        </p:txBody>
      </p:sp>
    </p:spTree>
  </p:cSld>
  <p:clrMapOvr>
    <a:masterClrMapping/>
  </p:clrMapOvr>
  <p:transition spd="slow">
    <p:zoom/>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A4630ECC-51F3-4EF6-9521-8D46A658109F}"/>
              </a:ext>
            </a:extLst>
          </p:cNvPr>
          <p:cNvSpPr txBox="1">
            <a:spLocks noChangeArrowheads="1"/>
          </p:cNvSpPr>
          <p:nvPr/>
        </p:nvSpPr>
        <p:spPr bwMode="auto">
          <a:xfrm>
            <a:off x="788985" y="2209800"/>
            <a:ext cx="7566025" cy="3028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r>
              <a:rPr lang="en-US" sz="1800" dirty="0">
                <a:solidFill>
                  <a:schemeClr val="bg1"/>
                </a:solidFill>
                <a:latin typeface="Arial" panose="020B0604020202020204" pitchFamily="34" charset="0"/>
                <a:cs typeface="Arial" panose="020B0604020202020204" pitchFamily="34" charset="0"/>
              </a:rPr>
              <a:t>s/p Radical vulvectomy </a:t>
            </a:r>
          </a:p>
          <a:p>
            <a:pPr lvl="1"/>
            <a:r>
              <a:rPr lang="en-US" sz="1800" dirty="0">
                <a:solidFill>
                  <a:schemeClr val="bg1"/>
                </a:solidFill>
                <a:latin typeface="Arial" panose="020B0604020202020204" pitchFamily="34" charset="0"/>
                <a:cs typeface="Arial" panose="020B0604020202020204" pitchFamily="34" charset="0"/>
              </a:rPr>
              <a:t>Wound breakdown, infection</a:t>
            </a:r>
          </a:p>
          <a:p>
            <a:endParaRPr lang="en-US" sz="1800" dirty="0">
              <a:solidFill>
                <a:schemeClr val="bg1"/>
              </a:solidFill>
              <a:latin typeface="Arial" panose="020B0604020202020204" pitchFamily="34" charset="0"/>
              <a:cs typeface="Arial" panose="020B0604020202020204" pitchFamily="34" charset="0"/>
            </a:endParaRPr>
          </a:p>
          <a:p>
            <a:r>
              <a:rPr lang="en-US" sz="1800" dirty="0">
                <a:solidFill>
                  <a:schemeClr val="bg1"/>
                </a:solidFill>
                <a:latin typeface="Arial" panose="020B0604020202020204" pitchFamily="34" charset="0"/>
                <a:cs typeface="Arial" panose="020B0604020202020204" pitchFamily="34" charset="0"/>
              </a:rPr>
              <a:t>s/p Inguinofemoral lymph node dissection</a:t>
            </a:r>
          </a:p>
          <a:p>
            <a:pPr lvl="1"/>
            <a:r>
              <a:rPr lang="en-US" sz="1800" dirty="0">
                <a:solidFill>
                  <a:schemeClr val="bg1"/>
                </a:solidFill>
                <a:latin typeface="Arial" panose="020B0604020202020204" pitchFamily="34" charset="0"/>
                <a:cs typeface="Arial" panose="020B0604020202020204" pitchFamily="34" charset="0"/>
              </a:rPr>
              <a:t>Wound breakdown (17-31%)</a:t>
            </a:r>
          </a:p>
          <a:p>
            <a:pPr lvl="1"/>
            <a:r>
              <a:rPr lang="en-US" sz="1800" dirty="0">
                <a:solidFill>
                  <a:schemeClr val="bg1"/>
                </a:solidFill>
                <a:latin typeface="Arial" panose="020B0604020202020204" pitchFamily="34" charset="0"/>
                <a:cs typeface="Arial" panose="020B0604020202020204" pitchFamily="34" charset="0"/>
              </a:rPr>
              <a:t>Wound infection (25-39%)</a:t>
            </a:r>
          </a:p>
          <a:p>
            <a:pPr lvl="2"/>
            <a:r>
              <a:rPr lang="en-US" sz="1800" dirty="0">
                <a:solidFill>
                  <a:schemeClr val="bg1"/>
                </a:solidFill>
                <a:latin typeface="Arial" panose="020B0604020202020204" pitchFamily="34" charset="0"/>
                <a:cs typeface="Arial" panose="020B0604020202020204" pitchFamily="34" charset="0"/>
              </a:rPr>
              <a:t>antibiotics, drain</a:t>
            </a:r>
          </a:p>
          <a:p>
            <a:pPr lvl="1"/>
            <a:r>
              <a:rPr lang="en-US" sz="1800" dirty="0">
                <a:solidFill>
                  <a:schemeClr val="bg1"/>
                </a:solidFill>
                <a:latin typeface="Arial" panose="020B0604020202020204" pitchFamily="34" charset="0"/>
                <a:cs typeface="Arial" panose="020B0604020202020204" pitchFamily="34" charset="0"/>
              </a:rPr>
              <a:t>Lymphedema (28-39%)</a:t>
            </a:r>
          </a:p>
          <a:p>
            <a:pPr lvl="2"/>
            <a:r>
              <a:rPr lang="en-US" sz="1800" dirty="0">
                <a:solidFill>
                  <a:schemeClr val="bg1"/>
                </a:solidFill>
                <a:latin typeface="Arial" panose="020B0604020202020204" pitchFamily="34" charset="0"/>
                <a:cs typeface="Arial" panose="020B0604020202020204" pitchFamily="34" charset="0"/>
              </a:rPr>
              <a:t>Highest risk in those with positive LNs, postop XRT, &gt;65yo</a:t>
            </a:r>
          </a:p>
        </p:txBody>
      </p:sp>
      <p:sp>
        <p:nvSpPr>
          <p:cNvPr id="4" name="Title 1">
            <a:extLst>
              <a:ext uri="{FF2B5EF4-FFF2-40B4-BE49-F238E27FC236}">
                <a16:creationId xmlns:a16="http://schemas.microsoft.com/office/drawing/2014/main" id="{6BE1FDE0-03C8-48C2-9CE3-1AC49FF2D4F0}"/>
              </a:ext>
            </a:extLst>
          </p:cNvPr>
          <p:cNvSpPr txBox="1">
            <a:spLocks/>
          </p:cNvSpPr>
          <p:nvPr/>
        </p:nvSpPr>
        <p:spPr>
          <a:xfrm>
            <a:off x="914398" y="762000"/>
            <a:ext cx="7315201" cy="1325563"/>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n-US" sz="3200" dirty="0">
                <a:solidFill>
                  <a:schemeClr val="bg1"/>
                </a:solidFill>
                <a:latin typeface="Arial Black" panose="020B0A04020102020204" pitchFamily="34" charset="0"/>
              </a:rPr>
              <a:t>Surgical complications for vulvar CA</a:t>
            </a:r>
            <a:endParaRPr lang="en-US" sz="3200" kern="0" dirty="0">
              <a:solidFill>
                <a:schemeClr val="bg1"/>
              </a:solidFill>
              <a:latin typeface="Arial Black" panose="020B0A04020102020204" pitchFamily="34" charset="0"/>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p:cNvSpPr txBox="1">
            <a:spLocks noChangeArrowheads="1"/>
          </p:cNvSpPr>
          <p:nvPr/>
        </p:nvSpPr>
        <p:spPr bwMode="auto">
          <a:xfrm>
            <a:off x="838202" y="1407113"/>
            <a:ext cx="7566025"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6600" dirty="0">
                <a:solidFill>
                  <a:schemeClr val="bg1"/>
                </a:solidFill>
                <a:latin typeface="Arial Black" pitchFamily="34" charset="0"/>
                <a:cs typeface="Arial" charset="0"/>
              </a:rPr>
              <a:t>EPIDEMIOLOGY OF CERVICAL CANCER</a:t>
            </a:r>
          </a:p>
        </p:txBody>
      </p:sp>
    </p:spTree>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p:cNvSpPr txBox="1">
            <a:spLocks noChangeArrowheads="1"/>
          </p:cNvSpPr>
          <p:nvPr/>
        </p:nvSpPr>
        <p:spPr bwMode="auto">
          <a:xfrm>
            <a:off x="838202" y="1914944"/>
            <a:ext cx="756602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6600" dirty="0">
                <a:solidFill>
                  <a:schemeClr val="bg1"/>
                </a:solidFill>
                <a:latin typeface="Arial Black" pitchFamily="34" charset="0"/>
                <a:cs typeface="Arial" charset="0"/>
              </a:rPr>
              <a:t>NERVE INJURIES</a:t>
            </a:r>
          </a:p>
        </p:txBody>
      </p:sp>
    </p:spTree>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p:cNvSpPr txBox="1">
            <a:spLocks noChangeArrowheads="1"/>
          </p:cNvSpPr>
          <p:nvPr/>
        </p:nvSpPr>
        <p:spPr bwMode="auto">
          <a:xfrm>
            <a:off x="838202" y="1745666"/>
            <a:ext cx="7566025"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6600" dirty="0">
                <a:solidFill>
                  <a:schemeClr val="bg1"/>
                </a:solidFill>
                <a:latin typeface="Arial Black" pitchFamily="34" charset="0"/>
                <a:cs typeface="Arial" charset="0"/>
              </a:rPr>
              <a:t>HODGEPODGE </a:t>
            </a:r>
            <a:r>
              <a:rPr lang="en-US" altLang="en-US" sz="4400" dirty="0">
                <a:solidFill>
                  <a:schemeClr val="bg1"/>
                </a:solidFill>
                <a:latin typeface="Arial" panose="020B0604020202020204" pitchFamily="34" charset="0"/>
                <a:cs typeface="Arial" panose="020B0604020202020204" pitchFamily="34" charset="0"/>
              </a:rPr>
              <a:t>(Available After Categories Are Completed)</a:t>
            </a:r>
            <a:endParaRPr lang="en-US" altLang="en-US" sz="6600"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slow">
    <p:push/>
  </p:transition>
</p:sld>
</file>

<file path=ppt/theme/_rels/theme3.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Default Design">
  <a:themeElements>
    <a:clrScheme name="Jeopardy">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FFDB01"/>
      </a:hlink>
      <a:folHlink>
        <a:srgbClr val="3366FF"/>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anchor="ctr" anchorCtr="0">
        <a:spAutoFit/>
      </a:bodyPr>
      <a:lstStyle>
        <a:defPPr algn="ctr">
          <a:spcBef>
            <a:spcPct val="0"/>
          </a:spcBef>
          <a:buFontTx/>
          <a:buNone/>
          <a:defRPr sz="6000" dirty="0">
            <a:solidFill>
              <a:schemeClr val="bg1"/>
            </a:solidFill>
            <a:latin typeface="Arial Black" pitchFamily="34" charset="0"/>
            <a:cs typeface="Arial" charset="0"/>
          </a:defRPr>
        </a:defPPr>
      </a:lstStyle>
    </a:tx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CC"/>
        </a:hlink>
        <a:folHlink>
          <a:srgbClr val="0000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Jeopardy">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FFDB01"/>
      </a:hlink>
      <a:folHlink>
        <a:srgbClr val="3366FF"/>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anchor="ctr" anchorCtr="0">
        <a:spAutoFit/>
      </a:bodyPr>
      <a:lstStyle>
        <a:defPPr algn="ctr">
          <a:spcBef>
            <a:spcPct val="0"/>
          </a:spcBef>
          <a:buFontTx/>
          <a:buNone/>
          <a:defRPr sz="6000" dirty="0">
            <a:solidFill>
              <a:schemeClr val="bg1"/>
            </a:solidFill>
            <a:latin typeface="Arial Black" pitchFamily="34" charset="0"/>
            <a:cs typeface="Arial" charset="0"/>
          </a:defRPr>
        </a:defPPr>
      </a:lstStyle>
    </a:tx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CC"/>
        </a:hlink>
        <a:folHlink>
          <a:srgbClr val="0000C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1427</TotalTime>
  <Words>1221</Words>
  <Application>Microsoft Office PowerPoint</Application>
  <PresentationFormat>On-screen Show (4:3)</PresentationFormat>
  <Paragraphs>118</Paragraphs>
  <Slides>62</Slides>
  <Notes>2</Notes>
  <HiddenSlides>1</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62</vt:i4>
      </vt:variant>
    </vt:vector>
  </HeadingPairs>
  <TitlesOfParts>
    <vt:vector size="74" baseType="lpstr">
      <vt:lpstr>Arial</vt:lpstr>
      <vt:lpstr>Arial Black</vt:lpstr>
      <vt:lpstr>Arial Narrow</vt:lpstr>
      <vt:lpstr>Calibri</vt:lpstr>
      <vt:lpstr>Calibri Light</vt:lpstr>
      <vt:lpstr>Impact</vt:lpstr>
      <vt:lpstr>Rage Italic</vt:lpstr>
      <vt:lpstr>Tahoma</vt:lpstr>
      <vt:lpstr>Times New Roman</vt:lpstr>
      <vt:lpstr>Default Design</vt:lpstr>
      <vt:lpstr>1_Default Design</vt:lpstr>
      <vt:lpstr>Celestial</vt:lpstr>
      <vt:lpstr>PowerPoint Presentation</vt:lpstr>
      <vt:lpstr>Ground rules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Youthdownloads.com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Jeopardy Powerpoint Template</dc:title>
  <dc:subject>Jeopardy Powerpoint Game</dc:subject>
  <dc:creator>Reid Powell</dc:creator>
  <cp:keywords>Jeopardy</cp:keywords>
  <cp:lastModifiedBy>Kyan Lynch</cp:lastModifiedBy>
  <cp:revision>118</cp:revision>
  <dcterms:created xsi:type="dcterms:W3CDTF">1999-10-07T17:16:48Z</dcterms:created>
  <dcterms:modified xsi:type="dcterms:W3CDTF">2020-12-17T01:16:46Z</dcterms:modified>
  <cp:category>Game Shows</cp:category>
</cp:coreProperties>
</file>