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90" r:id="rId4"/>
    <p:sldId id="259" r:id="rId5"/>
    <p:sldId id="260" r:id="rId6"/>
    <p:sldId id="281" r:id="rId7"/>
    <p:sldId id="282" r:id="rId8"/>
    <p:sldId id="261" r:id="rId9"/>
    <p:sldId id="262" r:id="rId10"/>
    <p:sldId id="291" r:id="rId11"/>
    <p:sldId id="263" r:id="rId12"/>
    <p:sldId id="264" r:id="rId13"/>
    <p:sldId id="292" r:id="rId14"/>
    <p:sldId id="265" r:id="rId15"/>
    <p:sldId id="285" r:id="rId16"/>
    <p:sldId id="266" r:id="rId17"/>
    <p:sldId id="267" r:id="rId18"/>
    <p:sldId id="293" r:id="rId19"/>
    <p:sldId id="268" r:id="rId20"/>
    <p:sldId id="269" r:id="rId21"/>
    <p:sldId id="270" r:id="rId22"/>
    <p:sldId id="294" r:id="rId23"/>
    <p:sldId id="271" r:id="rId24"/>
    <p:sldId id="272" r:id="rId25"/>
    <p:sldId id="287" r:id="rId26"/>
    <p:sldId id="273" r:id="rId27"/>
    <p:sldId id="274" r:id="rId28"/>
    <p:sldId id="278" r:id="rId29"/>
    <p:sldId id="279" r:id="rId30"/>
    <p:sldId id="275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3870" autoAdjust="0"/>
  </p:normalViewPr>
  <p:slideViewPr>
    <p:cSldViewPr snapToGrid="0">
      <p:cViewPr varScale="1">
        <p:scale>
          <a:sx n="64" d="100"/>
          <a:sy n="64" d="100"/>
        </p:scale>
        <p:origin x="13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39AD-DE4D-4E9A-990C-81998C8086E0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906A-8F7E-4548-8C1E-F57476291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 shows 2+ pitting edema, 3+ DTRs, 2 beats of clonus.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906A-8F7E-4548-8C1E-F57476291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  <a:p>
            <a:r>
              <a:rPr lang="en-US" dirty="0"/>
              <a:t>AMA</a:t>
            </a:r>
          </a:p>
          <a:p>
            <a:r>
              <a:rPr lang="en-US" dirty="0"/>
              <a:t>Non-white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758A-6008-43A6-9E64-B7DDC1D3B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Benzodiazepines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Phenytoin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Keppra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758A-6008-43A6-9E64-B7DDC1D3B1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Eclampsia Case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Hypertensive Disorders Simulation</a:t>
            </a:r>
          </a:p>
          <a:p>
            <a:r>
              <a:rPr lang="en-US" dirty="0"/>
              <a:t>June 10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84210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most appropriate delivery plan.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Expectant management.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13402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6hrs after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91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Six hours later she is resting comfortably.  No further vaginal bleeding.  No HA, vision changes/scotoma, RUQ pain stable.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Decision is made to continue expectant management.  </a:t>
            </a:r>
          </a:p>
          <a:p>
            <a:r>
              <a:rPr lang="en-US" sz="2400" dirty="0"/>
              <a:t>Magnesium is stopped.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92107"/>
              </p:ext>
            </p:extLst>
          </p:nvPr>
        </p:nvGraphicFramePr>
        <p:xfrm>
          <a:off x="838200" y="216870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78018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41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9514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077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139/97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 pitting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 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O2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446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8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EC8B5D-F66D-495A-A292-BCA5E3238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563777"/>
              </p:ext>
            </p:extLst>
          </p:nvPr>
        </p:nvGraphicFramePr>
        <p:xfrm>
          <a:off x="838200" y="369659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642">
                  <a:extLst>
                    <a:ext uri="{9D8B030D-6E8A-4147-A177-3AD203B41FA5}">
                      <a16:colId xmlns:a16="http://schemas.microsoft.com/office/drawing/2014/main" val="2554526745"/>
                    </a:ext>
                  </a:extLst>
                </a:gridCol>
                <a:gridCol w="4073358">
                  <a:extLst>
                    <a:ext uri="{9D8B030D-6E8A-4147-A177-3AD203B41FA5}">
                      <a16:colId xmlns:a16="http://schemas.microsoft.com/office/drawing/2014/main" val="335374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6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mg/dL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1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6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Mg2+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magnesium level that matches the patient’s evaluation at 2hrs.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9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magnesium level is 2.2 mg/dL</a:t>
            </a:r>
          </a:p>
          <a:p>
            <a:endParaRPr lang="en-US" dirty="0"/>
          </a:p>
          <a:p>
            <a:r>
              <a:rPr lang="en-US" dirty="0"/>
              <a:t>What is the normal therapeutic range?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36326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12hrs after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Shortly after evaluation, the nurse re-enters the room to find the patient unresponsive, and demonstrating generalized, tonic-</a:t>
            </a:r>
            <a:r>
              <a:rPr lang="en-US" dirty="0" err="1"/>
              <a:t>clonic</a:t>
            </a:r>
            <a:r>
              <a:rPr lang="en-US" dirty="0"/>
              <a:t> seizure activity with tensing of the muscles, then jerking and twitching.  Her blood pressure 10 min earlier was 172/103 mmHg.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37140"/>
              </p:ext>
            </p:extLst>
          </p:nvPr>
        </p:nvGraphicFramePr>
        <p:xfrm>
          <a:off x="838200" y="3598674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78018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41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205/107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 BPM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O2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446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10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differential diagnosis of seizure during pregnancy (list 5)?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11 </a:t>
            </a:r>
          </a:p>
        </p:txBody>
      </p:sp>
      <p:pic>
        <p:nvPicPr>
          <p:cNvPr id="6" name="Picture 4" descr="image003">
            <a:extLst>
              <a:ext uri="{FF2B5EF4-FFF2-40B4-BE49-F238E27FC236}">
                <a16:creationId xmlns:a16="http://schemas.microsoft.com/office/drawing/2014/main" id="{0662302A-001B-49ED-A584-FE2A459E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9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suspect she is having an </a:t>
            </a:r>
            <a:r>
              <a:rPr lang="en-US" dirty="0" err="1"/>
              <a:t>eclamptic</a:t>
            </a:r>
            <a:r>
              <a:rPr lang="en-US" dirty="0"/>
              <a:t> seizure.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12 </a:t>
            </a:r>
          </a:p>
        </p:txBody>
      </p:sp>
    </p:spTree>
    <p:extLst>
      <p:ext uri="{BB962C8B-B14F-4D97-AF65-F5344CB8AC3E}">
        <p14:creationId xmlns:p14="http://schemas.microsoft.com/office/powerpoint/2010/main" val="386348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initial management steps you want to perform.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1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call an OB TEAM,</a:t>
            </a:r>
          </a:p>
          <a:p>
            <a:r>
              <a:rPr lang="en-US" dirty="0"/>
              <a:t>Place the side rails of the bed up,</a:t>
            </a:r>
          </a:p>
          <a:p>
            <a:r>
              <a:rPr lang="en-US" dirty="0"/>
              <a:t>Place the patient in the left lateral position, </a:t>
            </a:r>
          </a:p>
          <a:p>
            <a:r>
              <a:rPr lang="en-US" dirty="0"/>
              <a:t>Hook up a suction, </a:t>
            </a:r>
          </a:p>
          <a:p>
            <a:r>
              <a:rPr lang="en-US" dirty="0"/>
              <a:t>Reposition EFM/Toco as needed,</a:t>
            </a:r>
          </a:p>
          <a:p>
            <a:r>
              <a:rPr lang="en-US" dirty="0"/>
              <a:t>Administer oxygen via 100% NRB,</a:t>
            </a:r>
          </a:p>
          <a:p>
            <a:r>
              <a:rPr lang="en-US" dirty="0"/>
              <a:t>Short acting antihypertensive medication.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28638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32 year-old Caucasian G3P0201 presents to labor and delivery at 29+1 weeks with vaginal bleeding. Otherwise, she is asymptomatic. </a:t>
            </a:r>
          </a:p>
          <a:p>
            <a:r>
              <a:rPr lang="en-US" dirty="0"/>
              <a:t>She has gained 20lbs in the past week.</a:t>
            </a:r>
          </a:p>
          <a:p>
            <a:r>
              <a:rPr lang="en-US" dirty="0"/>
              <a:t>Her prenatal course is complicated by history of preterm birth secondary to preeclampsia in both prior pregnancies.  </a:t>
            </a:r>
          </a:p>
          <a:p>
            <a:r>
              <a:rPr lang="en-US" dirty="0"/>
              <a:t>Initial blood pressure is 166/100 mmHg.   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2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Recurrent 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administer an additional 6 gram bolus of magnesium.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14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0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seizure the fetal heart rate is as shown below.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15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CAN005001">
            <a:extLst>
              <a:ext uri="{FF2B5EF4-FFF2-40B4-BE49-F238E27FC236}">
                <a16:creationId xmlns:a16="http://schemas.microsoft.com/office/drawing/2014/main" id="{7DA1BE55-2765-48E0-BCFA-8DB6C048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328448"/>
            <a:ext cx="6453250" cy="43833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5864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Assessment and Labor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next most appropriate steps in delivery.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16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proceed with cesarean section after the patient is stabilized.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 </a:t>
            </a:r>
          </a:p>
        </p:txBody>
      </p:sp>
    </p:spTree>
    <p:extLst>
      <p:ext uri="{BB962C8B-B14F-4D97-AF65-F5344CB8AC3E}">
        <p14:creationId xmlns:p14="http://schemas.microsoft.com/office/powerpoint/2010/main" val="421968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Postictal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Tonic movement resolved after approximately 1 minute and </a:t>
            </a:r>
            <a:r>
              <a:rPr lang="en-US" dirty="0" err="1"/>
              <a:t>clonic</a:t>
            </a:r>
            <a:r>
              <a:rPr lang="en-US" dirty="0"/>
              <a:t> movements resolved after approximately 2 minutes.  After 12 minutes the patient has regained consciousness but she has left arm weakness. 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17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5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imaging tests that you want to order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18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8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decide to order a CT. </a:t>
            </a:r>
          </a:p>
          <a:p>
            <a:endParaRPr lang="en-US" dirty="0"/>
          </a:p>
          <a:p>
            <a:r>
              <a:rPr lang="en-US" dirty="0"/>
              <a:t>The results demonstrate a small amount of </a:t>
            </a:r>
            <a:r>
              <a:rPr lang="en-US" dirty="0" err="1"/>
              <a:t>perimesencephalic</a:t>
            </a:r>
            <a:r>
              <a:rPr lang="en-US" dirty="0"/>
              <a:t> blood.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 </a:t>
            </a:r>
          </a:p>
        </p:txBody>
      </p:sp>
    </p:spTree>
    <p:extLst>
      <p:ext uri="{BB962C8B-B14F-4D97-AF65-F5344CB8AC3E}">
        <p14:creationId xmlns:p14="http://schemas.microsoft.com/office/powerpoint/2010/main" val="245852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patient’s nurse calls out for assistance.  The patient is having another episode of generalized, tonic-</a:t>
            </a:r>
            <a:r>
              <a:rPr lang="en-US" dirty="0" err="1"/>
              <a:t>clonic</a:t>
            </a:r>
            <a:r>
              <a:rPr lang="en-US" dirty="0"/>
              <a:t> seizure activity.</a:t>
            </a:r>
          </a:p>
          <a:p>
            <a:endParaRPr lang="en-US" dirty="0"/>
          </a:p>
        </p:txBody>
      </p:sp>
      <p:pic>
        <p:nvPicPr>
          <p:cNvPr id="5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19 </a:t>
            </a:r>
          </a:p>
        </p:txBody>
      </p:sp>
    </p:spTree>
    <p:extLst>
      <p:ext uri="{BB962C8B-B14F-4D97-AF65-F5344CB8AC3E}">
        <p14:creationId xmlns:p14="http://schemas.microsoft.com/office/powerpoint/2010/main" val="1708787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for recurrent seizures (List 3):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 </a:t>
            </a:r>
          </a:p>
        </p:txBody>
      </p:sp>
    </p:spTree>
    <p:extLst>
      <p:ext uri="{BB962C8B-B14F-4D97-AF65-F5344CB8AC3E}">
        <p14:creationId xmlns:p14="http://schemas.microsoft.com/office/powerpoint/2010/main" val="144198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Benzos: Match Drug, Dose, Frequency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36121614"/>
                    </a:ext>
                  </a:extLst>
                </a:gridCol>
                <a:gridCol w="1955926">
                  <a:extLst>
                    <a:ext uri="{9D8B030D-6E8A-4147-A177-3AD203B41FA5}">
                      <a16:colId xmlns:a16="http://schemas.microsoft.com/office/drawing/2014/main" val="4221358379"/>
                    </a:ext>
                  </a:extLst>
                </a:gridCol>
                <a:gridCol w="3301874">
                  <a:extLst>
                    <a:ext uri="{9D8B030D-6E8A-4147-A177-3AD203B41FA5}">
                      <a16:colId xmlns:a16="http://schemas.microsoft.com/office/drawing/2014/main" val="15635506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979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Diazepam (Valium)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30mg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Lorazepam (Ativan)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 once in: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2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Midazolam (Versed)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10mg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787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845749" y="3933565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361216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135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1-2 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5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2-4mg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10-15min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787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EC30F-2E64-4E1F-A741-EAE02F3FD71A}"/>
              </a:ext>
            </a:extLst>
          </p:cNvPr>
          <p:cNvSpPr txBox="1"/>
          <p:nvPr/>
        </p:nvSpPr>
        <p:spPr>
          <a:xfrm>
            <a:off x="845749" y="3504078"/>
            <a:ext cx="209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16170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Vitals, Exam, Labs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473209"/>
              </p:ext>
            </p:extLst>
          </p:nvPr>
        </p:nvGraphicFramePr>
        <p:xfrm>
          <a:off x="838200" y="339774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642">
                  <a:extLst>
                    <a:ext uri="{9D8B030D-6E8A-4147-A177-3AD203B41FA5}">
                      <a16:colId xmlns:a16="http://schemas.microsoft.com/office/drawing/2014/main" val="2554526745"/>
                    </a:ext>
                  </a:extLst>
                </a:gridCol>
                <a:gridCol w="4073358">
                  <a:extLst>
                    <a:ext uri="{9D8B030D-6E8A-4147-A177-3AD203B41FA5}">
                      <a16:colId xmlns:a16="http://schemas.microsoft.com/office/drawing/2014/main" val="335374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6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mg/dL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1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253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6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Pr:Cr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825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A94317-611D-4559-B03F-AEE4C1D22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0195"/>
              </p:ext>
            </p:extLst>
          </p:nvPr>
        </p:nvGraphicFramePr>
        <p:xfrm>
          <a:off x="838200" y="183786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78018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41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9514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077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162/98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 pitting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 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O2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58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patient was given another 2gm bolus of magnesium followed by a 2gm/</a:t>
            </a:r>
            <a:r>
              <a:rPr lang="en-US" sz="2400" dirty="0" err="1"/>
              <a:t>hr</a:t>
            </a:r>
            <a:r>
              <a:rPr lang="en-US" sz="2400" dirty="0"/>
              <a:t> infusion for 24hrs and has no further seizures.  </a:t>
            </a:r>
          </a:p>
          <a:p>
            <a:r>
              <a:rPr lang="en-US" sz="2400" dirty="0"/>
              <a:t>Her neurologic exam improves and SAH resolves without intervention.  </a:t>
            </a:r>
          </a:p>
          <a:p>
            <a:r>
              <a:rPr lang="en-US" sz="2400" dirty="0"/>
              <a:t>Postpartum, she required additional treatment for blood pressure and was started on nifedipine XL 30 mg with good effect.</a:t>
            </a:r>
          </a:p>
          <a:p>
            <a:r>
              <a:rPr lang="en-US" sz="2400" dirty="0"/>
              <a:t>The OB team debriefed the patient and her family about the course of events.</a:t>
            </a:r>
          </a:p>
          <a:p>
            <a:r>
              <a:rPr lang="en-US" sz="2400" dirty="0"/>
              <a:t>She was advised that the recurrence risk is 2%.  Antenatal consultation with MFM and low dose aspirin were recommended.</a:t>
            </a:r>
          </a:p>
          <a:p>
            <a:r>
              <a:rPr lang="en-US" sz="2400" dirty="0"/>
              <a:t>She </a:t>
            </a:r>
            <a:r>
              <a:rPr lang="en-US" sz="2400"/>
              <a:t>was discharged home on POD#5.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22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33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			Trade				Do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9" y="4635987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2" y="2620574"/>
            <a:ext cx="2579465" cy="1828800"/>
          </a:xfrm>
          <a:prstGeom prst="rect">
            <a:avLst/>
          </a:prstGeom>
        </p:spPr>
      </p:pic>
      <p:pic>
        <p:nvPicPr>
          <p:cNvPr id="1027" name="Picture 4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7" y="261782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9" y="261782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patient is diagnosed with preeclampsia with SF.</a:t>
            </a:r>
          </a:p>
          <a:p>
            <a:endParaRPr lang="en-US" sz="2400" dirty="0"/>
          </a:p>
          <a:p>
            <a:r>
              <a:rPr lang="en-US" sz="2400" dirty="0"/>
              <a:t>The risk of seizure is (circle):</a:t>
            </a:r>
          </a:p>
          <a:p>
            <a:pPr lvl="1"/>
            <a:r>
              <a:rPr lang="en-US" sz="2000" dirty="0"/>
              <a:t>0.6%</a:t>
            </a:r>
          </a:p>
          <a:p>
            <a:pPr lvl="1"/>
            <a:r>
              <a:rPr lang="en-US" sz="2000" dirty="0"/>
              <a:t>2-3%</a:t>
            </a:r>
          </a:p>
          <a:p>
            <a:pPr lvl="1"/>
            <a:r>
              <a:rPr lang="en-US" sz="2000" dirty="0"/>
              <a:t>10%</a:t>
            </a:r>
          </a:p>
          <a:p>
            <a:endParaRPr lang="en-US" sz="2400" dirty="0"/>
          </a:p>
          <a:p>
            <a:r>
              <a:rPr lang="en-US" sz="2400" dirty="0"/>
              <a:t>The patient has the following risk factors for eclampsia (list as appropriate or write “none”)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7657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medications that you want to order.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4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was started on magnesium for both seizure prophylaxis and </a:t>
            </a:r>
            <a:r>
              <a:rPr lang="en-US" dirty="0" err="1"/>
              <a:t>neuroprophylaxis</a:t>
            </a:r>
            <a:r>
              <a:rPr lang="en-US" dirty="0"/>
              <a:t>.  </a:t>
            </a:r>
          </a:p>
          <a:p>
            <a:r>
              <a:rPr lang="en-US" dirty="0"/>
              <a:t>Steroids were given for fetal lung maturity.</a:t>
            </a:r>
          </a:p>
          <a:p>
            <a:r>
              <a:rPr lang="en-US" dirty="0"/>
              <a:t>Short acting antihypertensive medication was given for sustained severe-range blood pressure.</a:t>
            </a:r>
          </a:p>
          <a:p>
            <a:r>
              <a:rPr lang="en-US" dirty="0"/>
              <a:t>A long acting antihypertensive medication was started.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 </a:t>
            </a:r>
          </a:p>
        </p:txBody>
      </p:sp>
    </p:spTree>
    <p:extLst>
      <p:ext uri="{BB962C8B-B14F-4D97-AF65-F5344CB8AC3E}">
        <p14:creationId xmlns:p14="http://schemas.microsoft.com/office/powerpoint/2010/main" val="195481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dose(s) of the medication(s) that you want to order.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5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magnesium orders were placed:</a:t>
            </a:r>
          </a:p>
          <a:p>
            <a:pPr lvl="1"/>
            <a:r>
              <a:rPr lang="en-US" dirty="0"/>
              <a:t>Loading dose</a:t>
            </a:r>
          </a:p>
          <a:p>
            <a:pPr lvl="2"/>
            <a:r>
              <a:rPr lang="en-US" dirty="0"/>
              <a:t>6 grams IV over 15 min</a:t>
            </a:r>
          </a:p>
          <a:p>
            <a:pPr lvl="1"/>
            <a:r>
              <a:rPr lang="en-US" dirty="0"/>
              <a:t>Maintenance dose</a:t>
            </a:r>
          </a:p>
          <a:p>
            <a:pPr lvl="2"/>
            <a:r>
              <a:rPr lang="en-US" dirty="0"/>
              <a:t>2 gram/hour IV</a:t>
            </a:r>
          </a:p>
          <a:p>
            <a:endParaRPr lang="en-US" dirty="0"/>
          </a:p>
          <a:p>
            <a:r>
              <a:rPr lang="en-US" dirty="0"/>
              <a:t>Betamethasone 12mg IM Q24 hours x 2 doses</a:t>
            </a:r>
          </a:p>
          <a:p>
            <a:endParaRPr lang="en-US" dirty="0"/>
          </a:p>
          <a:p>
            <a:r>
              <a:rPr lang="en-US" dirty="0"/>
              <a:t>Labetalol 20mg IV</a:t>
            </a:r>
          </a:p>
          <a:p>
            <a:endParaRPr lang="en-US" dirty="0"/>
          </a:p>
          <a:p>
            <a:r>
              <a:rPr lang="en-US" dirty="0"/>
              <a:t>Labetalol 200mg PO TID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 </a:t>
            </a:r>
          </a:p>
        </p:txBody>
      </p:sp>
    </p:spTree>
    <p:extLst>
      <p:ext uri="{BB962C8B-B14F-4D97-AF65-F5344CB8AC3E}">
        <p14:creationId xmlns:p14="http://schemas.microsoft.com/office/powerpoint/2010/main" val="4038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exam her cervix is long/thick/closed.  </a:t>
            </a:r>
          </a:p>
          <a:p>
            <a:endParaRPr lang="en-US" dirty="0"/>
          </a:p>
          <a:p>
            <a:r>
              <a:rPr lang="en-US" dirty="0"/>
              <a:t>There is a small amount of old blood in the vaginal vault.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6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5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957</Words>
  <Application>Microsoft Office PowerPoint</Application>
  <PresentationFormat>Widescreen</PresentationFormat>
  <Paragraphs>233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Eclampsia Case 3</vt:lpstr>
      <vt:lpstr>Stem </vt:lpstr>
      <vt:lpstr>Follow-up Vitals, Exam, Labs</vt:lpstr>
      <vt:lpstr>Risk Factors</vt:lpstr>
      <vt:lpstr>Treatment</vt:lpstr>
      <vt:lpstr>PowerPoint Presentation</vt:lpstr>
      <vt:lpstr>Treatment</vt:lpstr>
      <vt:lpstr>PowerPoint Presentation</vt:lpstr>
      <vt:lpstr>Delivery Plan</vt:lpstr>
      <vt:lpstr>Delivery</vt:lpstr>
      <vt:lpstr>PowerPoint Presentation</vt:lpstr>
      <vt:lpstr>6hrs after admission</vt:lpstr>
      <vt:lpstr>Mg2+ level</vt:lpstr>
      <vt:lpstr>PowerPoint Presentation</vt:lpstr>
      <vt:lpstr>12hrs after admission</vt:lpstr>
      <vt:lpstr>DDx</vt:lpstr>
      <vt:lpstr>Dx</vt:lpstr>
      <vt:lpstr>Initial Management</vt:lpstr>
      <vt:lpstr>PowerPoint Presentation</vt:lpstr>
      <vt:lpstr>Prevention of Recurrent Seizure</vt:lpstr>
      <vt:lpstr>Fetal Assessment</vt:lpstr>
      <vt:lpstr>Fetal Assessment and Labor Management</vt:lpstr>
      <vt:lpstr>PowerPoint Presentation</vt:lpstr>
      <vt:lpstr>Postictal Period</vt:lpstr>
      <vt:lpstr>Imaging</vt:lpstr>
      <vt:lpstr>PowerPoint Presentation</vt:lpstr>
      <vt:lpstr>POD#1</vt:lpstr>
      <vt:lpstr>Alternatives</vt:lpstr>
      <vt:lpstr>Benzos: Match Drug, Dose, Frequency</vt:lpstr>
      <vt:lpstr>Wrap up</vt:lpstr>
      <vt:lpstr>Your Cards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Eclampsia Case 1</dc:title>
  <dc:creator>Seligman, Neil</dc:creator>
  <cp:lastModifiedBy>Kyan Lynch</cp:lastModifiedBy>
  <cp:revision>20</cp:revision>
  <dcterms:created xsi:type="dcterms:W3CDTF">2021-06-09T19:23:29Z</dcterms:created>
  <dcterms:modified xsi:type="dcterms:W3CDTF">2021-06-16T17:46:58Z</dcterms:modified>
</cp:coreProperties>
</file>