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320" r:id="rId3"/>
    <p:sldId id="321" r:id="rId4"/>
    <p:sldId id="314" r:id="rId5"/>
    <p:sldId id="284" r:id="rId6"/>
    <p:sldId id="279" r:id="rId7"/>
    <p:sldId id="290" r:id="rId8"/>
    <p:sldId id="317" r:id="rId9"/>
    <p:sldId id="318" r:id="rId10"/>
    <p:sldId id="301" r:id="rId11"/>
    <p:sldId id="266" r:id="rId12"/>
    <p:sldId id="295" r:id="rId13"/>
    <p:sldId id="285" r:id="rId14"/>
    <p:sldId id="288" r:id="rId15"/>
    <p:sldId id="287" r:id="rId16"/>
    <p:sldId id="286" r:id="rId17"/>
    <p:sldId id="280" r:id="rId18"/>
    <p:sldId id="305" r:id="rId19"/>
    <p:sldId id="32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7594" autoAdjust="0"/>
  </p:normalViewPr>
  <p:slideViewPr>
    <p:cSldViewPr>
      <p:cViewPr varScale="1">
        <p:scale>
          <a:sx n="59" d="100"/>
          <a:sy n="59" d="100"/>
        </p:scale>
        <p:origin x="2141" y="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232A4-126F-40FC-B44C-EF5BFFBDAE63}" type="datetimeFigureOut">
              <a:rPr lang="en-US" smtClean="0"/>
              <a:t>6/16/2021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C34227-27E2-433A-9A20-B6A842AC1D53}" type="slidenum">
              <a:rPr lang="en-US" smtClean="0"/>
              <a:t>‹#›</a:t>
            </a:fld>
            <a:endParaRPr lang="en-US"/>
          </a:p>
        </p:txBody>
      </p:sp>
    </p:spTree>
    <p:extLst>
      <p:ext uri="{BB962C8B-B14F-4D97-AF65-F5344CB8AC3E}">
        <p14:creationId xmlns:p14="http://schemas.microsoft.com/office/powerpoint/2010/main" val="2749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9F093A0-8FF8-4DCE-8490-233CA17ACA8E}" type="slidenum">
              <a:rPr lang="en-US" smtClean="0"/>
              <a:pPr/>
              <a:t>2</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228600" indent="-228600" eaLnBrk="1" hangingPunct="1"/>
            <a:r>
              <a:rPr lang="en-US" dirty="0"/>
              <a:t>Lots of different numbers out there regarding</a:t>
            </a:r>
            <a:r>
              <a:rPr lang="en-US" baseline="0" dirty="0"/>
              <a:t> when ECLAMPSIA occurs.  Important to note that it is likely most common in the antepartum/Intrapartum period, though it must still be considered in the postpartum time frame as well.</a:t>
            </a:r>
          </a:p>
          <a:p>
            <a:pPr marL="228600" indent="-228600" eaLnBrk="1" hangingPunct="1"/>
            <a:endParaRPr lang="en-US" baseline="0" dirty="0"/>
          </a:p>
          <a:p>
            <a:r>
              <a:rPr lang="en-US" dirty="0"/>
              <a:t>59% antepartum, 20% intrapartum, 21% postpartum (90% within 1 week; </a:t>
            </a:r>
            <a:r>
              <a:rPr lang="en-US" dirty="0" err="1"/>
              <a:t>sx</a:t>
            </a:r>
            <a:r>
              <a:rPr lang="en-US" dirty="0"/>
              <a:t>: HA 70%, SOB, blurry vision, n/v, edema, neurologic deficits, epigastric pain)</a:t>
            </a:r>
          </a:p>
          <a:p>
            <a:r>
              <a:rPr lang="en-US" dirty="0"/>
              <a:t>Preterm in 50%</a:t>
            </a:r>
          </a:p>
          <a:p>
            <a:pPr marL="228600" indent="-228600" eaLnBrk="1" hangingPunct="1"/>
            <a:endParaRPr lang="en-US" dirty="0"/>
          </a:p>
        </p:txBody>
      </p:sp>
    </p:spTree>
    <p:extLst>
      <p:ext uri="{BB962C8B-B14F-4D97-AF65-F5344CB8AC3E}">
        <p14:creationId xmlns:p14="http://schemas.microsoft.com/office/powerpoint/2010/main" val="4286312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Laboratory tests appropriate for the evaluation of a first seizure include electrolytes, glucose, calcium, magnesium, hematology studies, renal function tests, liver function tests, and toxicology screens, although the likelihood of finding a relevant abnormality in unselected patients is low. The absence of neurologic deficits does not exclude an anatomic abnormality within the brain. Neuroimaging when the patient is clinically stable may be valuable in select cases.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r>
              <a:rPr lang="en-US" dirty="0"/>
              <a:t>W/u – preeclampsia </a:t>
            </a:r>
            <a:r>
              <a:rPr lang="en-US" dirty="0" err="1"/>
              <a:t>eval</a:t>
            </a:r>
            <a:r>
              <a:rPr lang="en-US" dirty="0"/>
              <a:t> only in women with preeclampsia</a:t>
            </a:r>
          </a:p>
          <a:p>
            <a:r>
              <a:rPr lang="en-US" dirty="0"/>
              <a:t>Reasons for additional w/u:</a:t>
            </a:r>
          </a:p>
          <a:p>
            <a:r>
              <a:rPr lang="en-US" dirty="0"/>
              <a:t>&gt;48pp, &lt;20w</a:t>
            </a:r>
          </a:p>
          <a:p>
            <a:r>
              <a:rPr lang="en-US" dirty="0"/>
              <a:t>Persistent neuro symptoms</a:t>
            </a:r>
          </a:p>
          <a:p>
            <a:r>
              <a:rPr lang="en-US" dirty="0" err="1"/>
              <a:t>Perisstent</a:t>
            </a:r>
            <a:r>
              <a:rPr lang="en-US" dirty="0"/>
              <a:t> seizure despite adequate mag</a:t>
            </a:r>
          </a:p>
          <a:p>
            <a:r>
              <a:rPr lang="en-US" dirty="0"/>
              <a:t>Prolonged loss of consciousness</a:t>
            </a:r>
          </a:p>
          <a:p>
            <a:endParaRPr lang="en-US" dirty="0"/>
          </a:p>
          <a:p>
            <a:r>
              <a:rPr lang="en-US" dirty="0"/>
              <a:t>Most common MRI findings: PRES/RPLS - patchy T2/FLAIR </a:t>
            </a:r>
            <a:r>
              <a:rPr lang="en-US" dirty="0" err="1"/>
              <a:t>hyperintensity</a:t>
            </a:r>
            <a:r>
              <a:rPr lang="en-US" dirty="0"/>
              <a:t> in the subcortical white matter and adjacent gray matter of the parietal and occipital lobes.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D3C34227-27E2-433A-9A20-B6A842AC1D53}" type="slidenum">
              <a:rPr lang="en-US" smtClean="0"/>
              <a:t>3</a:t>
            </a:fld>
            <a:endParaRPr lang="en-US"/>
          </a:p>
        </p:txBody>
      </p:sp>
    </p:spTree>
    <p:extLst>
      <p:ext uri="{BB962C8B-B14F-4D97-AF65-F5344CB8AC3E}">
        <p14:creationId xmlns:p14="http://schemas.microsoft.com/office/powerpoint/2010/main" val="3420640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34227-27E2-433A-9A20-B6A842AC1D53}" type="slidenum">
              <a:rPr lang="en-US" smtClean="0"/>
              <a:t>5</a:t>
            </a:fld>
            <a:endParaRPr lang="en-US"/>
          </a:p>
        </p:txBody>
      </p:sp>
    </p:spTree>
    <p:extLst>
      <p:ext uri="{BB962C8B-B14F-4D97-AF65-F5344CB8AC3E}">
        <p14:creationId xmlns:p14="http://schemas.microsoft.com/office/powerpoint/2010/main" val="113742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Magnesium sulfate 4gm IV </a:t>
            </a:r>
            <a:r>
              <a:rPr lang="en-US" dirty="0">
                <a:sym typeface="Wingdings" pitchFamily="2" charset="2"/>
              </a:rPr>
              <a:t> 2gm/</a:t>
            </a:r>
            <a:r>
              <a:rPr lang="en-US" dirty="0" err="1">
                <a:sym typeface="Wingdings" pitchFamily="2" charset="2"/>
              </a:rPr>
              <a:t>hr</a:t>
            </a:r>
            <a:endParaRPr lang="en-US" dirty="0"/>
          </a:p>
          <a:p>
            <a:pPr lvl="1"/>
            <a:r>
              <a:rPr lang="en-US" dirty="0"/>
              <a:t>40gm in 1000cc </a:t>
            </a:r>
            <a:r>
              <a:rPr lang="en-US" i="1" dirty="0"/>
              <a:t>½ NS</a:t>
            </a:r>
          </a:p>
          <a:p>
            <a:pPr lvl="1"/>
            <a:r>
              <a:rPr lang="en-US" dirty="0"/>
              <a:t>10gm IM</a:t>
            </a:r>
          </a:p>
          <a:p>
            <a:pPr lvl="0"/>
            <a:r>
              <a:rPr lang="en-US" dirty="0"/>
              <a:t>IM dosing slower therapeutic onset</a:t>
            </a:r>
          </a:p>
          <a:p>
            <a:pPr lvl="0"/>
            <a:r>
              <a:rPr lang="en-US" dirty="0"/>
              <a:t>5g IM q4hrs is</a:t>
            </a:r>
            <a:r>
              <a:rPr lang="en-US" baseline="0" dirty="0"/>
              <a:t> alternate maintenance dose</a:t>
            </a:r>
          </a:p>
          <a:p>
            <a:pPr lvl="0"/>
            <a:endParaRPr lang="en-US" dirty="0"/>
          </a:p>
          <a:p>
            <a:endParaRPr lang="en-US" dirty="0"/>
          </a:p>
        </p:txBody>
      </p:sp>
      <p:sp>
        <p:nvSpPr>
          <p:cNvPr id="4" name="Slide Number Placeholder 3"/>
          <p:cNvSpPr>
            <a:spLocks noGrp="1"/>
          </p:cNvSpPr>
          <p:nvPr>
            <p:ph type="sldNum" sz="quarter" idx="10"/>
          </p:nvPr>
        </p:nvSpPr>
        <p:spPr/>
        <p:txBody>
          <a:bodyPr/>
          <a:lstStyle/>
          <a:p>
            <a:fld id="{D3C34227-27E2-433A-9A20-B6A842AC1D53}" type="slidenum">
              <a:rPr lang="en-US" smtClean="0"/>
              <a:t>6</a:t>
            </a:fld>
            <a:endParaRPr lang="en-US"/>
          </a:p>
        </p:txBody>
      </p:sp>
    </p:spTree>
    <p:extLst>
      <p:ext uri="{BB962C8B-B14F-4D97-AF65-F5344CB8AC3E}">
        <p14:creationId xmlns:p14="http://schemas.microsoft.com/office/powerpoint/2010/main" val="196715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a:t>
            </a:r>
            <a:r>
              <a:rPr lang="en-US" dirty="0" err="1"/>
              <a:t>hrs</a:t>
            </a:r>
            <a:r>
              <a:rPr lang="en-US" dirty="0"/>
              <a:t> after stabilization</a:t>
            </a:r>
          </a:p>
          <a:p>
            <a:r>
              <a:rPr lang="en-US" dirty="0"/>
              <a:t>Considerations: cervix, GA,</a:t>
            </a:r>
            <a:r>
              <a:rPr lang="en-US" baseline="0" dirty="0"/>
              <a:t> fetal condition/position, patient in labor</a:t>
            </a:r>
          </a:p>
          <a:p>
            <a:r>
              <a:rPr lang="en-US" baseline="0" dirty="0"/>
              <a:t>Induction reasonable &gt;32-34 weeks or selected patient &lt;32 weeks depending on cervix</a:t>
            </a:r>
          </a:p>
          <a:p>
            <a:r>
              <a:rPr lang="en-US" baseline="0" dirty="0"/>
              <a:t>Goal – delivery within 24hrs</a:t>
            </a:r>
          </a:p>
          <a:p>
            <a:r>
              <a:rPr lang="en-US" baseline="0" dirty="0"/>
              <a:t>Wait until mother stabilized before c/s – seizure controlled, oriented, </a:t>
            </a:r>
            <a:r>
              <a:rPr lang="en-US" baseline="0" dirty="0" err="1"/>
              <a:t>reasurring</a:t>
            </a:r>
            <a:r>
              <a:rPr lang="en-US" baseline="0" dirty="0"/>
              <a:t> FHT; if possible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i="1" dirty="0">
                <a:solidFill>
                  <a:schemeClr val="tx1"/>
                </a:solidFill>
              </a:rPr>
              <a:t>Eclampsia is a contraindication to expectant management, regardless of gestational age</a:t>
            </a:r>
          </a:p>
          <a:p>
            <a:endParaRPr lang="en-US" dirty="0"/>
          </a:p>
          <a:p>
            <a:pPr marL="228600" indent="-228600" eaLnBrk="1" hangingPunct="1"/>
            <a:r>
              <a:rPr lang="en-US" dirty="0"/>
              <a:t>Study in</a:t>
            </a:r>
            <a:r>
              <a:rPr lang="en-US" baseline="0" dirty="0"/>
              <a:t> India looked at induction at &gt;= 34wks for eclampsia and nearly 75% delivered vaginally (Seal, 2012)</a:t>
            </a:r>
          </a:p>
          <a:p>
            <a:pPr marL="228600" indent="-228600" eaLnBrk="1" hangingPunct="1"/>
            <a:endParaRPr lang="en-US" baseline="0" dirty="0"/>
          </a:p>
          <a:p>
            <a:pPr marL="228600" indent="-228600" eaLnBrk="1" hangingPunct="1"/>
            <a:r>
              <a:rPr lang="en-US" baseline="0" dirty="0"/>
              <a:t>In US studies, less than 1/3 of patients at less than 32-34 weeks will deliver vaginally, so C/S recommended in these cases to prevent a prolonged induction.  The rationale is also supported by the fact that the disease will not improve until delivery.</a:t>
            </a:r>
          </a:p>
          <a:p>
            <a:pPr>
              <a:lnSpc>
                <a:spcPct val="110000"/>
              </a:lnSpc>
              <a:defRPr/>
            </a:pPr>
            <a:r>
              <a:rPr lang="en-US" sz="3200" dirty="0">
                <a:solidFill>
                  <a:schemeClr val="tx1"/>
                </a:solidFill>
              </a:rPr>
              <a:t>Delivery must be accomplished, but is NOT emergent after </a:t>
            </a:r>
            <a:r>
              <a:rPr lang="en-US" sz="3200" dirty="0" err="1">
                <a:solidFill>
                  <a:schemeClr val="tx1"/>
                </a:solidFill>
              </a:rPr>
              <a:t>eclamptic</a:t>
            </a:r>
            <a:r>
              <a:rPr lang="en-US" sz="3200" dirty="0">
                <a:solidFill>
                  <a:schemeClr val="tx1"/>
                </a:solidFill>
              </a:rPr>
              <a:t> seizure unless: </a:t>
            </a:r>
          </a:p>
          <a:p>
            <a:pPr lvl="1">
              <a:defRPr/>
            </a:pPr>
            <a:r>
              <a:rPr lang="en-US" sz="2800" dirty="0">
                <a:solidFill>
                  <a:schemeClr val="tx1"/>
                </a:solidFill>
              </a:rPr>
              <a:t>non-reassuring fetal status after recovery from seizure </a:t>
            </a:r>
          </a:p>
          <a:p>
            <a:pPr lvl="1">
              <a:defRPr/>
            </a:pPr>
            <a:r>
              <a:rPr lang="en-US" sz="2800" dirty="0">
                <a:solidFill>
                  <a:schemeClr val="tx1"/>
                </a:solidFill>
              </a:rPr>
              <a:t>other concerns, such as abruption</a:t>
            </a:r>
          </a:p>
          <a:p>
            <a:pPr>
              <a:lnSpc>
                <a:spcPct val="110000"/>
              </a:lnSpc>
              <a:defRPr/>
            </a:pPr>
            <a:r>
              <a:rPr lang="en-US" sz="3200" dirty="0">
                <a:solidFill>
                  <a:schemeClr val="tx1"/>
                </a:solidFill>
              </a:rPr>
              <a:t>Induction is reasonable if</a:t>
            </a:r>
          </a:p>
          <a:p>
            <a:pPr lvl="1">
              <a:defRPr/>
            </a:pPr>
            <a:r>
              <a:rPr lang="en-US" sz="2800" dirty="0">
                <a:solidFill>
                  <a:schemeClr val="tx1"/>
                </a:solidFill>
              </a:rPr>
              <a:t>Favorable cervix (regardless of GA)</a:t>
            </a:r>
          </a:p>
          <a:p>
            <a:pPr lvl="1">
              <a:defRPr/>
            </a:pPr>
            <a:r>
              <a:rPr lang="en-US" sz="2800" dirty="0">
                <a:solidFill>
                  <a:schemeClr val="tx1"/>
                </a:solidFill>
              </a:rPr>
              <a:t>Gestational age of at least 32 weeks</a:t>
            </a:r>
          </a:p>
          <a:p>
            <a:pPr marL="457200" lvl="1" indent="0">
              <a:buNone/>
              <a:defRPr/>
            </a:pPr>
            <a:r>
              <a:rPr lang="en-US" sz="2800" dirty="0">
                <a:solidFill>
                  <a:schemeClr val="tx1"/>
                </a:solidFill>
              </a:rPr>
              <a:t>							</a:t>
            </a:r>
            <a:r>
              <a:rPr lang="en-US" b="1" dirty="0">
                <a:solidFill>
                  <a:srgbClr val="7DA1C4"/>
                </a:solidFill>
              </a:rPr>
              <a:t>			</a:t>
            </a:r>
            <a:r>
              <a:rPr lang="en-US" sz="1800" b="1" dirty="0">
                <a:solidFill>
                  <a:srgbClr val="7DA1C4"/>
                </a:solidFill>
              </a:rPr>
              <a:t>(Seal, 2012)</a:t>
            </a:r>
          </a:p>
          <a:p>
            <a:pPr marL="228600" indent="-228600"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D3C34227-27E2-433A-9A20-B6A842AC1D53}" type="slidenum">
              <a:rPr lang="en-US" smtClean="0"/>
              <a:t>7</a:t>
            </a:fld>
            <a:endParaRPr lang="en-US"/>
          </a:p>
        </p:txBody>
      </p:sp>
    </p:spTree>
    <p:extLst>
      <p:ext uri="{BB962C8B-B14F-4D97-AF65-F5344CB8AC3E}">
        <p14:creationId xmlns:p14="http://schemas.microsoft.com/office/powerpoint/2010/main" val="2771504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Sibai</a:t>
            </a:r>
            <a:r>
              <a:rPr lang="en-US" dirty="0"/>
              <a:t> 2005. There is no established magnesium level that</a:t>
            </a:r>
            <a:r>
              <a:rPr lang="en-US" baseline="0" dirty="0"/>
              <a:t> is considered therapeutic.  Monitoring is required in patients with renal dysfunction or when reflexes are absent. </a:t>
            </a:r>
          </a:p>
          <a:p>
            <a:endParaRPr lang="en-US" baseline="0" dirty="0"/>
          </a:p>
          <a:p>
            <a:r>
              <a:rPr lang="en-US" baseline="0" dirty="0"/>
              <a:t>Prevention of recurrent seizure: repeat magnesium 2gm bolus over 3-5 minutes.</a:t>
            </a:r>
            <a:endParaRPr lang="en-US" dirty="0"/>
          </a:p>
        </p:txBody>
      </p:sp>
      <p:sp>
        <p:nvSpPr>
          <p:cNvPr id="4" name="Slide Number Placeholder 3"/>
          <p:cNvSpPr>
            <a:spLocks noGrp="1"/>
          </p:cNvSpPr>
          <p:nvPr>
            <p:ph type="sldNum" sz="quarter" idx="10"/>
          </p:nvPr>
        </p:nvSpPr>
        <p:spPr/>
        <p:txBody>
          <a:bodyPr/>
          <a:lstStyle/>
          <a:p>
            <a:fld id="{EC49B9B9-B99A-4F29-B794-8795F8AD20A3}" type="slidenum">
              <a:rPr lang="en-US" smtClean="0"/>
              <a:pPr/>
              <a:t>10</a:t>
            </a:fld>
            <a:endParaRPr lang="en-US"/>
          </a:p>
        </p:txBody>
      </p:sp>
    </p:spTree>
    <p:extLst>
      <p:ext uri="{BB962C8B-B14F-4D97-AF65-F5344CB8AC3E}">
        <p14:creationId xmlns:p14="http://schemas.microsoft.com/office/powerpoint/2010/main" val="2150186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&gt;1.5 or UOP &lt;20ml hol</a:t>
            </a:r>
            <a:r>
              <a:rPr lang="en-US" baseline="0" dirty="0"/>
              <a:t>d maintenance, check level in 6h</a:t>
            </a:r>
          </a:p>
          <a:p>
            <a:r>
              <a:rPr lang="en-US" baseline="0" dirty="0"/>
              <a:t>1.0-1.5, good urine output, 1g/</a:t>
            </a:r>
            <a:r>
              <a:rPr lang="en-US" baseline="0" dirty="0" err="1"/>
              <a:t>hr</a:t>
            </a:r>
            <a:r>
              <a:rPr lang="en-US" baseline="0" dirty="0"/>
              <a:t> mg level in 6h</a:t>
            </a:r>
          </a:p>
          <a:p>
            <a:endParaRPr lang="en-US" dirty="0"/>
          </a:p>
        </p:txBody>
      </p:sp>
      <p:sp>
        <p:nvSpPr>
          <p:cNvPr id="4" name="Slide Number Placeholder 3"/>
          <p:cNvSpPr>
            <a:spLocks noGrp="1"/>
          </p:cNvSpPr>
          <p:nvPr>
            <p:ph type="sldNum" sz="quarter" idx="10"/>
          </p:nvPr>
        </p:nvSpPr>
        <p:spPr/>
        <p:txBody>
          <a:bodyPr/>
          <a:lstStyle/>
          <a:p>
            <a:fld id="{D3C34227-27E2-433A-9A20-B6A842AC1D53}" type="slidenum">
              <a:rPr lang="en-US" smtClean="0"/>
              <a:t>17</a:t>
            </a:fld>
            <a:endParaRPr lang="en-US"/>
          </a:p>
        </p:txBody>
      </p:sp>
    </p:spTree>
    <p:extLst>
      <p:ext uri="{BB962C8B-B14F-4D97-AF65-F5344CB8AC3E}">
        <p14:creationId xmlns:p14="http://schemas.microsoft.com/office/powerpoint/2010/main" val="1420137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Complications</a:t>
            </a:r>
            <a:r>
              <a:rPr lang="en-US" baseline="0" dirty="0"/>
              <a:t> in 70%</a:t>
            </a:r>
            <a:endParaRPr lang="en-US" dirty="0"/>
          </a:p>
          <a:p>
            <a:endParaRPr lang="en-US" dirty="0"/>
          </a:p>
          <a:p>
            <a:r>
              <a:rPr lang="en-US" dirty="0"/>
              <a:t>Abruption7 to 10Disseminated intravascular coagulation7 to 11Pulmonary edema3 to 5Acute renal failure5 to 9Aspiration pneumonia2 to 3Cardiopulmonary arrest2 to 5Liver hematoma1HELLP syndrome10 to 15Perinatal death5.6 to 11.8Preterm birth</a:t>
            </a:r>
          </a:p>
          <a:p>
            <a:endParaRPr lang="en-US" dirty="0"/>
          </a:p>
          <a:p>
            <a:r>
              <a:rPr lang="en-US" dirty="0"/>
              <a:t>ICH, transient blindness, cardiorespiratory arrest, coagulopathy, hypertension, neuro abnormalities – resolves hours to days</a:t>
            </a:r>
          </a:p>
          <a:p>
            <a:r>
              <a:rPr lang="en-US" dirty="0"/>
              <a:t>Damage</a:t>
            </a:r>
            <a:r>
              <a:rPr lang="en-US" baseline="0" dirty="0"/>
              <a:t> from hemorrhage or ischemia can lead to persistent sequelae and is leading cause of death</a:t>
            </a:r>
            <a:r>
              <a:rPr lang="en-US" dirty="0"/>
              <a:t> </a:t>
            </a:r>
          </a:p>
          <a:p>
            <a:r>
              <a:rPr lang="en-US" dirty="0" err="1"/>
              <a:t>Hepatocell</a:t>
            </a:r>
            <a:r>
              <a:rPr lang="en-US" dirty="0"/>
              <a:t> damage, renal </a:t>
            </a:r>
            <a:r>
              <a:rPr lang="en-US" dirty="0" err="1"/>
              <a:t>dysf</a:t>
            </a:r>
            <a:r>
              <a:rPr lang="en-US" dirty="0"/>
              <a:t>, </a:t>
            </a:r>
            <a:r>
              <a:rPr lang="en-US" dirty="0" err="1"/>
              <a:t>hypertens</a:t>
            </a:r>
            <a:r>
              <a:rPr lang="en-US" dirty="0"/>
              <a:t>, </a:t>
            </a:r>
            <a:r>
              <a:rPr lang="en-US" dirty="0" err="1"/>
              <a:t>coagulop</a:t>
            </a:r>
            <a:r>
              <a:rPr lang="en-US" dirty="0"/>
              <a:t> resolve in </a:t>
            </a:r>
            <a:r>
              <a:rPr lang="en-US" dirty="0" err="1"/>
              <a:t>hrs</a:t>
            </a:r>
            <a:r>
              <a:rPr lang="en-US" dirty="0"/>
              <a:t> to days, </a:t>
            </a:r>
          </a:p>
          <a:p>
            <a:endParaRPr lang="en-US" dirty="0"/>
          </a:p>
          <a:p>
            <a:r>
              <a:rPr lang="en-US" dirty="0"/>
              <a:t>Mort 0-14%</a:t>
            </a:r>
          </a:p>
          <a:p>
            <a:r>
              <a:rPr lang="en-US" dirty="0"/>
              <a:t>Lowest with prenatal care and in tertiary care center 0-1.8%</a:t>
            </a:r>
          </a:p>
          <a:p>
            <a:endParaRPr lang="en-US" dirty="0"/>
          </a:p>
          <a:p>
            <a:r>
              <a:rPr lang="en-US" dirty="0"/>
              <a:t>Fetal – PTB, abruption, asphyxia </a:t>
            </a:r>
            <a:r>
              <a:rPr lang="en-US" dirty="0">
                <a:sym typeface="Wingdings" panose="05000000000000000000" pitchFamily="2" charset="2"/>
              </a:rPr>
              <a:t></a:t>
            </a:r>
            <a:r>
              <a:rPr lang="en-US" dirty="0"/>
              <a:t> death</a:t>
            </a:r>
            <a:r>
              <a:rPr lang="en-US" baseline="0" dirty="0"/>
              <a:t> 10.8/1000, neonatal death 7.5/1000</a:t>
            </a:r>
            <a:endParaRPr lang="en-US" dirty="0"/>
          </a:p>
          <a:p>
            <a:endParaRPr lang="en-US" dirty="0"/>
          </a:p>
        </p:txBody>
      </p:sp>
      <p:sp>
        <p:nvSpPr>
          <p:cNvPr id="4" name="Slide Number Placeholder 3"/>
          <p:cNvSpPr>
            <a:spLocks noGrp="1"/>
          </p:cNvSpPr>
          <p:nvPr>
            <p:ph type="sldNum" sz="quarter" idx="10"/>
          </p:nvPr>
        </p:nvSpPr>
        <p:spPr/>
        <p:txBody>
          <a:bodyPr/>
          <a:lstStyle/>
          <a:p>
            <a:fld id="{D3C34227-27E2-433A-9A20-B6A842AC1D53}" type="slidenum">
              <a:rPr lang="en-US" smtClean="0"/>
              <a:t>18</a:t>
            </a:fld>
            <a:endParaRPr lang="en-US"/>
          </a:p>
        </p:txBody>
      </p:sp>
    </p:spTree>
    <p:extLst>
      <p:ext uri="{BB962C8B-B14F-4D97-AF65-F5344CB8AC3E}">
        <p14:creationId xmlns:p14="http://schemas.microsoft.com/office/powerpoint/2010/main" val="69268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Recurrence in next </a:t>
            </a:r>
            <a:r>
              <a:rPr lang="en-US" dirty="0" err="1"/>
              <a:t>preg</a:t>
            </a:r>
            <a:r>
              <a:rPr lang="en-US" dirty="0"/>
              <a:t> 2%</a:t>
            </a:r>
          </a:p>
          <a:p>
            <a:r>
              <a:rPr lang="en-US" dirty="0"/>
              <a:t>Higher</a:t>
            </a:r>
            <a:r>
              <a:rPr lang="en-US" baseline="0" dirty="0"/>
              <a:t> risk of other adverse outcomes</a:t>
            </a:r>
            <a:endParaRPr lang="en-US" dirty="0"/>
          </a:p>
        </p:txBody>
      </p:sp>
      <p:sp>
        <p:nvSpPr>
          <p:cNvPr id="4" name="Slide Number Placeholder 3"/>
          <p:cNvSpPr>
            <a:spLocks noGrp="1"/>
          </p:cNvSpPr>
          <p:nvPr>
            <p:ph type="sldNum" sz="quarter" idx="10"/>
          </p:nvPr>
        </p:nvSpPr>
        <p:spPr/>
        <p:txBody>
          <a:bodyPr/>
          <a:lstStyle/>
          <a:p>
            <a:fld id="{D3C34227-27E2-433A-9A20-B6A842AC1D53}" type="slidenum">
              <a:rPr lang="en-US" smtClean="0"/>
              <a:t>19</a:t>
            </a:fld>
            <a:endParaRPr lang="en-US"/>
          </a:p>
        </p:txBody>
      </p:sp>
    </p:spTree>
    <p:extLst>
      <p:ext uri="{BB962C8B-B14F-4D97-AF65-F5344CB8AC3E}">
        <p14:creationId xmlns:p14="http://schemas.microsoft.com/office/powerpoint/2010/main" val="1110711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6988E5F-A1EA-4428-BAC7-FCCC048EEA97}"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2E9F-6871-4ACA-B7C4-78CE72FA7CD3}"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88E5F-A1EA-4428-BAC7-FCCC048EEA97}"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88E5F-A1EA-4428-BAC7-FCCC048EEA97}"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C6988E5F-A1EA-4428-BAC7-FCCC048EEA97}"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2E9F-6871-4ACA-B7C4-78CE72FA7CD3}"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988E5F-A1EA-4428-BAC7-FCCC048EEA97}"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6988E5F-A1EA-4428-BAC7-FCCC048EEA97}"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6988E5F-A1EA-4428-BAC7-FCCC048EEA97}"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988E5F-A1EA-4428-BAC7-FCCC048EEA97}"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88E5F-A1EA-4428-BAC7-FCCC048EEA97}"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988E5F-A1EA-4428-BAC7-FCCC048EEA97}"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988E5F-A1EA-4428-BAC7-FCCC048EEA97}"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2E9F-6871-4ACA-B7C4-78CE72FA7C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6988E5F-A1EA-4428-BAC7-FCCC048EEA97}" type="datetimeFigureOut">
              <a:rPr lang="en-US" smtClean="0"/>
              <a:t>6/16/2021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7382E9F-6871-4ACA-B7C4-78CE72FA7CD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a:t>Neil S. Seligman MD MS</a:t>
            </a:r>
          </a:p>
          <a:p>
            <a:r>
              <a:rPr lang="en-US" b="1" dirty="0"/>
              <a:t>March 17</a:t>
            </a:r>
            <a:r>
              <a:rPr lang="en-US" b="1" baseline="30000" dirty="0"/>
              <a:t>th</a:t>
            </a:r>
            <a:r>
              <a:rPr lang="en-US" b="1" dirty="0"/>
              <a:t>, 2016</a:t>
            </a:r>
          </a:p>
          <a:p>
            <a:r>
              <a:rPr lang="en-US" b="1" dirty="0"/>
              <a:t>Resident Simulation</a:t>
            </a:r>
          </a:p>
        </p:txBody>
      </p:sp>
      <p:sp>
        <p:nvSpPr>
          <p:cNvPr id="2" name="Title 1"/>
          <p:cNvSpPr>
            <a:spLocks noGrp="1"/>
          </p:cNvSpPr>
          <p:nvPr>
            <p:ph type="ctrTitle"/>
          </p:nvPr>
        </p:nvSpPr>
        <p:spPr/>
        <p:txBody>
          <a:bodyPr/>
          <a:lstStyle/>
          <a:p>
            <a:r>
              <a:rPr lang="en-US" sz="6000" dirty="0"/>
              <a:t>Eclampsia</a:t>
            </a:r>
            <a:endParaRPr lang="en-US" dirty="0"/>
          </a:p>
        </p:txBody>
      </p:sp>
    </p:spTree>
    <p:extLst>
      <p:ext uri="{BB962C8B-B14F-4D97-AF65-F5344CB8AC3E}">
        <p14:creationId xmlns:p14="http://schemas.microsoft.com/office/powerpoint/2010/main" val="3017981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Magnesium toxicity</a:t>
            </a:r>
          </a:p>
        </p:txBody>
      </p:sp>
      <p:sp>
        <p:nvSpPr>
          <p:cNvPr id="3" name="Content Placeholder 2"/>
          <p:cNvSpPr>
            <a:spLocks noGrp="1"/>
          </p:cNvSpPr>
          <p:nvPr>
            <p:ph idx="4294967295"/>
          </p:nvPr>
        </p:nvSpPr>
        <p:spPr>
          <a:xfrm>
            <a:off x="762000" y="1600200"/>
            <a:ext cx="7543800" cy="4876800"/>
          </a:xfrm>
          <a:prstGeom prst="rect">
            <a:avLst/>
          </a:prstGeom>
        </p:spPr>
        <p:txBody>
          <a:bodyPr>
            <a:normAutofit/>
          </a:bodyPr>
          <a:lstStyle/>
          <a:p>
            <a:r>
              <a:rPr lang="en-US" dirty="0"/>
              <a:t>Therapeutic range 				4.8-8.4*</a:t>
            </a:r>
          </a:p>
          <a:p>
            <a:r>
              <a:rPr lang="en-US" dirty="0"/>
              <a:t>Loss of reflexes				10</a:t>
            </a:r>
          </a:p>
          <a:p>
            <a:r>
              <a:rPr lang="en-US" dirty="0"/>
              <a:t>Respiratory depression/arrest (&lt;12/m)		15-16</a:t>
            </a:r>
          </a:p>
          <a:p>
            <a:r>
              <a:rPr lang="en-US" dirty="0"/>
              <a:t>Cardiac arrest				20-22	</a:t>
            </a:r>
          </a:p>
          <a:p>
            <a:pPr lvl="1"/>
            <a:endParaRPr lang="en-US" dirty="0"/>
          </a:p>
          <a:p>
            <a:endParaRPr lang="en-US" dirty="0"/>
          </a:p>
          <a:p>
            <a:r>
              <a:rPr lang="en-US" dirty="0"/>
              <a:t>Treatment</a:t>
            </a:r>
          </a:p>
          <a:p>
            <a:pPr lvl="1"/>
            <a:r>
              <a:rPr lang="en-US" dirty="0"/>
              <a:t>Calcium gluconate 1gm IV (10cc) over 2 minutes</a:t>
            </a:r>
          </a:p>
          <a:p>
            <a:pPr lvl="1"/>
            <a:endParaRPr lang="en-US" dirty="0"/>
          </a:p>
        </p:txBody>
      </p:sp>
    </p:spTree>
    <p:extLst>
      <p:ext uri="{BB962C8B-B14F-4D97-AF65-F5344CB8AC3E}">
        <p14:creationId xmlns:p14="http://schemas.microsoft.com/office/powerpoint/2010/main" val="3659638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Recurrent seizure</a:t>
            </a:r>
          </a:p>
        </p:txBody>
      </p:sp>
      <p:sp>
        <p:nvSpPr>
          <p:cNvPr id="3" name="Content Placeholder 2"/>
          <p:cNvSpPr>
            <a:spLocks noGrp="1"/>
          </p:cNvSpPr>
          <p:nvPr>
            <p:ph sz="quarter" idx="13"/>
          </p:nvPr>
        </p:nvSpPr>
        <p:spPr/>
        <p:txBody>
          <a:bodyPr>
            <a:normAutofit/>
          </a:bodyPr>
          <a:lstStyle/>
          <a:p>
            <a:pPr>
              <a:lnSpc>
                <a:spcPct val="200000"/>
              </a:lnSpc>
            </a:pPr>
            <a:r>
              <a:rPr lang="en-US" sz="2000" dirty="0"/>
              <a:t>Repeat Magnesium</a:t>
            </a:r>
          </a:p>
          <a:p>
            <a:pPr lvl="1">
              <a:lnSpc>
                <a:spcPct val="200000"/>
              </a:lnSpc>
            </a:pPr>
            <a:r>
              <a:rPr lang="en-US" sz="2000" dirty="0"/>
              <a:t>Loading 1-2 </a:t>
            </a:r>
            <a:r>
              <a:rPr lang="en-US" sz="2000" dirty="0" err="1"/>
              <a:t>gms</a:t>
            </a:r>
            <a:r>
              <a:rPr lang="en-US" sz="2000" dirty="0"/>
              <a:t> over 5 minutes</a:t>
            </a:r>
          </a:p>
          <a:p>
            <a:pPr lvl="1">
              <a:lnSpc>
                <a:spcPct val="200000"/>
              </a:lnSpc>
            </a:pPr>
            <a:r>
              <a:rPr lang="en-US" sz="2000" dirty="0"/>
              <a:t>Maintenance 1-2 </a:t>
            </a:r>
            <a:r>
              <a:rPr lang="en-US" sz="2000" dirty="0" err="1"/>
              <a:t>gms</a:t>
            </a:r>
            <a:r>
              <a:rPr lang="en-US" sz="2000" dirty="0"/>
              <a:t>/</a:t>
            </a:r>
            <a:r>
              <a:rPr lang="en-US" sz="2000" dirty="0" err="1"/>
              <a:t>hr</a:t>
            </a:r>
            <a:endParaRPr lang="en-US" sz="2000" dirty="0"/>
          </a:p>
        </p:txBody>
      </p:sp>
    </p:spTree>
    <p:extLst>
      <p:ext uri="{BB962C8B-B14F-4D97-AF65-F5344CB8AC3E}">
        <p14:creationId xmlns:p14="http://schemas.microsoft.com/office/powerpoint/2010/main" val="370670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AlternativeS</a:t>
            </a:r>
            <a:endParaRPr lang="en-US" dirty="0"/>
          </a:p>
        </p:txBody>
      </p:sp>
      <p:sp>
        <p:nvSpPr>
          <p:cNvPr id="3" name="Content Placeholder 2"/>
          <p:cNvSpPr>
            <a:spLocks noGrp="1"/>
          </p:cNvSpPr>
          <p:nvPr>
            <p:ph sz="quarter" idx="13"/>
          </p:nvPr>
        </p:nvSpPr>
        <p:spPr/>
        <p:txBody>
          <a:bodyPr/>
          <a:lstStyle/>
          <a:p>
            <a:pPr>
              <a:lnSpc>
                <a:spcPct val="200000"/>
              </a:lnSpc>
            </a:pPr>
            <a:r>
              <a:rPr lang="en-US" sz="2000" dirty="0"/>
              <a:t>Benzodiazepines or phenytoin (Dilantin)</a:t>
            </a:r>
          </a:p>
          <a:p>
            <a:pPr lvl="1">
              <a:lnSpc>
                <a:spcPct val="200000"/>
              </a:lnSpc>
            </a:pPr>
            <a:r>
              <a:rPr lang="en-US" sz="2000" dirty="0"/>
              <a:t>Risk of respiratory depression</a:t>
            </a:r>
          </a:p>
          <a:p>
            <a:pPr>
              <a:lnSpc>
                <a:spcPct val="200000"/>
              </a:lnSpc>
            </a:pPr>
            <a:r>
              <a:rPr lang="en-US" sz="2000" dirty="0" err="1"/>
              <a:t>Keppra</a:t>
            </a:r>
            <a:endParaRPr lang="en-US" sz="2000" dirty="0"/>
          </a:p>
          <a:p>
            <a:endParaRPr lang="en-US" dirty="0"/>
          </a:p>
        </p:txBody>
      </p:sp>
    </p:spTree>
    <p:extLst>
      <p:ext uri="{BB962C8B-B14F-4D97-AF65-F5344CB8AC3E}">
        <p14:creationId xmlns:p14="http://schemas.microsoft.com/office/powerpoint/2010/main" val="3615514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Benzodiazepine dose</a:t>
            </a:r>
          </a:p>
        </p:txBody>
      </p:sp>
      <p:sp>
        <p:nvSpPr>
          <p:cNvPr id="3" name="Content Placeholder 2"/>
          <p:cNvSpPr>
            <a:spLocks noGrp="1"/>
          </p:cNvSpPr>
          <p:nvPr>
            <p:ph sz="quarter" idx="13"/>
          </p:nvPr>
        </p:nvSpPr>
        <p:spPr/>
        <p:txBody>
          <a:bodyPr>
            <a:normAutofit/>
          </a:bodyPr>
          <a:lstStyle/>
          <a:p>
            <a:r>
              <a:rPr lang="en-US" sz="2000" dirty="0"/>
              <a:t>Diazepam (Valium) 5-10mg IV q 5-10min, </a:t>
            </a:r>
            <a:r>
              <a:rPr lang="en-US" sz="2000" b="1" dirty="0">
                <a:solidFill>
                  <a:srgbClr val="FF0000"/>
                </a:solidFill>
              </a:rPr>
              <a:t>max 30mg</a:t>
            </a:r>
          </a:p>
          <a:p>
            <a:r>
              <a:rPr lang="en-US" sz="2000" dirty="0"/>
              <a:t>Lorazepam (Ativan) 2-4mg IV; </a:t>
            </a:r>
            <a:r>
              <a:rPr lang="en-US" sz="2000" b="1" dirty="0">
                <a:solidFill>
                  <a:srgbClr val="FF0000"/>
                </a:solidFill>
              </a:rPr>
              <a:t>repeat once</a:t>
            </a:r>
            <a:r>
              <a:rPr lang="en-US" sz="2000" dirty="0"/>
              <a:t> in 10-15 min</a:t>
            </a:r>
          </a:p>
          <a:p>
            <a:pPr lvl="1"/>
            <a:r>
              <a:rPr lang="en-US" sz="1800" dirty="0"/>
              <a:t>Limited to 2 doses</a:t>
            </a:r>
          </a:p>
          <a:p>
            <a:r>
              <a:rPr lang="en-US" sz="2000" dirty="0"/>
              <a:t>Midazolam (Versed) 1-2mg IV q 5min, </a:t>
            </a:r>
            <a:r>
              <a:rPr lang="en-US" sz="2000" b="1" dirty="0">
                <a:solidFill>
                  <a:srgbClr val="FF0000"/>
                </a:solidFill>
              </a:rPr>
              <a:t>max 10mg</a:t>
            </a:r>
          </a:p>
          <a:p>
            <a:endParaRPr lang="en-US" sz="2000" dirty="0"/>
          </a:p>
          <a:p>
            <a:r>
              <a:rPr lang="en-US" sz="2000" dirty="0"/>
              <a:t>Pick 1 and know it!</a:t>
            </a:r>
          </a:p>
        </p:txBody>
      </p:sp>
    </p:spTree>
    <p:extLst>
      <p:ext uri="{BB962C8B-B14F-4D97-AF65-F5344CB8AC3E}">
        <p14:creationId xmlns:p14="http://schemas.microsoft.com/office/powerpoint/2010/main" val="1478635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Phenytoin (Dilantin)</a:t>
            </a:r>
          </a:p>
        </p:txBody>
      </p:sp>
      <p:sp>
        <p:nvSpPr>
          <p:cNvPr id="3" name="Content Placeholder 2"/>
          <p:cNvSpPr>
            <a:spLocks noGrp="1"/>
          </p:cNvSpPr>
          <p:nvPr>
            <p:ph sz="quarter" idx="13"/>
          </p:nvPr>
        </p:nvSpPr>
        <p:spPr/>
        <p:txBody>
          <a:bodyPr/>
          <a:lstStyle/>
          <a:p>
            <a:pPr>
              <a:lnSpc>
                <a:spcPct val="200000"/>
              </a:lnSpc>
            </a:pPr>
            <a:r>
              <a:rPr lang="en-US" sz="2000" dirty="0"/>
              <a:t>15-20mg/kg IV x 1, may repeat 10mg/kg after 20min if no response</a:t>
            </a:r>
          </a:p>
          <a:p>
            <a:pPr>
              <a:lnSpc>
                <a:spcPct val="200000"/>
              </a:lnSpc>
            </a:pPr>
            <a:r>
              <a:rPr lang="en-US" sz="2000" dirty="0"/>
              <a:t>Avoid with hypotension – may cause arrhythmias</a:t>
            </a:r>
          </a:p>
          <a:p>
            <a:pPr>
              <a:lnSpc>
                <a:spcPct val="200000"/>
              </a:lnSpc>
            </a:pPr>
            <a:endParaRPr lang="en-US" dirty="0"/>
          </a:p>
        </p:txBody>
      </p:sp>
    </p:spTree>
    <p:extLst>
      <p:ext uri="{BB962C8B-B14F-4D97-AF65-F5344CB8AC3E}">
        <p14:creationId xmlns:p14="http://schemas.microsoft.com/office/powerpoint/2010/main" val="742239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Keppra</a:t>
            </a:r>
            <a:endParaRPr lang="en-US" dirty="0"/>
          </a:p>
        </p:txBody>
      </p:sp>
      <p:sp>
        <p:nvSpPr>
          <p:cNvPr id="3" name="Content Placeholder 2"/>
          <p:cNvSpPr>
            <a:spLocks noGrp="1"/>
          </p:cNvSpPr>
          <p:nvPr>
            <p:ph sz="quarter" idx="13"/>
          </p:nvPr>
        </p:nvSpPr>
        <p:spPr/>
        <p:txBody>
          <a:bodyPr>
            <a:normAutofit/>
          </a:bodyPr>
          <a:lstStyle/>
          <a:p>
            <a:pPr>
              <a:lnSpc>
                <a:spcPct val="200000"/>
              </a:lnSpc>
            </a:pPr>
            <a:r>
              <a:rPr lang="en-US" sz="2000" dirty="0"/>
              <a:t>500mg IV or PO, may repeat in 12hrs</a:t>
            </a:r>
          </a:p>
          <a:p>
            <a:pPr>
              <a:lnSpc>
                <a:spcPct val="200000"/>
              </a:lnSpc>
            </a:pPr>
            <a:r>
              <a:rPr lang="en-US" sz="2000" dirty="0"/>
              <a:t>Adjust dose if renal impairment</a:t>
            </a:r>
          </a:p>
          <a:p>
            <a:endParaRPr lang="en-US" sz="2000" dirty="0"/>
          </a:p>
        </p:txBody>
      </p:sp>
    </p:spTree>
    <p:extLst>
      <p:ext uri="{BB962C8B-B14F-4D97-AF65-F5344CB8AC3E}">
        <p14:creationId xmlns:p14="http://schemas.microsoft.com/office/powerpoint/2010/main" val="750471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Persistent seizure</a:t>
            </a:r>
          </a:p>
        </p:txBody>
      </p:sp>
      <p:sp>
        <p:nvSpPr>
          <p:cNvPr id="3" name="Content Placeholder 2"/>
          <p:cNvSpPr>
            <a:spLocks noGrp="1"/>
          </p:cNvSpPr>
          <p:nvPr>
            <p:ph sz="quarter" idx="13"/>
          </p:nvPr>
        </p:nvSpPr>
        <p:spPr/>
        <p:txBody>
          <a:bodyPr/>
          <a:lstStyle/>
          <a:p>
            <a:r>
              <a:rPr lang="en-US" dirty="0"/>
              <a:t>Neuromuscular blockade</a:t>
            </a:r>
          </a:p>
          <a:p>
            <a:r>
              <a:rPr lang="en-US" dirty="0"/>
              <a:t>Intubation</a:t>
            </a:r>
          </a:p>
          <a:p>
            <a:r>
              <a:rPr lang="en-US" dirty="0"/>
              <a:t>Obtain imaging (or unremitting headache)</a:t>
            </a:r>
          </a:p>
          <a:p>
            <a:r>
              <a:rPr lang="en-US" dirty="0"/>
              <a:t>ICU admission</a:t>
            </a:r>
          </a:p>
          <a:p>
            <a:r>
              <a:rPr lang="en-US" dirty="0"/>
              <a:t>Neurology consult</a:t>
            </a:r>
          </a:p>
          <a:p>
            <a:pPr lvl="1"/>
            <a:r>
              <a:rPr lang="en-US" dirty="0"/>
              <a:t>Women who do not improve within 10-20m, persistent neurological deficits</a:t>
            </a:r>
          </a:p>
          <a:p>
            <a:r>
              <a:rPr lang="en-US" dirty="0"/>
              <a:t>Consider anticonvulsant medication</a:t>
            </a:r>
          </a:p>
        </p:txBody>
      </p:sp>
    </p:spTree>
    <p:extLst>
      <p:ext uri="{BB962C8B-B14F-4D97-AF65-F5344CB8AC3E}">
        <p14:creationId xmlns:p14="http://schemas.microsoft.com/office/powerpoint/2010/main" val="2566829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a:t>
            </a:r>
          </a:p>
        </p:txBody>
      </p:sp>
      <p:sp>
        <p:nvSpPr>
          <p:cNvPr id="3" name="Content Placeholder 2"/>
          <p:cNvSpPr>
            <a:spLocks noGrp="1"/>
          </p:cNvSpPr>
          <p:nvPr>
            <p:ph sz="quarter" idx="13"/>
          </p:nvPr>
        </p:nvSpPr>
        <p:spPr/>
        <p:txBody>
          <a:bodyPr>
            <a:normAutofit/>
          </a:bodyPr>
          <a:lstStyle/>
          <a:p>
            <a:r>
              <a:rPr lang="en-US" dirty="0"/>
              <a:t>Pulmonary edema</a:t>
            </a:r>
          </a:p>
          <a:p>
            <a:r>
              <a:rPr lang="en-US" dirty="0"/>
              <a:t>Myasthenia Gravis</a:t>
            </a:r>
          </a:p>
          <a:p>
            <a:r>
              <a:rPr lang="en-US" dirty="0"/>
              <a:t>Renal insufficiency</a:t>
            </a:r>
          </a:p>
          <a:p>
            <a:pPr lvl="1"/>
            <a:r>
              <a:rPr lang="en-US" dirty="0"/>
              <a:t>Normal load</a:t>
            </a:r>
          </a:p>
          <a:p>
            <a:pPr lvl="1"/>
            <a:r>
              <a:rPr lang="en-US" dirty="0"/>
              <a:t>Cr 1.0-2.5 				1g/</a:t>
            </a:r>
            <a:r>
              <a:rPr lang="en-US" dirty="0" err="1"/>
              <a:t>hr</a:t>
            </a:r>
            <a:endParaRPr lang="en-US" dirty="0"/>
          </a:p>
          <a:p>
            <a:pPr lvl="1"/>
            <a:r>
              <a:rPr lang="en-US" dirty="0"/>
              <a:t>Cr &gt;2.5				no maintenance</a:t>
            </a:r>
          </a:p>
          <a:p>
            <a:pPr marL="457200" lvl="1" indent="0" algn="ctr">
              <a:buNone/>
            </a:pPr>
            <a:r>
              <a:rPr lang="en-US" i="1" dirty="0"/>
              <a:t>alt dosing</a:t>
            </a:r>
          </a:p>
          <a:p>
            <a:pPr lvl="1"/>
            <a:r>
              <a:rPr lang="en-US" dirty="0"/>
              <a:t>Normal load</a:t>
            </a:r>
          </a:p>
          <a:p>
            <a:pPr lvl="1"/>
            <a:r>
              <a:rPr lang="en-US" dirty="0"/>
              <a:t>Cr 1.0-1.5, UOP adequate		1g/</a:t>
            </a:r>
            <a:r>
              <a:rPr lang="en-US" dirty="0" err="1"/>
              <a:t>hr</a:t>
            </a:r>
            <a:r>
              <a:rPr lang="en-US" dirty="0"/>
              <a:t>, level q6h</a:t>
            </a:r>
          </a:p>
          <a:p>
            <a:pPr lvl="1"/>
            <a:r>
              <a:rPr lang="en-US" dirty="0"/>
              <a:t>Cr &gt;1.5 or UOP &lt;20ml/</a:t>
            </a:r>
            <a:r>
              <a:rPr lang="en-US" dirty="0" err="1"/>
              <a:t>hr</a:t>
            </a:r>
            <a:r>
              <a:rPr lang="en-US" dirty="0"/>
              <a:t>		no maintenance, level q6h</a:t>
            </a:r>
          </a:p>
          <a:p>
            <a:pPr lvl="1"/>
            <a:endParaRPr lang="en-US" dirty="0"/>
          </a:p>
        </p:txBody>
      </p:sp>
    </p:spTree>
    <p:extLst>
      <p:ext uri="{BB962C8B-B14F-4D97-AF65-F5344CB8AC3E}">
        <p14:creationId xmlns:p14="http://schemas.microsoft.com/office/powerpoint/2010/main" val="3670709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of eclampsia</a:t>
            </a:r>
          </a:p>
        </p:txBody>
      </p:sp>
      <p:sp>
        <p:nvSpPr>
          <p:cNvPr id="3" name="Content Placeholder 2"/>
          <p:cNvSpPr>
            <a:spLocks noGrp="1"/>
          </p:cNvSpPr>
          <p:nvPr>
            <p:ph sz="quarter" idx="13"/>
          </p:nvPr>
        </p:nvSpPr>
        <p:spPr>
          <a:xfrm>
            <a:off x="609600" y="1600200"/>
            <a:ext cx="7924800" cy="4953000"/>
          </a:xfrm>
        </p:spPr>
        <p:txBody>
          <a:bodyPr>
            <a:normAutofit fontScale="85000" lnSpcReduction="10000"/>
          </a:bodyPr>
          <a:lstStyle/>
          <a:p>
            <a:r>
              <a:rPr lang="en-US" dirty="0"/>
              <a:t>Complications occur in 70%</a:t>
            </a:r>
          </a:p>
          <a:p>
            <a:pPr lvl="1"/>
            <a:r>
              <a:rPr lang="en-US" dirty="0"/>
              <a:t>Death (0-14%; 2% with PNC/in tertiary care center)</a:t>
            </a:r>
          </a:p>
          <a:p>
            <a:pPr lvl="1"/>
            <a:r>
              <a:rPr lang="en-US" dirty="0"/>
              <a:t>Transient blindness </a:t>
            </a:r>
          </a:p>
          <a:p>
            <a:pPr lvl="1"/>
            <a:r>
              <a:rPr lang="en-US" dirty="0"/>
              <a:t>Neurologic abnormalities – possibly permanent</a:t>
            </a:r>
          </a:p>
          <a:p>
            <a:pPr lvl="1"/>
            <a:r>
              <a:rPr lang="en-US" dirty="0"/>
              <a:t>DIC (7-11%)</a:t>
            </a:r>
          </a:p>
          <a:p>
            <a:pPr lvl="1"/>
            <a:r>
              <a:rPr lang="en-US" dirty="0"/>
              <a:t>Pulmonary edema (3-5%)</a:t>
            </a:r>
          </a:p>
          <a:p>
            <a:pPr lvl="1"/>
            <a:r>
              <a:rPr lang="en-US" dirty="0"/>
              <a:t>Acute renal failure (5-9%)</a:t>
            </a:r>
          </a:p>
          <a:p>
            <a:pPr lvl="1"/>
            <a:r>
              <a:rPr lang="en-US" dirty="0"/>
              <a:t>Aspiration pneumonia (2-3%)</a:t>
            </a:r>
          </a:p>
          <a:p>
            <a:pPr lvl="1"/>
            <a:r>
              <a:rPr lang="en-US" dirty="0"/>
              <a:t>Liver hematoma (1%), hepatocellular </a:t>
            </a:r>
            <a:r>
              <a:rPr lang="en-US" dirty="0" err="1"/>
              <a:t>dmage</a:t>
            </a:r>
            <a:endParaRPr lang="en-US" dirty="0"/>
          </a:p>
          <a:p>
            <a:pPr lvl="1"/>
            <a:r>
              <a:rPr lang="en-US" dirty="0"/>
              <a:t>HELLP (10-15%)</a:t>
            </a:r>
          </a:p>
          <a:p>
            <a:pPr lvl="1"/>
            <a:r>
              <a:rPr lang="en-US" dirty="0"/>
              <a:t>Renal dysfunction</a:t>
            </a:r>
          </a:p>
          <a:p>
            <a:pPr lvl="1"/>
            <a:r>
              <a:rPr lang="en-US" dirty="0"/>
              <a:t>Abruption (7-10%)</a:t>
            </a:r>
          </a:p>
          <a:p>
            <a:pPr lvl="1"/>
            <a:r>
              <a:rPr lang="en-US" dirty="0"/>
              <a:t>Preterm Birth</a:t>
            </a:r>
          </a:p>
          <a:p>
            <a:pPr lvl="1"/>
            <a:r>
              <a:rPr lang="en-US" dirty="0"/>
              <a:t>Perinatal death (5.6-11.8%)</a:t>
            </a:r>
          </a:p>
          <a:p>
            <a:pPr lvl="1"/>
            <a:endParaRPr lang="en-US" dirty="0"/>
          </a:p>
          <a:p>
            <a:pPr lvl="1"/>
            <a:r>
              <a:rPr lang="en-US" dirty="0"/>
              <a:t>Transient complications resolve in hours to days.</a:t>
            </a:r>
          </a:p>
        </p:txBody>
      </p:sp>
    </p:spTree>
    <p:extLst>
      <p:ext uri="{BB962C8B-B14F-4D97-AF65-F5344CB8AC3E}">
        <p14:creationId xmlns:p14="http://schemas.microsoft.com/office/powerpoint/2010/main" val="3871853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Subsequent pregnancy</a:t>
            </a:r>
          </a:p>
        </p:txBody>
      </p:sp>
      <p:sp>
        <p:nvSpPr>
          <p:cNvPr id="3" name="Content Placeholder 2"/>
          <p:cNvSpPr>
            <a:spLocks noGrp="1"/>
          </p:cNvSpPr>
          <p:nvPr>
            <p:ph sz="quarter" idx="13"/>
          </p:nvPr>
        </p:nvSpPr>
        <p:spPr/>
        <p:txBody>
          <a:bodyPr/>
          <a:lstStyle/>
          <a:p>
            <a:r>
              <a:rPr lang="en-US" sz="2000" dirty="0"/>
              <a:t>Recurrence risk </a:t>
            </a:r>
          </a:p>
          <a:p>
            <a:pPr lvl="1"/>
            <a:r>
              <a:rPr lang="en-US" dirty="0"/>
              <a:t>2%</a:t>
            </a:r>
          </a:p>
          <a:p>
            <a:pPr lvl="1"/>
            <a:endParaRPr lang="en-US" dirty="0"/>
          </a:p>
          <a:p>
            <a:r>
              <a:rPr lang="en-US" sz="1800" dirty="0"/>
              <a:t>Higher likelihood of other complications</a:t>
            </a:r>
          </a:p>
          <a:p>
            <a:pPr lvl="1"/>
            <a:r>
              <a:rPr lang="en-US" sz="1800" dirty="0"/>
              <a:t>Abruption</a:t>
            </a:r>
          </a:p>
          <a:p>
            <a:pPr lvl="1"/>
            <a:r>
              <a:rPr lang="en-US" sz="1800" dirty="0"/>
              <a:t>Preterm birth, </a:t>
            </a:r>
          </a:p>
          <a:p>
            <a:pPr lvl="1"/>
            <a:r>
              <a:rPr lang="en-US" sz="1800" dirty="0"/>
              <a:t>IUGR</a:t>
            </a:r>
          </a:p>
          <a:p>
            <a:pPr lvl="1"/>
            <a:r>
              <a:rPr lang="en-US" sz="1800" dirty="0"/>
              <a:t>Perinatal mortality</a:t>
            </a:r>
          </a:p>
          <a:p>
            <a:pPr lvl="1"/>
            <a:endParaRPr lang="en-US" sz="1800" dirty="0"/>
          </a:p>
        </p:txBody>
      </p:sp>
    </p:spTree>
    <p:extLst>
      <p:ext uri="{BB962C8B-B14F-4D97-AF65-F5344CB8AC3E}">
        <p14:creationId xmlns:p14="http://schemas.microsoft.com/office/powerpoint/2010/main" val="215812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xfrm>
            <a:off x="0" y="55418"/>
            <a:ext cx="7737763" cy="711200"/>
          </a:xfrm>
        </p:spPr>
        <p:txBody>
          <a:bodyPr/>
          <a:lstStyle/>
          <a:p>
            <a:pPr>
              <a:defRPr/>
            </a:pPr>
            <a:r>
              <a:rPr lang="en-US" sz="4800" b="1" dirty="0"/>
              <a:t>Timing of </a:t>
            </a:r>
            <a:r>
              <a:rPr lang="en-US" sz="4800" b="1" dirty="0" err="1"/>
              <a:t>Eclampsia</a:t>
            </a:r>
            <a:endParaRPr lang="en-US" sz="3600" b="1" dirty="0">
              <a:latin typeface="Tw Cen MT" panose="020B0602020104020603" pitchFamily="34" charset="0"/>
            </a:endParaRPr>
          </a:p>
        </p:txBody>
      </p:sp>
      <p:sp>
        <p:nvSpPr>
          <p:cNvPr id="509955" name="Rectangle 3"/>
          <p:cNvSpPr>
            <a:spLocks noGrp="1" noChangeArrowheads="1"/>
          </p:cNvSpPr>
          <p:nvPr>
            <p:ph type="body" idx="4294967295"/>
          </p:nvPr>
        </p:nvSpPr>
        <p:spPr>
          <a:xfrm>
            <a:off x="174172" y="957336"/>
            <a:ext cx="7794171" cy="5726492"/>
          </a:xfrm>
          <a:prstGeom prst="rect">
            <a:avLst/>
          </a:prstGeom>
        </p:spPr>
        <p:txBody>
          <a:bodyPr/>
          <a:lstStyle/>
          <a:p>
            <a:pPr>
              <a:defRPr/>
            </a:pPr>
            <a:r>
              <a:rPr lang="en-US" sz="3200" dirty="0">
                <a:solidFill>
                  <a:schemeClr val="tx1"/>
                </a:solidFill>
              </a:rPr>
              <a:t>Antepartum (38-55%)</a:t>
            </a:r>
          </a:p>
          <a:p>
            <a:pPr>
              <a:defRPr/>
            </a:pPr>
            <a:r>
              <a:rPr lang="en-US" sz="3200" dirty="0" err="1">
                <a:solidFill>
                  <a:schemeClr val="tx1"/>
                </a:solidFill>
              </a:rPr>
              <a:t>Intrapartum</a:t>
            </a:r>
            <a:r>
              <a:rPr lang="en-US" sz="3200" dirty="0">
                <a:solidFill>
                  <a:schemeClr val="tx1"/>
                </a:solidFill>
              </a:rPr>
              <a:t> (36%)</a:t>
            </a:r>
          </a:p>
          <a:p>
            <a:pPr>
              <a:defRPr/>
            </a:pPr>
            <a:r>
              <a:rPr lang="en-US" sz="3200" dirty="0">
                <a:solidFill>
                  <a:schemeClr val="tx1"/>
                </a:solidFill>
              </a:rPr>
              <a:t>Postpartum</a:t>
            </a:r>
          </a:p>
          <a:p>
            <a:pPr lvl="1">
              <a:defRPr/>
            </a:pPr>
            <a:r>
              <a:rPr lang="en-US" sz="3200" dirty="0">
                <a:solidFill>
                  <a:schemeClr val="tx1"/>
                </a:solidFill>
              </a:rPr>
              <a:t>&lt; 48 hours = 5-39%</a:t>
            </a:r>
          </a:p>
          <a:p>
            <a:pPr lvl="1">
              <a:defRPr/>
            </a:pPr>
            <a:r>
              <a:rPr lang="en-US" sz="3200" dirty="0">
                <a:solidFill>
                  <a:schemeClr val="tx1"/>
                </a:solidFill>
              </a:rPr>
              <a:t>&gt; 48 hours = 5-17%</a:t>
            </a:r>
          </a:p>
          <a:p>
            <a:pPr marL="914400" lvl="2" indent="0">
              <a:buNone/>
              <a:defRPr/>
            </a:pPr>
            <a:r>
              <a:rPr lang="en-US" sz="2400" dirty="0">
                <a:solidFill>
                  <a:schemeClr val="tx1"/>
                </a:solidFill>
                <a:latin typeface="Tw Cen MT" panose="020B0602020104020603" pitchFamily="34" charset="0"/>
              </a:rPr>
              <a:t>									</a:t>
            </a:r>
            <a:r>
              <a:rPr lang="en-US" sz="1800" b="1" dirty="0" err="1">
                <a:solidFill>
                  <a:srgbClr val="7DA1C4"/>
                </a:solidFill>
                <a:latin typeface="Tw Cen MT" panose="020B0602020104020603" pitchFamily="34" charset="0"/>
              </a:rPr>
              <a:t>Norwitz</a:t>
            </a:r>
            <a:r>
              <a:rPr lang="en-US" sz="1800" b="1" dirty="0">
                <a:solidFill>
                  <a:srgbClr val="7DA1C4"/>
                </a:solidFill>
                <a:latin typeface="Tw Cen MT" panose="020B0602020104020603" pitchFamily="34" charset="0"/>
              </a:rPr>
              <a:t>, 2013</a:t>
            </a:r>
            <a:endParaRPr lang="en-US" b="1" dirty="0"/>
          </a:p>
          <a:p>
            <a:pPr lvl="1">
              <a:defRPr/>
            </a:pPr>
            <a:endParaRPr lang="en-US" b="1" dirty="0"/>
          </a:p>
          <a:p>
            <a:pPr>
              <a:defRPr/>
            </a:pPr>
            <a:endParaRPr lang="en-US" b="1" dirty="0"/>
          </a:p>
        </p:txBody>
      </p:sp>
    </p:spTree>
    <p:custDataLst>
      <p:tags r:id="rId1"/>
    </p:custDataLst>
    <p:extLst>
      <p:ext uri="{BB962C8B-B14F-4D97-AF65-F5344CB8AC3E}">
        <p14:creationId xmlns:p14="http://schemas.microsoft.com/office/powerpoint/2010/main" val="37079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up</a:t>
            </a:r>
          </a:p>
        </p:txBody>
      </p:sp>
      <p:sp>
        <p:nvSpPr>
          <p:cNvPr id="3" name="Content Placeholder 2"/>
          <p:cNvSpPr>
            <a:spLocks noGrp="1"/>
          </p:cNvSpPr>
          <p:nvPr>
            <p:ph sz="quarter" idx="13"/>
          </p:nvPr>
        </p:nvSpPr>
        <p:spPr/>
        <p:txBody>
          <a:bodyPr>
            <a:normAutofit lnSpcReduction="10000"/>
          </a:bodyPr>
          <a:lstStyle/>
          <a:p>
            <a:r>
              <a:rPr lang="en-US" dirty="0"/>
              <a:t>BMP, electrolytes</a:t>
            </a:r>
          </a:p>
          <a:p>
            <a:r>
              <a:rPr lang="en-US" dirty="0"/>
              <a:t>CBC</a:t>
            </a:r>
          </a:p>
          <a:p>
            <a:r>
              <a:rPr lang="en-US" dirty="0"/>
              <a:t>LFTs</a:t>
            </a:r>
          </a:p>
          <a:p>
            <a:r>
              <a:rPr lang="en-US" dirty="0"/>
              <a:t>Toxicology screen</a:t>
            </a:r>
          </a:p>
          <a:p>
            <a:endParaRPr lang="en-US" dirty="0"/>
          </a:p>
          <a:p>
            <a:r>
              <a:rPr lang="en-US" dirty="0"/>
              <a:t>Consider imaging in:</a:t>
            </a:r>
          </a:p>
          <a:p>
            <a:pPr lvl="1"/>
            <a:r>
              <a:rPr lang="en-US" dirty="0"/>
              <a:t>Seizure &lt;20w or &gt;48pp, persistent neurological symptoms, persistent seizures despite adequate magnesium, prolonged loss of consciousness </a:t>
            </a:r>
          </a:p>
          <a:p>
            <a:pPr lvl="1"/>
            <a:r>
              <a:rPr lang="en-US" dirty="0"/>
              <a:t>Most common MRI findings: PRES/RPLS - patchy T2/FLAIR </a:t>
            </a:r>
            <a:r>
              <a:rPr lang="en-US" dirty="0" err="1"/>
              <a:t>hyperintensity</a:t>
            </a:r>
            <a:r>
              <a:rPr lang="en-US" dirty="0"/>
              <a:t> in the subcortical white matter and adjacent gray matter of the parietal and occipital lobes. </a:t>
            </a:r>
          </a:p>
          <a:p>
            <a:pPr lvl="1"/>
            <a:endParaRPr lang="en-US" dirty="0"/>
          </a:p>
          <a:p>
            <a:endParaRPr lang="en-US" dirty="0"/>
          </a:p>
        </p:txBody>
      </p:sp>
    </p:spTree>
    <p:extLst>
      <p:ext uri="{BB962C8B-B14F-4D97-AF65-F5344CB8AC3E}">
        <p14:creationId xmlns:p14="http://schemas.microsoft.com/office/powerpoint/2010/main" val="31726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Antecedent signs/symptoms</a:t>
            </a:r>
          </a:p>
        </p:txBody>
      </p:sp>
      <p:sp>
        <p:nvSpPr>
          <p:cNvPr id="3" name="Content Placeholder 2"/>
          <p:cNvSpPr>
            <a:spLocks noGrp="1"/>
          </p:cNvSpPr>
          <p:nvPr>
            <p:ph sz="quarter" idx="13"/>
          </p:nvPr>
        </p:nvSpPr>
        <p:spPr/>
        <p:txBody>
          <a:bodyPr/>
          <a:lstStyle/>
          <a:p>
            <a:r>
              <a:rPr lang="en-US" dirty="0"/>
              <a:t>Hypertension (75%)</a:t>
            </a:r>
          </a:p>
          <a:p>
            <a:r>
              <a:rPr lang="en-US" dirty="0"/>
              <a:t>Frontal or occipital headache (66%)</a:t>
            </a:r>
          </a:p>
          <a:p>
            <a:r>
              <a:rPr lang="en-US" dirty="0"/>
              <a:t>Vision changes (27%)</a:t>
            </a:r>
          </a:p>
          <a:p>
            <a:r>
              <a:rPr lang="en-US" dirty="0"/>
              <a:t>RUQ pain (25%)</a:t>
            </a:r>
          </a:p>
          <a:p>
            <a:r>
              <a:rPr lang="en-US" dirty="0"/>
              <a:t>Clonus</a:t>
            </a:r>
          </a:p>
          <a:p>
            <a:endParaRPr lang="en-US" dirty="0"/>
          </a:p>
          <a:p>
            <a:r>
              <a:rPr lang="en-US" dirty="0"/>
              <a:t>25% have no antecedent symptoms.</a:t>
            </a:r>
          </a:p>
        </p:txBody>
      </p:sp>
    </p:spTree>
    <p:extLst>
      <p:ext uri="{BB962C8B-B14F-4D97-AF65-F5344CB8AC3E}">
        <p14:creationId xmlns:p14="http://schemas.microsoft.com/office/powerpoint/2010/main" val="214296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magnesium?</a:t>
            </a:r>
          </a:p>
        </p:txBody>
      </p:sp>
      <p:sp>
        <p:nvSpPr>
          <p:cNvPr id="3" name="Content Placeholder 2"/>
          <p:cNvSpPr>
            <a:spLocks noGrp="1"/>
          </p:cNvSpPr>
          <p:nvPr>
            <p:ph sz="quarter" idx="13"/>
          </p:nvPr>
        </p:nvSpPr>
        <p:spPr/>
        <p:txBody>
          <a:bodyPr>
            <a:normAutofit/>
          </a:bodyPr>
          <a:lstStyle/>
          <a:p>
            <a:r>
              <a:rPr lang="en-US" sz="1800" dirty="0"/>
              <a:t>Mg2+ more effective at preventing recurrent seizures</a:t>
            </a:r>
          </a:p>
          <a:p>
            <a:pPr lvl="1"/>
            <a:r>
              <a:rPr lang="en-US" sz="1800" dirty="0"/>
              <a:t>Phenytoin (Dilantin), valium, lytic cocktail</a:t>
            </a:r>
          </a:p>
          <a:p>
            <a:pPr lvl="1"/>
            <a:r>
              <a:rPr lang="en-US" sz="1800" dirty="0"/>
              <a:t>Eclampsia Collaborative Group</a:t>
            </a:r>
          </a:p>
          <a:p>
            <a:pPr lvl="2"/>
            <a:r>
              <a:rPr lang="en-US" sz="1800" dirty="0"/>
              <a:t>1/2 rate  of recurrent seizure vs </a:t>
            </a:r>
            <a:r>
              <a:rPr lang="en-US" sz="1800" b="1" dirty="0">
                <a:solidFill>
                  <a:srgbClr val="FF0000"/>
                </a:solidFill>
              </a:rPr>
              <a:t>diazepam</a:t>
            </a:r>
            <a:r>
              <a:rPr lang="en-US" sz="1800" dirty="0"/>
              <a:t> (13% vs 28%)</a:t>
            </a:r>
          </a:p>
          <a:p>
            <a:pPr lvl="2"/>
            <a:r>
              <a:rPr lang="en-US" sz="1800" dirty="0"/>
              <a:t>no other differences</a:t>
            </a:r>
          </a:p>
          <a:p>
            <a:pPr lvl="2"/>
            <a:r>
              <a:rPr lang="en-US" sz="1800" dirty="0"/>
              <a:t>1/3 rate of recurrent seizure vs </a:t>
            </a:r>
            <a:r>
              <a:rPr lang="en-US" sz="1800" b="1" dirty="0">
                <a:solidFill>
                  <a:srgbClr val="FF0000"/>
                </a:solidFill>
              </a:rPr>
              <a:t>phenytoin</a:t>
            </a:r>
            <a:r>
              <a:rPr lang="en-US" sz="1800" dirty="0"/>
              <a:t> (6% vs 17%)</a:t>
            </a:r>
          </a:p>
          <a:p>
            <a:pPr lvl="2"/>
            <a:r>
              <a:rPr lang="en-US" sz="1800" dirty="0"/>
              <a:t>less likely to require ICU admission (17% vs 25%)</a:t>
            </a:r>
          </a:p>
          <a:p>
            <a:pPr lvl="2"/>
            <a:r>
              <a:rPr lang="en-US" sz="1800" dirty="0"/>
              <a:t>less likely to require ventilator support (15% vs 23%)</a:t>
            </a:r>
          </a:p>
          <a:p>
            <a:pPr lvl="2"/>
            <a:r>
              <a:rPr lang="en-US" sz="1800" dirty="0"/>
              <a:t>less likely to develop pneumonia (4% vs 9%)</a:t>
            </a:r>
          </a:p>
          <a:p>
            <a:r>
              <a:rPr lang="en-US" sz="1800" dirty="0"/>
              <a:t>Low cost, easy administration, no sedation, reduction in CP </a:t>
            </a:r>
          </a:p>
          <a:p>
            <a:endParaRPr lang="en-US" dirty="0"/>
          </a:p>
        </p:txBody>
      </p:sp>
    </p:spTree>
    <p:extLst>
      <p:ext uri="{BB962C8B-B14F-4D97-AF65-F5344CB8AC3E}">
        <p14:creationId xmlns:p14="http://schemas.microsoft.com/office/powerpoint/2010/main" val="61941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Ordering magnesium</a:t>
            </a:r>
          </a:p>
        </p:txBody>
      </p:sp>
      <p:sp>
        <p:nvSpPr>
          <p:cNvPr id="3" name="Content Placeholder 2"/>
          <p:cNvSpPr>
            <a:spLocks noGrp="1"/>
          </p:cNvSpPr>
          <p:nvPr>
            <p:ph sz="quarter" idx="13"/>
          </p:nvPr>
        </p:nvSpPr>
        <p:spPr/>
        <p:txBody>
          <a:bodyPr/>
          <a:lstStyle/>
          <a:p>
            <a:r>
              <a:rPr lang="en-US" dirty="0"/>
              <a:t>Do not abbreviate magnesium sulfate (MgSO4 or MS)</a:t>
            </a:r>
          </a:p>
          <a:p>
            <a:r>
              <a:rPr lang="en-US" dirty="0"/>
              <a:t>Not an antihypertensive medication</a:t>
            </a:r>
          </a:p>
          <a:p>
            <a:r>
              <a:rPr lang="en-US" dirty="0"/>
              <a:t>Dose</a:t>
            </a:r>
          </a:p>
          <a:p>
            <a:pPr lvl="1"/>
            <a:r>
              <a:rPr lang="en-US" dirty="0"/>
              <a:t>IV Access: Loading 4-6gms 10% solution over 15-20 min; Maintenance 1-2gms/</a:t>
            </a:r>
            <a:r>
              <a:rPr lang="en-US" dirty="0" err="1"/>
              <a:t>hr</a:t>
            </a:r>
            <a:endParaRPr lang="en-US" dirty="0"/>
          </a:p>
          <a:p>
            <a:pPr lvl="1"/>
            <a:r>
              <a:rPr lang="en-US" dirty="0"/>
              <a:t>No IV:  10gms IM 50% solution, 5gms each buttock</a:t>
            </a:r>
          </a:p>
          <a:p>
            <a:pPr lvl="2"/>
            <a:r>
              <a:rPr lang="en-US" dirty="0"/>
              <a:t>Slower therapeutic onset</a:t>
            </a:r>
          </a:p>
          <a:p>
            <a:r>
              <a:rPr lang="en-US" dirty="0"/>
              <a:t>Continue infusion x 24hr PP/post seizure</a:t>
            </a:r>
          </a:p>
          <a:p>
            <a:pPr lvl="1"/>
            <a:r>
              <a:rPr lang="en-US" dirty="0"/>
              <a:t>5gmd q4hrs if no IV access</a:t>
            </a:r>
          </a:p>
        </p:txBody>
      </p:sp>
    </p:spTree>
    <p:extLst>
      <p:ext uri="{BB962C8B-B14F-4D97-AF65-F5344CB8AC3E}">
        <p14:creationId xmlns:p14="http://schemas.microsoft.com/office/powerpoint/2010/main" val="344546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and Mode of delivery</a:t>
            </a:r>
          </a:p>
        </p:txBody>
      </p:sp>
      <p:sp>
        <p:nvSpPr>
          <p:cNvPr id="3" name="Content Placeholder 2"/>
          <p:cNvSpPr>
            <a:spLocks noGrp="1"/>
          </p:cNvSpPr>
          <p:nvPr>
            <p:ph sz="quarter" idx="13"/>
          </p:nvPr>
        </p:nvSpPr>
        <p:spPr/>
        <p:txBody>
          <a:bodyPr>
            <a:noAutofit/>
          </a:bodyPr>
          <a:lstStyle/>
          <a:p>
            <a:pPr>
              <a:lnSpc>
                <a:spcPct val="120000"/>
              </a:lnSpc>
            </a:pPr>
            <a:r>
              <a:rPr lang="en-US" sz="1800" dirty="0"/>
              <a:t>Considerations: cervix/labor, GA, fetal position/condition</a:t>
            </a:r>
          </a:p>
          <a:p>
            <a:pPr>
              <a:lnSpc>
                <a:spcPct val="120000"/>
              </a:lnSpc>
            </a:pPr>
            <a:r>
              <a:rPr lang="en-US" sz="1800" dirty="0"/>
              <a:t>Induction reasonable &gt;32-34 weeks or selected patient &lt;32 weeks depending on cervix</a:t>
            </a:r>
          </a:p>
          <a:p>
            <a:pPr lvl="1">
              <a:lnSpc>
                <a:spcPct val="120000"/>
              </a:lnSpc>
            </a:pPr>
            <a:r>
              <a:rPr lang="en-US" sz="1800" dirty="0"/>
              <a:t>Study in India looked at induction at &gt;= 34wks for eclampsia and nearly 75% delivered vaginally (Seal, 2012)</a:t>
            </a:r>
          </a:p>
          <a:p>
            <a:pPr lvl="1">
              <a:lnSpc>
                <a:spcPct val="120000"/>
              </a:lnSpc>
            </a:pPr>
            <a:r>
              <a:rPr lang="en-US" sz="1800" dirty="0"/>
              <a:t>In US studies, less than 1/3 of patients at less than 32-34 weeks will deliver vaginally</a:t>
            </a:r>
          </a:p>
          <a:p>
            <a:pPr marL="228600" indent="-228600">
              <a:lnSpc>
                <a:spcPct val="120000"/>
              </a:lnSpc>
            </a:pPr>
            <a:r>
              <a:rPr lang="en-US" sz="1800" dirty="0"/>
              <a:t>Goal – delivery within 24hrs</a:t>
            </a:r>
          </a:p>
          <a:p>
            <a:pPr marL="228600" indent="-228600">
              <a:lnSpc>
                <a:spcPct val="120000"/>
              </a:lnSpc>
            </a:pPr>
            <a:r>
              <a:rPr lang="en-US" sz="1800" dirty="0"/>
              <a:t>When opting for C/S, wait until mother stabilized: seizure controlled, oriented, reassuring FHT (if possible)</a:t>
            </a:r>
          </a:p>
        </p:txBody>
      </p:sp>
    </p:spTree>
    <p:extLst>
      <p:ext uri="{BB962C8B-B14F-4D97-AF65-F5344CB8AC3E}">
        <p14:creationId xmlns:p14="http://schemas.microsoft.com/office/powerpoint/2010/main" val="364300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history</a:t>
            </a:r>
          </a:p>
        </p:txBody>
      </p:sp>
      <p:sp>
        <p:nvSpPr>
          <p:cNvPr id="3" name="Content Placeholder 2"/>
          <p:cNvSpPr>
            <a:spLocks noGrp="1"/>
          </p:cNvSpPr>
          <p:nvPr>
            <p:ph sz="quarter" idx="13"/>
          </p:nvPr>
        </p:nvSpPr>
        <p:spPr/>
        <p:txBody>
          <a:bodyPr/>
          <a:lstStyle/>
          <a:p>
            <a:r>
              <a:rPr lang="en-US" dirty="0"/>
              <a:t>Tonic – 1 minute</a:t>
            </a:r>
          </a:p>
          <a:p>
            <a:r>
              <a:rPr lang="en-US" dirty="0" err="1"/>
              <a:t>Clonic</a:t>
            </a:r>
            <a:r>
              <a:rPr lang="en-US" dirty="0"/>
              <a:t> – 1 to 2 minutes</a:t>
            </a:r>
          </a:p>
          <a:p>
            <a:r>
              <a:rPr lang="en-US" dirty="0"/>
              <a:t>Post-ictal – 10 to 20 minutes</a:t>
            </a:r>
          </a:p>
          <a:p>
            <a:pPr lvl="1"/>
            <a:r>
              <a:rPr lang="en-US" dirty="0"/>
              <a:t>Common findings after regaining consciousness: HA, altered mental status, memory loss, cranial nerve deficits, increased DTRs, vision changes</a:t>
            </a:r>
          </a:p>
          <a:p>
            <a:endParaRPr lang="en-US" dirty="0"/>
          </a:p>
        </p:txBody>
      </p:sp>
    </p:spTree>
    <p:extLst>
      <p:ext uri="{BB962C8B-B14F-4D97-AF65-F5344CB8AC3E}">
        <p14:creationId xmlns:p14="http://schemas.microsoft.com/office/powerpoint/2010/main" val="2751744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Fetal heart rate changes</a:t>
            </a:r>
          </a:p>
        </p:txBody>
      </p:sp>
      <p:sp>
        <p:nvSpPr>
          <p:cNvPr id="3" name="Content Placeholder 2"/>
          <p:cNvSpPr>
            <a:spLocks noGrp="1"/>
          </p:cNvSpPr>
          <p:nvPr>
            <p:ph sz="quarter" idx="13"/>
          </p:nvPr>
        </p:nvSpPr>
        <p:spPr/>
        <p:txBody>
          <a:bodyPr/>
          <a:lstStyle/>
          <a:p>
            <a:pPr>
              <a:lnSpc>
                <a:spcPct val="200000"/>
              </a:lnSpc>
            </a:pPr>
            <a:r>
              <a:rPr lang="en-US" sz="2000" dirty="0"/>
              <a:t>Bradycardia for up to 3-5 minutes is common and resolves with resolution of seizure</a:t>
            </a:r>
          </a:p>
          <a:p>
            <a:pPr lvl="1">
              <a:lnSpc>
                <a:spcPct val="200000"/>
              </a:lnSpc>
            </a:pPr>
            <a:r>
              <a:rPr lang="en-US" sz="2000" dirty="0"/>
              <a:t>Tachycardia with loss of variability common afterwards</a:t>
            </a:r>
          </a:p>
          <a:p>
            <a:pPr lvl="1">
              <a:lnSpc>
                <a:spcPct val="200000"/>
              </a:lnSpc>
            </a:pPr>
            <a:r>
              <a:rPr lang="en-US" sz="2000" dirty="0"/>
              <a:t>Ongoing recurrent variables/NRFHT &gt;10-15m suggests abruption</a:t>
            </a:r>
          </a:p>
          <a:p>
            <a:endParaRPr lang="en-US" dirty="0"/>
          </a:p>
        </p:txBody>
      </p:sp>
    </p:spTree>
    <p:extLst>
      <p:ext uri="{BB962C8B-B14F-4D97-AF65-F5344CB8AC3E}">
        <p14:creationId xmlns:p14="http://schemas.microsoft.com/office/powerpoint/2010/main" val="20926166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Horiz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773</TotalTime>
  <Words>1486</Words>
  <Application>Microsoft Office PowerPoint</Application>
  <PresentationFormat>On-screen Show (4:3)</PresentationFormat>
  <Paragraphs>203</Paragraphs>
  <Slides>19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 Antiqua</vt:lpstr>
      <vt:lpstr>Calibri</vt:lpstr>
      <vt:lpstr>Century Gothic</vt:lpstr>
      <vt:lpstr>Tw Cen MT</vt:lpstr>
      <vt:lpstr>Horizon</vt:lpstr>
      <vt:lpstr>Eclampsia</vt:lpstr>
      <vt:lpstr>Timing of Eclampsia</vt:lpstr>
      <vt:lpstr>Work up</vt:lpstr>
      <vt:lpstr>Antecedent signs/symptoms</vt:lpstr>
      <vt:lpstr>Why magnesium?</vt:lpstr>
      <vt:lpstr>Ordering magnesium</vt:lpstr>
      <vt:lpstr>Timing and Mode of delivery</vt:lpstr>
      <vt:lpstr>Natural history</vt:lpstr>
      <vt:lpstr>Fetal heart rate changes</vt:lpstr>
      <vt:lpstr>Magnesium toxicity</vt:lpstr>
      <vt:lpstr>Recurrent seizure</vt:lpstr>
      <vt:lpstr>AlternativeS</vt:lpstr>
      <vt:lpstr>Benzodiazepine dose</vt:lpstr>
      <vt:lpstr>Phenytoin (Dilantin)</vt:lpstr>
      <vt:lpstr>Keppra</vt:lpstr>
      <vt:lpstr>Persistent seizure</vt:lpstr>
      <vt:lpstr>contraindications</vt:lpstr>
      <vt:lpstr>Complications of eclampsia</vt:lpstr>
      <vt:lpstr>Subsequent pregnancy</vt:lpstr>
    </vt:vector>
  </TitlesOfParts>
  <Company>URMC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Seligman, Neil</dc:creator>
  <cp:lastModifiedBy>Kyan Lynch</cp:lastModifiedBy>
  <cp:revision>64</cp:revision>
  <dcterms:created xsi:type="dcterms:W3CDTF">2016-03-11T02:37:59Z</dcterms:created>
  <dcterms:modified xsi:type="dcterms:W3CDTF">2021-06-16T17:47:35Z</dcterms:modified>
</cp:coreProperties>
</file>