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audio5.wav" ContentType="audio/x-wav"/>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27" r:id="rId2"/>
    <p:sldMasterId id="2147483660" r:id="rId3"/>
  </p:sldMasterIdLst>
  <p:notesMasterIdLst>
    <p:notesMasterId r:id="rId75"/>
  </p:notesMasterIdLst>
  <p:sldIdLst>
    <p:sldId id="535" r:id="rId4"/>
    <p:sldId id="607" r:id="rId5"/>
    <p:sldId id="605" r:id="rId6"/>
    <p:sldId id="258" r:id="rId7"/>
    <p:sldId id="537" r:id="rId8"/>
    <p:sldId id="540" r:id="rId9"/>
    <p:sldId id="538" r:id="rId10"/>
    <p:sldId id="539" r:id="rId11"/>
    <p:sldId id="541" r:id="rId12"/>
    <p:sldId id="542" r:id="rId13"/>
    <p:sldId id="543" r:id="rId14"/>
    <p:sldId id="544" r:id="rId15"/>
    <p:sldId id="545" r:id="rId16"/>
    <p:sldId id="546" r:id="rId17"/>
    <p:sldId id="547" r:id="rId18"/>
    <p:sldId id="548" r:id="rId19"/>
    <p:sldId id="549" r:id="rId20"/>
    <p:sldId id="550" r:id="rId21"/>
    <p:sldId id="551" r:id="rId22"/>
    <p:sldId id="552" r:id="rId23"/>
    <p:sldId id="553" r:id="rId24"/>
    <p:sldId id="554" r:id="rId25"/>
    <p:sldId id="555" r:id="rId26"/>
    <p:sldId id="556" r:id="rId27"/>
    <p:sldId id="557" r:id="rId28"/>
    <p:sldId id="558" r:id="rId29"/>
    <p:sldId id="559" r:id="rId30"/>
    <p:sldId id="560" r:id="rId31"/>
    <p:sldId id="561" r:id="rId32"/>
    <p:sldId id="562" r:id="rId33"/>
    <p:sldId id="563" r:id="rId34"/>
    <p:sldId id="564" r:id="rId35"/>
    <p:sldId id="565" r:id="rId36"/>
    <p:sldId id="566" r:id="rId37"/>
    <p:sldId id="567" r:id="rId38"/>
    <p:sldId id="568" r:id="rId39"/>
    <p:sldId id="569" r:id="rId40"/>
    <p:sldId id="570" r:id="rId41"/>
    <p:sldId id="571" r:id="rId42"/>
    <p:sldId id="572" r:id="rId43"/>
    <p:sldId id="573" r:id="rId44"/>
    <p:sldId id="574" r:id="rId45"/>
    <p:sldId id="575" r:id="rId46"/>
    <p:sldId id="576" r:id="rId47"/>
    <p:sldId id="577" r:id="rId48"/>
    <p:sldId id="578" r:id="rId49"/>
    <p:sldId id="579" r:id="rId50"/>
    <p:sldId id="580" r:id="rId51"/>
    <p:sldId id="581" r:id="rId52"/>
    <p:sldId id="582" r:id="rId53"/>
    <p:sldId id="583" r:id="rId54"/>
    <p:sldId id="584" r:id="rId55"/>
    <p:sldId id="585" r:id="rId56"/>
    <p:sldId id="586" r:id="rId57"/>
    <p:sldId id="587" r:id="rId58"/>
    <p:sldId id="588" r:id="rId59"/>
    <p:sldId id="589" r:id="rId60"/>
    <p:sldId id="590" r:id="rId61"/>
    <p:sldId id="591" r:id="rId62"/>
    <p:sldId id="592" r:id="rId63"/>
    <p:sldId id="593" r:id="rId64"/>
    <p:sldId id="594" r:id="rId65"/>
    <p:sldId id="595" r:id="rId66"/>
    <p:sldId id="596" r:id="rId67"/>
    <p:sldId id="597" r:id="rId68"/>
    <p:sldId id="598" r:id="rId69"/>
    <p:sldId id="599" r:id="rId70"/>
    <p:sldId id="600" r:id="rId71"/>
    <p:sldId id="602" r:id="rId72"/>
    <p:sldId id="604" r:id="rId73"/>
    <p:sldId id="608" r:id="rId7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65" autoAdjust="0"/>
    <p:restoredTop sz="90990"/>
  </p:normalViewPr>
  <p:slideViewPr>
    <p:cSldViewPr>
      <p:cViewPr varScale="1">
        <p:scale>
          <a:sx n="79" d="100"/>
          <a:sy n="79" d="100"/>
        </p:scale>
        <p:origin x="2076" y="12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8D1CF4D-D3EF-4E4E-AEAD-D9BE1CB10126}" type="datetimeFigureOut">
              <a:rPr lang="en-US"/>
              <a:pPr>
                <a:defRPr/>
              </a:pPr>
              <a:t>12/16/2020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B3AC4CD-655A-46FF-8CF1-638AA8C1B2A7}" type="slidenum">
              <a:rPr lang="en-US"/>
              <a:pPr>
                <a:defRPr/>
              </a:pPr>
              <a:t>‹#›</a:t>
            </a:fld>
            <a:endParaRPr lang="en-US"/>
          </a:p>
        </p:txBody>
      </p:sp>
    </p:spTree>
    <p:extLst>
      <p:ext uri="{BB962C8B-B14F-4D97-AF65-F5344CB8AC3E}">
        <p14:creationId xmlns:p14="http://schemas.microsoft.com/office/powerpoint/2010/main" val="273383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eaLnBrk="1" fontAlgn="auto" hangingPunct="1">
              <a:spcBef>
                <a:spcPts val="0"/>
              </a:spcBef>
              <a:spcAft>
                <a:spcPts val="0"/>
              </a:spcAft>
              <a:defRPr/>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eaLnBrk="1" fontAlgn="auto" hangingPunct="1">
              <a:spcBef>
                <a:spcPts val="0"/>
              </a:spcBef>
              <a:spcAft>
                <a:spcPts val="0"/>
              </a:spcAft>
              <a:defRPr/>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3AC4CD-655A-46FF-8CF1-638AA8C1B2A7}" type="slidenum">
              <a:rPr lang="en-US" smtClean="0"/>
              <a:pPr>
                <a:defRPr/>
              </a:pPr>
              <a:t>64</a:t>
            </a:fld>
            <a:endParaRPr lang="en-US"/>
          </a:p>
        </p:txBody>
      </p:sp>
    </p:spTree>
    <p:extLst>
      <p:ext uri="{BB962C8B-B14F-4D97-AF65-F5344CB8AC3E}">
        <p14:creationId xmlns:p14="http://schemas.microsoft.com/office/powerpoint/2010/main" val="1015660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audio6.bin"/><Relationship Id="rId1" Type="http://schemas.openxmlformats.org/officeDocument/2006/relationships/audio" Target="../media/audio5.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Answer">
    <p:spTree>
      <p:nvGrpSpPr>
        <p:cNvPr id="1" name=""/>
        <p:cNvGrpSpPr/>
        <p:nvPr/>
      </p:nvGrpSpPr>
      <p:grpSpPr>
        <a:xfrm>
          <a:off x="0" y="0"/>
          <a:ext cx="0" cy="0"/>
          <a:chOff x="0" y="0"/>
          <a:chExt cx="0" cy="0"/>
        </a:xfrm>
      </p:grpSpPr>
      <p:sp>
        <p:nvSpPr>
          <p:cNvPr id="2" name="Rectangle 1"/>
          <p:cNvSpPr/>
          <p:nvPr userDrawn="1"/>
        </p:nvSpPr>
        <p:spPr>
          <a:xfrm>
            <a:off x="3429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3" name="Rectangle 2"/>
          <p:cNvSpPr/>
          <p:nvPr userDrawn="1"/>
        </p:nvSpPr>
        <p:spPr>
          <a:xfrm>
            <a:off x="4191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4" name="Rectangle 3"/>
          <p:cNvSpPr/>
          <p:nvPr userDrawn="1"/>
        </p:nvSpPr>
        <p:spPr>
          <a:xfrm>
            <a:off x="1905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5" name="Rectangle 4"/>
          <p:cNvSpPr/>
          <p:nvPr userDrawn="1"/>
        </p:nvSpPr>
        <p:spPr>
          <a:xfrm>
            <a:off x="2667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6" name="Rectangle 5"/>
          <p:cNvSpPr/>
          <p:nvPr userDrawn="1"/>
        </p:nvSpPr>
        <p:spPr>
          <a:xfrm>
            <a:off x="6477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7" name="Rectangle 6"/>
          <p:cNvSpPr/>
          <p:nvPr userDrawn="1"/>
        </p:nvSpPr>
        <p:spPr>
          <a:xfrm>
            <a:off x="7239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8" name="Rectangle 7"/>
          <p:cNvSpPr/>
          <p:nvPr userDrawn="1"/>
        </p:nvSpPr>
        <p:spPr>
          <a:xfrm>
            <a:off x="4953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9" name="Rectangle 8"/>
          <p:cNvSpPr/>
          <p:nvPr userDrawn="1"/>
        </p:nvSpPr>
        <p:spPr>
          <a:xfrm>
            <a:off x="5715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0" name="Rectangle 9"/>
          <p:cNvSpPr/>
          <p:nvPr userDrawn="1"/>
        </p:nvSpPr>
        <p:spPr>
          <a:xfrm>
            <a:off x="1143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1" name="Rectangle 10"/>
          <p:cNvSpPr/>
          <p:nvPr userDrawn="1"/>
        </p:nvSpPr>
        <p:spPr>
          <a:xfrm>
            <a:off x="1143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2" name="Rectangle 11"/>
          <p:cNvSpPr/>
          <p:nvPr userDrawn="1"/>
        </p:nvSpPr>
        <p:spPr>
          <a:xfrm>
            <a:off x="7239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3" name="Rectangle 12"/>
          <p:cNvSpPr/>
          <p:nvPr userDrawn="1"/>
        </p:nvSpPr>
        <p:spPr>
          <a:xfrm>
            <a:off x="1905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4" name="Rectangle 13"/>
          <p:cNvSpPr/>
          <p:nvPr userDrawn="1"/>
        </p:nvSpPr>
        <p:spPr>
          <a:xfrm>
            <a:off x="6477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5" name="Rectangle 14"/>
          <p:cNvSpPr/>
          <p:nvPr userDrawn="1"/>
        </p:nvSpPr>
        <p:spPr>
          <a:xfrm>
            <a:off x="2667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6" name="Rectangle 15"/>
          <p:cNvSpPr/>
          <p:nvPr userDrawn="1"/>
        </p:nvSpPr>
        <p:spPr>
          <a:xfrm>
            <a:off x="5715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7" name="Rectangle 16"/>
          <p:cNvSpPr/>
          <p:nvPr userDrawn="1"/>
        </p:nvSpPr>
        <p:spPr>
          <a:xfrm>
            <a:off x="3429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8" name="Rectangle 17"/>
          <p:cNvSpPr/>
          <p:nvPr userDrawn="1"/>
        </p:nvSpPr>
        <p:spPr>
          <a:xfrm>
            <a:off x="4953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9" name="Rectangle 18"/>
          <p:cNvSpPr/>
          <p:nvPr userDrawn="1"/>
        </p:nvSpPr>
        <p:spPr>
          <a:xfrm>
            <a:off x="4191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20" name="TextBox 19"/>
          <p:cNvSpPr txBox="1"/>
          <p:nvPr userDrawn="1"/>
        </p:nvSpPr>
        <p:spPr bwMode="auto">
          <a:xfrm>
            <a:off x="4114800" y="5575756"/>
            <a:ext cx="914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a:solidFill>
                  <a:schemeClr val="bg1"/>
                </a:solidFill>
                <a:latin typeface="Arial Black" pitchFamily="34" charset="0"/>
                <a:cs typeface="Arial" charset="0"/>
              </a:rPr>
              <a:t>Start Timer</a:t>
            </a:r>
          </a:p>
        </p:txBody>
      </p:sp>
      <p:sp>
        <p:nvSpPr>
          <p:cNvPr id="21" name="TextBox 20">
            <a:hlinkClick r:id="" action="ppaction://hlinkshowjump?jump=nextslide"/>
          </p:cNvPr>
          <p:cNvSpPr txBox="1"/>
          <p:nvPr userDrawn="1"/>
        </p:nvSpPr>
        <p:spPr bwMode="auto">
          <a:xfrm>
            <a:off x="8099424" y="5507621"/>
            <a:ext cx="8159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a:solidFill>
                  <a:schemeClr val="bg1"/>
                </a:solidFill>
                <a:latin typeface="Arial Black" pitchFamily="34" charset="0"/>
                <a:cs typeface="Arial" charset="0"/>
              </a:rPr>
              <a:t>GO TO</a:t>
            </a:r>
          </a:p>
          <a:p>
            <a:pPr algn="ctr">
              <a:spcBef>
                <a:spcPct val="0"/>
              </a:spcBef>
              <a:buFontTx/>
              <a:buNone/>
            </a:pPr>
            <a:r>
              <a:rPr lang="en-US" sz="800" dirty="0">
                <a:solidFill>
                  <a:schemeClr val="bg1"/>
                </a:solidFill>
                <a:latin typeface="Arial Black" pitchFamily="34" charset="0"/>
                <a:cs typeface="Arial" charset="0"/>
              </a:rPr>
              <a:t>RESPONSE</a:t>
            </a:r>
          </a:p>
        </p:txBody>
      </p:sp>
    </p:spTree>
    <p:extLst>
      <p:ext uri="{BB962C8B-B14F-4D97-AF65-F5344CB8AC3E}">
        <p14:creationId xmlns:p14="http://schemas.microsoft.com/office/powerpoint/2010/main" val="50766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xit" presetSubtype="0" fill="hold" grpId="2" nodeType="withEffect" nodePh="1">
                                  <p:stCondLst>
                                    <p:cond delay="0"/>
                                  </p:stCondLst>
                                  <p:endCondLst>
                                    <p:cond evt="begin" delay="0">
                                      <p:tn val="7"/>
                                    </p:cond>
                                  </p:endCondLst>
                                  <p:childTnLst>
                                    <p:set>
                                      <p:cBhvr>
                                        <p:cTn id="8" dur="1" fill="hold">
                                          <p:stCondLst>
                                            <p:cond delay="0"/>
                                          </p:stCondLst>
                                        </p:cTn>
                                        <p:tgtEl>
                                          <p:spTgt spid="19">
                                            <p:txEl>
                                              <p:charRg st="4294967295" end="4294967295"/>
                                            </p:txEl>
                                          </p:spTgt>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1" name="jeopardy.wav"/>
                                        </p:tgtEl>
                                      </p:cMediaNode>
                                    </p:audio>
                                  </p:subTnLst>
                                </p:cTn>
                              </p:par>
                              <p:par>
                                <p:cTn id="9" presetID="1" presetClass="entr" presetSubtype="0"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xit" presetSubtype="0" fill="hold" grpId="0" nodeType="withEffect">
                                  <p:stCondLst>
                                    <p:cond delay="100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0" nodeType="withEffect">
                                  <p:stCondLst>
                                    <p:cond delay="1000"/>
                                  </p:stCondLst>
                                  <p:childTnLst>
                                    <p:set>
                                      <p:cBhvr>
                                        <p:cTn id="30" dur="1" fill="hold">
                                          <p:stCondLst>
                                            <p:cond delay="0"/>
                                          </p:stCondLst>
                                        </p:cTn>
                                        <p:tgtEl>
                                          <p:spTgt spid="12"/>
                                        </p:tgtEl>
                                        <p:attrNameLst>
                                          <p:attrName>style.visibility</p:attrName>
                                        </p:attrNameLst>
                                      </p:cBhvr>
                                      <p:to>
                                        <p:strVal val="hidden"/>
                                      </p:to>
                                    </p:set>
                                  </p:childTnLst>
                                </p:cTn>
                              </p:par>
                            </p:childTnLst>
                          </p:cTn>
                        </p:par>
                        <p:par>
                          <p:cTn id="31" fill="hold">
                            <p:stCondLst>
                              <p:cond delay="1000"/>
                            </p:stCondLst>
                            <p:childTnLst>
                              <p:par>
                                <p:cTn id="32" presetID="1" presetClass="exit" presetSubtype="0" fill="hold" grpId="0" nodeType="afterEffect">
                                  <p:stCondLst>
                                    <p:cond delay="15000"/>
                                  </p:stCondLst>
                                  <p:childTnLst>
                                    <p:set>
                                      <p:cBhvr>
                                        <p:cTn id="33" dur="1" fill="hold">
                                          <p:stCondLst>
                                            <p:cond delay="0"/>
                                          </p:stCondLst>
                                        </p:cTn>
                                        <p:tgtEl>
                                          <p:spTgt spid="13"/>
                                        </p:tgtEl>
                                        <p:attrNameLst>
                                          <p:attrName>style.visibility</p:attrName>
                                        </p:attrNameLst>
                                      </p:cBhvr>
                                      <p:to>
                                        <p:strVal val="hidden"/>
                                      </p:to>
                                    </p:set>
                                  </p:childTnLst>
                                </p:cTn>
                              </p:par>
                            </p:childTnLst>
                          </p:cTn>
                        </p:par>
                        <p:par>
                          <p:cTn id="34" fill="hold">
                            <p:stCondLst>
                              <p:cond delay="16000"/>
                            </p:stCondLst>
                            <p:childTnLst>
                              <p:par>
                                <p:cTn id="35" presetID="1" presetClass="exit" presetSubtype="0" fill="hold" nodeType="after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par>
                          <p:cTn id="37" fill="hold">
                            <p:stCondLst>
                              <p:cond delay="16000"/>
                            </p:stCondLst>
                            <p:childTnLst>
                              <p:par>
                                <p:cTn id="38" presetID="1" presetClass="exit" presetSubtype="0" fill="hold" grpId="0" nodeType="afterEffect">
                                  <p:stCondLst>
                                    <p:cond delay="15000"/>
                                  </p:stCondLst>
                                  <p:childTnLst>
                                    <p:set>
                                      <p:cBhvr>
                                        <p:cTn id="39" dur="1" fill="hold">
                                          <p:stCondLst>
                                            <p:cond delay="0"/>
                                          </p:stCondLst>
                                        </p:cTn>
                                        <p:tgtEl>
                                          <p:spTgt spid="15"/>
                                        </p:tgtEl>
                                        <p:attrNameLst>
                                          <p:attrName>style.visibility</p:attrName>
                                        </p:attrNameLst>
                                      </p:cBhvr>
                                      <p:to>
                                        <p:strVal val="hidden"/>
                                      </p:to>
                                    </p:set>
                                  </p:childTnLst>
                                </p:cTn>
                              </p:par>
                              <p:par>
                                <p:cTn id="40" presetID="1" presetClass="exit" presetSubtype="0" fill="hold" nodeType="withEffect">
                                  <p:stCondLst>
                                    <p:cond delay="15000"/>
                                  </p:stCondLst>
                                  <p:childTnLst>
                                    <p:set>
                                      <p:cBhvr>
                                        <p:cTn id="41" dur="1" fill="hold">
                                          <p:stCondLst>
                                            <p:cond delay="0"/>
                                          </p:stCondLst>
                                        </p:cTn>
                                        <p:tgtEl>
                                          <p:spTgt spid="16"/>
                                        </p:tgtEl>
                                        <p:attrNameLst>
                                          <p:attrName>style.visibility</p:attrName>
                                        </p:attrNameLst>
                                      </p:cBhvr>
                                      <p:to>
                                        <p:strVal val="hidden"/>
                                      </p:to>
                                    </p:set>
                                  </p:childTnLst>
                                </p:cTn>
                              </p:par>
                            </p:childTnLst>
                          </p:cTn>
                        </p:par>
                        <p:par>
                          <p:cTn id="42" fill="hold">
                            <p:stCondLst>
                              <p:cond delay="31000"/>
                            </p:stCondLst>
                            <p:childTnLst>
                              <p:par>
                                <p:cTn id="43" presetID="1" presetClass="exit" presetSubtype="0" fill="hold" grpId="0" nodeType="afterEffect">
                                  <p:stCondLst>
                                    <p:cond delay="15000"/>
                                  </p:stCondLst>
                                  <p:childTnLst>
                                    <p:set>
                                      <p:cBhvr>
                                        <p:cTn id="44" dur="1" fill="hold">
                                          <p:stCondLst>
                                            <p:cond delay="0"/>
                                          </p:stCondLst>
                                        </p:cTn>
                                        <p:tgtEl>
                                          <p:spTgt spid="17"/>
                                        </p:tgtEl>
                                        <p:attrNameLst>
                                          <p:attrName>style.visibility</p:attrName>
                                        </p:attrNameLst>
                                      </p:cBhvr>
                                      <p:to>
                                        <p:strVal val="hidden"/>
                                      </p:to>
                                    </p:set>
                                  </p:childTnLst>
                                </p:cTn>
                              </p:par>
                            </p:childTnLst>
                          </p:cTn>
                        </p:par>
                        <p:par>
                          <p:cTn id="45" fill="hold">
                            <p:stCondLst>
                              <p:cond delay="46000"/>
                            </p:stCondLst>
                            <p:childTnLst>
                              <p:par>
                                <p:cTn id="46" presetID="1" presetClass="exit" presetSubtype="0" fill="hold" nodeType="afterEffect">
                                  <p:stCondLst>
                                    <p:cond delay="0"/>
                                  </p:stCondLst>
                                  <p:childTnLst>
                                    <p:set>
                                      <p:cBhvr>
                                        <p:cTn id="47" dur="1" fill="hold">
                                          <p:stCondLst>
                                            <p:cond delay="0"/>
                                          </p:stCondLst>
                                        </p:cTn>
                                        <p:tgtEl>
                                          <p:spTgt spid="18"/>
                                        </p:tgtEl>
                                        <p:attrNameLst>
                                          <p:attrName>style.visibility</p:attrName>
                                        </p:attrNameLst>
                                      </p:cBhvr>
                                      <p:to>
                                        <p:strVal val="hidden"/>
                                      </p:to>
                                    </p:set>
                                  </p:childTnLst>
                                </p:cTn>
                              </p:par>
                            </p:childTnLst>
                          </p:cTn>
                        </p:par>
                        <p:par>
                          <p:cTn id="48" fill="hold">
                            <p:stCondLst>
                              <p:cond delay="46000"/>
                            </p:stCondLst>
                            <p:childTnLst>
                              <p:par>
                                <p:cTn id="49" presetID="10" presetClass="exit" presetSubtype="0" fill="hold" grpId="0" nodeType="afterEffect">
                                  <p:stCondLst>
                                    <p:cond delay="13000"/>
                                  </p:stCondLst>
                                  <p:childTnLst>
                                    <p:animEffect transition="out" filter="fade">
                                      <p:cBhvr>
                                        <p:cTn id="50" dur="1000"/>
                                        <p:tgtEl>
                                          <p:spTgt spid="19"/>
                                        </p:tgtEl>
                                      </p:cBhvr>
                                    </p:animEffect>
                                    <p:set>
                                      <p:cBhvr>
                                        <p:cTn id="5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R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5" grpId="0" animBg="1"/>
      <p:bldP spid="15" grpId="1" animBg="1"/>
      <p:bldP spid="16" grpId="0" animBg="1"/>
      <p:bldP spid="17" grpId="0" animBg="1"/>
      <p:bldP spid="17" grpId="1" animBg="1"/>
      <p:bldP spid="18" grpId="0" animBg="1"/>
      <p:bldP spid="19" grpId="0" animBg="1"/>
      <p:bldP spid="19" grpId="1" animBg="1"/>
      <p:bldP spid="19" grpId="2" autoUpdateAnimBg="0"/>
      <p:bldP spid="20"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Ques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515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116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95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488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604EF-B8EB-DF40-AC2A-7ED839BF949D}"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756C1-7830-4843-983F-C1AAC2BA2534}" type="slidenum">
              <a:rPr lang="en-US" smtClean="0"/>
              <a:t>‹#›</a:t>
            </a:fld>
            <a:endParaRPr lang="en-US"/>
          </a:p>
        </p:txBody>
      </p:sp>
    </p:spTree>
    <p:extLst>
      <p:ext uri="{BB962C8B-B14F-4D97-AF65-F5344CB8AC3E}">
        <p14:creationId xmlns:p14="http://schemas.microsoft.com/office/powerpoint/2010/main" val="2762065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jpg"/><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slide" Target="../slides/slide10.xml"/><Relationship Id="rId5" Type="http://schemas.openxmlformats.org/officeDocument/2006/relationships/slideLayout" Target="../slideLayouts/slideLayout5.xml"/><Relationship Id="rId10" Type="http://schemas.openxmlformats.org/officeDocument/2006/relationships/audio" Target="../media/audio3.wav"/><Relationship Id="rId4" Type="http://schemas.openxmlformats.org/officeDocument/2006/relationships/slideLayout" Target="../slideLayouts/slideLayout4.xml"/><Relationship Id="rId9" Type="http://schemas.openxmlformats.org/officeDocument/2006/relationships/audio" Target="../media/audio2.bin"/><Relationship Id="rId14" Type="http://schemas.openxmlformats.org/officeDocument/2006/relationships/audio" Target="../media/audio4.bin"/></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lum/>
          </a:blip>
          <a:srcRect/>
          <a:stretch>
            <a:fillRect l="-17000" r="-17000"/>
          </a:stretch>
        </a:blipFill>
        <a:effectLst/>
      </p:bgPr>
    </p:bg>
    <p:spTree>
      <p:nvGrpSpPr>
        <p:cNvPr id="1" name=""/>
        <p:cNvGrpSpPr/>
        <p:nvPr/>
      </p:nvGrpSpPr>
      <p:grpSpPr>
        <a:xfrm>
          <a:off x="0" y="0"/>
          <a:ext cx="0" cy="0"/>
          <a:chOff x="0" y="0"/>
          <a:chExt cx="0" cy="0"/>
        </a:xfrm>
      </p:grpSpPr>
      <p:grpSp>
        <p:nvGrpSpPr>
          <p:cNvPr id="1031" name="Group 20"/>
          <p:cNvGrpSpPr>
            <a:grpSpLocks/>
          </p:cNvGrpSpPr>
          <p:nvPr userDrawn="1"/>
        </p:nvGrpSpPr>
        <p:grpSpPr bwMode="auto">
          <a:xfrm>
            <a:off x="7010400" y="6172200"/>
            <a:ext cx="1804989" cy="534988"/>
            <a:chOff x="7010399" y="6172200"/>
            <a:chExt cx="1804989" cy="534544"/>
          </a:xfrm>
        </p:grpSpPr>
        <p:sp>
          <p:nvSpPr>
            <p:cNvPr id="22" name="Text Box 63"/>
            <p:cNvSpPr txBox="1">
              <a:spLocks noChangeArrowheads="1"/>
            </p:cNvSpPr>
            <p:nvPr/>
          </p:nvSpPr>
          <p:spPr bwMode="auto">
            <a:xfrm>
              <a:off x="7467600" y="6491023"/>
              <a:ext cx="533400" cy="2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Cheer</a:t>
              </a:r>
            </a:p>
          </p:txBody>
        </p:sp>
        <p:sp>
          <p:nvSpPr>
            <p:cNvPr id="23" name="Text Box 64"/>
            <p:cNvSpPr txBox="1">
              <a:spLocks noChangeArrowheads="1"/>
            </p:cNvSpPr>
            <p:nvPr/>
          </p:nvSpPr>
          <p:spPr bwMode="auto">
            <a:xfrm>
              <a:off x="8229600" y="6491023"/>
              <a:ext cx="585788" cy="21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Silence</a:t>
              </a:r>
            </a:p>
          </p:txBody>
        </p:sp>
        <p:sp>
          <p:nvSpPr>
            <p:cNvPr id="24" name="Text Box 65"/>
            <p:cNvSpPr txBox="1">
              <a:spLocks noChangeArrowheads="1"/>
            </p:cNvSpPr>
            <p:nvPr/>
          </p:nvSpPr>
          <p:spPr bwMode="auto">
            <a:xfrm>
              <a:off x="7010399" y="6491023"/>
              <a:ext cx="541338" cy="21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a:solidFill>
                    <a:schemeClr val="bg1"/>
                  </a:solidFill>
                  <a:effectLst/>
                </a:rPr>
                <a:t>Wrong</a:t>
              </a:r>
              <a:endParaRPr lang="en-US" altLang="en-US" sz="800" b="1" dirty="0">
                <a:solidFill>
                  <a:schemeClr val="bg1"/>
                </a:solidFill>
                <a:effectLst/>
              </a:endParaRPr>
            </a:p>
          </p:txBody>
        </p:sp>
        <p:sp>
          <p:nvSpPr>
            <p:cNvPr id="26" name="Text Box 69"/>
            <p:cNvSpPr txBox="1">
              <a:spLocks noChangeArrowheads="1"/>
            </p:cNvSpPr>
            <p:nvPr/>
          </p:nvSpPr>
          <p:spPr bwMode="auto">
            <a:xfrm>
              <a:off x="7885113" y="6491023"/>
              <a:ext cx="457200" cy="21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Boo</a:t>
              </a:r>
            </a:p>
          </p:txBody>
        </p:sp>
        <p:sp>
          <p:nvSpPr>
            <p:cNvPr id="27" name="AutoShape 60">
              <a:hlinkClick r:id="" action="ppaction://noaction" highlightClick="1">
                <a:snd r:embed="rId8" name="cheering1.wav"/>
              </a:hlinkClick>
            </p:cNvPr>
            <p:cNvSpPr>
              <a:spLocks noChangeArrowheads="1"/>
            </p:cNvSpPr>
            <p:nvPr/>
          </p:nvSpPr>
          <p:spPr bwMode="auto">
            <a:xfrm>
              <a:off x="7512050" y="6172200"/>
              <a:ext cx="365125" cy="364822"/>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sz="2400"/>
            </a:p>
          </p:txBody>
        </p:sp>
        <p:sp>
          <p:nvSpPr>
            <p:cNvPr id="28" name="AutoShape 61">
              <a:hlinkClick r:id="" action="ppaction://noaction" highlightClick="1">
                <a:snd r:embed="rId9" name="Buzzer.wav"/>
              </a:hlinkClick>
            </p:cNvPr>
            <p:cNvSpPr>
              <a:spLocks noChangeArrowheads="1"/>
            </p:cNvSpPr>
            <p:nvPr/>
          </p:nvSpPr>
          <p:spPr bwMode="auto">
            <a:xfrm>
              <a:off x="7102475" y="6172200"/>
              <a:ext cx="365125" cy="364822"/>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sz="2400"/>
            </a:p>
          </p:txBody>
        </p:sp>
        <p:sp>
          <p:nvSpPr>
            <p:cNvPr id="29" name="AutoShape 62">
              <a:hlinkClick r:id="" action="ppaction://noaction" highlightClick="1" endSnd="1"/>
            </p:cNvPr>
            <p:cNvSpPr>
              <a:spLocks noChangeArrowheads="1"/>
            </p:cNvSpPr>
            <p:nvPr/>
          </p:nvSpPr>
          <p:spPr bwMode="auto">
            <a:xfrm>
              <a:off x="8328025" y="6172200"/>
              <a:ext cx="365125" cy="364822"/>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sz="2400"/>
            </a:p>
          </p:txBody>
        </p:sp>
        <p:sp>
          <p:nvSpPr>
            <p:cNvPr id="31" name="AutoShape 68">
              <a:hlinkClick r:id="" action="ppaction://noaction" highlightClick="1">
                <a:snd r:embed="rId10" name="boo3.wav"/>
              </a:hlinkClick>
            </p:cNvPr>
            <p:cNvSpPr>
              <a:spLocks noChangeArrowheads="1"/>
            </p:cNvSpPr>
            <p:nvPr/>
          </p:nvSpPr>
          <p:spPr bwMode="auto">
            <a:xfrm>
              <a:off x="7924800" y="6172200"/>
              <a:ext cx="365125" cy="364822"/>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sz="2400"/>
            </a:p>
          </p:txBody>
        </p:sp>
      </p:grpSp>
      <p:pic>
        <p:nvPicPr>
          <p:cNvPr id="1032" name="Picture 2">
            <a:hlinkClick r:id="rId11" action="ppaction://hlinksldjump"/>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4268789" y="5986465"/>
            <a:ext cx="7207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304800" y="5943600"/>
            <a:ext cx="2402195" cy="66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63"/>
          <p:cNvSpPr txBox="1">
            <a:spLocks noChangeArrowheads="1"/>
          </p:cNvSpPr>
          <p:nvPr userDrawn="1"/>
        </p:nvSpPr>
        <p:spPr bwMode="auto">
          <a:xfrm>
            <a:off x="6589714" y="6491288"/>
            <a:ext cx="57308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a:solidFill>
                  <a:schemeClr val="bg1"/>
                </a:solidFill>
                <a:effectLst/>
              </a:rPr>
              <a:t>Correct</a:t>
            </a:r>
            <a:endParaRPr lang="en-US" altLang="en-US" sz="800" b="1" dirty="0">
              <a:solidFill>
                <a:schemeClr val="bg1"/>
              </a:solidFill>
              <a:effectLst/>
            </a:endParaRPr>
          </a:p>
        </p:txBody>
      </p:sp>
      <p:sp>
        <p:nvSpPr>
          <p:cNvPr id="18" name="AutoShape 60">
            <a:hlinkClick r:id="" action="ppaction://noaction" highlightClick="1">
              <a:snd r:embed="rId14" name="Ding.wav"/>
            </a:hlinkClick>
          </p:cNvPr>
          <p:cNvSpPr>
            <a:spLocks noChangeArrowheads="1"/>
          </p:cNvSpPr>
          <p:nvPr userDrawn="1"/>
        </p:nvSpPr>
        <p:spPr bwMode="auto">
          <a:xfrm>
            <a:off x="6673850" y="6172200"/>
            <a:ext cx="365125" cy="365125"/>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725" r:id="rId1"/>
    <p:sldLayoutId id="2147483719" r:id="rId2"/>
    <p:sldLayoutId id="2147483713" r:id="rId3"/>
    <p:sldLayoutId id="2147483724" r:id="rId4"/>
    <p:sldLayoutId id="2147483726" r:id="rId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902445"/>
      </p:ext>
    </p:extLst>
  </p:cSld>
  <p:clrMap bg1="lt1" tx1="dk1" bg2="lt2" tx2="dk2" accent1="accent1" accent2="accent2" accent3="accent3" accent4="accent4" accent5="accent5" accent6="accent6" hlink="hlink" folHlink="folHlink"/>
  <p:sldLayoutIdLst>
    <p:sldLayoutId id="214748372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220604EF-B8EB-DF40-AC2A-7ED839BF949D}" type="datetimeFigureOut">
              <a:rPr lang="en-US" smtClean="0"/>
              <a:t>12/16/2020</a:t>
            </a:fld>
            <a:endParaRPr lang="en-US"/>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643756C1-7830-4843-983F-C1AAC2BA2534}" type="slidenum">
              <a:rPr lang="en-US" smtClean="0"/>
              <a:t>‹#›</a:t>
            </a:fld>
            <a:endParaRPr lang="en-US"/>
          </a:p>
        </p:txBody>
      </p:sp>
    </p:spTree>
    <p:extLst>
      <p:ext uri="{BB962C8B-B14F-4D97-AF65-F5344CB8AC3E}">
        <p14:creationId xmlns:p14="http://schemas.microsoft.com/office/powerpoint/2010/main" val="702481731"/>
      </p:ext>
    </p:extLst>
  </p:cSld>
  <p:clrMap bg1="dk1" tx1="lt1" bg2="dk2" tx2="lt2" accent1="accent1" accent2="accent2" accent3="accent3" accent4="accent4" accent5="accent5" accent6="accent6" hlink="hlink" folHlink="folHlink"/>
  <p:sldLayoutIdLst>
    <p:sldLayoutId id="2147483662"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63.xml"/><Relationship Id="rId18" Type="http://schemas.openxmlformats.org/officeDocument/2006/relationships/slide" Target="slide55.xml"/><Relationship Id="rId26" Type="http://schemas.openxmlformats.org/officeDocument/2006/relationships/slide" Target="slide19.xml"/><Relationship Id="rId3" Type="http://schemas.openxmlformats.org/officeDocument/2006/relationships/slide" Target="slide11.xml"/><Relationship Id="rId21" Type="http://schemas.openxmlformats.org/officeDocument/2006/relationships/slide" Target="slide27.xml"/><Relationship Id="rId7" Type="http://schemas.openxmlformats.org/officeDocument/2006/relationships/slide" Target="slide61.xml"/><Relationship Id="rId12" Type="http://schemas.openxmlformats.org/officeDocument/2006/relationships/slide" Target="slide53.xml"/><Relationship Id="rId17" Type="http://schemas.openxmlformats.org/officeDocument/2006/relationships/slide" Target="slide45.xml"/><Relationship Id="rId25" Type="http://schemas.openxmlformats.org/officeDocument/2006/relationships/slide" Target="slide67.xml"/><Relationship Id="rId33" Type="http://schemas.openxmlformats.org/officeDocument/2006/relationships/slide" Target="slide21.xml"/><Relationship Id="rId2" Type="http://schemas.openxmlformats.org/officeDocument/2006/relationships/image" Target="../media/image9.jpg"/><Relationship Id="rId16" Type="http://schemas.openxmlformats.org/officeDocument/2006/relationships/slide" Target="slide35.xml"/><Relationship Id="rId20" Type="http://schemas.openxmlformats.org/officeDocument/2006/relationships/slide" Target="slide17.xml"/><Relationship Id="rId29" Type="http://schemas.openxmlformats.org/officeDocument/2006/relationships/slide" Target="slide49.xml"/><Relationship Id="rId1" Type="http://schemas.openxmlformats.org/officeDocument/2006/relationships/slideLayout" Target="../slideLayouts/slideLayout3.xml"/><Relationship Id="rId6" Type="http://schemas.openxmlformats.org/officeDocument/2006/relationships/slide" Target="slide51.xml"/><Relationship Id="rId11" Type="http://schemas.openxmlformats.org/officeDocument/2006/relationships/slide" Target="slide43.xml"/><Relationship Id="rId24" Type="http://schemas.openxmlformats.org/officeDocument/2006/relationships/slide" Target="slide57.xml"/><Relationship Id="rId32" Type="http://schemas.openxmlformats.org/officeDocument/2006/relationships/slide" Target="slide71.xml"/><Relationship Id="rId5" Type="http://schemas.openxmlformats.org/officeDocument/2006/relationships/slide" Target="slide41.xml"/><Relationship Id="rId15" Type="http://schemas.openxmlformats.org/officeDocument/2006/relationships/slide" Target="slide25.xml"/><Relationship Id="rId23" Type="http://schemas.openxmlformats.org/officeDocument/2006/relationships/slide" Target="slide47.xml"/><Relationship Id="rId28" Type="http://schemas.openxmlformats.org/officeDocument/2006/relationships/slide" Target="slide39.xml"/><Relationship Id="rId10" Type="http://schemas.openxmlformats.org/officeDocument/2006/relationships/slide" Target="slide33.xml"/><Relationship Id="rId19" Type="http://schemas.openxmlformats.org/officeDocument/2006/relationships/slide" Target="slide65.xml"/><Relationship Id="rId31" Type="http://schemas.openxmlformats.org/officeDocument/2006/relationships/slide" Target="slide69.xml"/><Relationship Id="rId4" Type="http://schemas.openxmlformats.org/officeDocument/2006/relationships/slide" Target="slide31.xml"/><Relationship Id="rId9" Type="http://schemas.openxmlformats.org/officeDocument/2006/relationships/slide" Target="slide23.xml"/><Relationship Id="rId14" Type="http://schemas.openxmlformats.org/officeDocument/2006/relationships/slide" Target="slide15.xml"/><Relationship Id="rId22" Type="http://schemas.openxmlformats.org/officeDocument/2006/relationships/slide" Target="slide37.xml"/><Relationship Id="rId27" Type="http://schemas.openxmlformats.org/officeDocument/2006/relationships/slide" Target="slide29.xml"/><Relationship Id="rId30" Type="http://schemas.openxmlformats.org/officeDocument/2006/relationships/slide" Target="slide5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7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l="-17000" r="-17000"/>
          </a:stretch>
        </a:blipFill>
        <a:effectLst/>
      </p:bgPr>
    </p:bg>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2" y="0"/>
            <a:ext cx="4391025" cy="6858000"/>
          </a:xfrm>
          <a:prstGeom prst="parallelogram">
            <a:avLst>
              <a:gd name="adj" fmla="val 25000"/>
            </a:avLst>
          </a:prstGeom>
          <a:gradFill rotWithShape="1">
            <a:gsLst>
              <a:gs pos="0">
                <a:schemeClr val="accent1">
                  <a:gamma/>
                  <a:shade val="46275"/>
                  <a:invGamma/>
                  <a:alpha val="0"/>
                </a:schemeClr>
              </a:gs>
              <a:gs pos="50000">
                <a:schemeClr val="bg1">
                  <a:alpha val="25000"/>
                </a:schemeClr>
              </a:gs>
              <a:gs pos="100000">
                <a:schemeClr val="accent1">
                  <a:gamma/>
                  <a:shade val="46275"/>
                  <a:invGamma/>
                  <a:alpha val="0"/>
                </a:schemeClr>
              </a:gs>
            </a:gsLst>
            <a:lin ang="5400000" scaled="1"/>
          </a:gradFill>
          <a:ln>
            <a:noFill/>
          </a:ln>
          <a:effectLst/>
        </p:spPr>
        <p:txBody>
          <a:bodyPr wrap="none" anchor="ctr"/>
          <a:lstStyle/>
          <a:p>
            <a:pPr algn="ctr">
              <a:defRPr/>
            </a:pPr>
            <a:endParaRPr lang="en-US" altLang="en-US" sz="6000" b="1" i="1">
              <a:solidFill>
                <a:srgbClr val="000066"/>
              </a:solidFill>
            </a:endParaRPr>
          </a:p>
        </p:txBody>
      </p:sp>
      <p:sp>
        <p:nvSpPr>
          <p:cNvPr id="6156" name="AutoShape 12"/>
          <p:cNvSpPr>
            <a:spLocks noChangeArrowheads="1"/>
          </p:cNvSpPr>
          <p:nvPr/>
        </p:nvSpPr>
        <p:spPr bwMode="auto">
          <a:xfrm>
            <a:off x="4752977" y="0"/>
            <a:ext cx="4391025" cy="6858000"/>
          </a:xfrm>
          <a:prstGeom prst="parallelogram">
            <a:avLst>
              <a:gd name="adj" fmla="val 25000"/>
            </a:avLst>
          </a:prstGeom>
          <a:gradFill rotWithShape="1">
            <a:gsLst>
              <a:gs pos="0">
                <a:schemeClr val="accent1">
                  <a:gamma/>
                  <a:shade val="46275"/>
                  <a:invGamma/>
                  <a:alpha val="0"/>
                </a:schemeClr>
              </a:gs>
              <a:gs pos="50000">
                <a:schemeClr val="bg1">
                  <a:alpha val="58000"/>
                </a:schemeClr>
              </a:gs>
              <a:gs pos="100000">
                <a:schemeClr val="accent1">
                  <a:gamma/>
                  <a:shade val="46275"/>
                  <a:invGamma/>
                  <a:alpha val="0"/>
                </a:schemeClr>
              </a:gs>
            </a:gsLst>
            <a:lin ang="5400000" scaled="1"/>
          </a:gradFill>
          <a:ln>
            <a:noFill/>
          </a:ln>
          <a:effectLst/>
        </p:spPr>
        <p:txBody>
          <a:bodyPr wrap="none" anchor="ctr"/>
          <a:lstStyle/>
          <a:p>
            <a:pPr algn="ctr">
              <a:defRPr/>
            </a:pPr>
            <a:endParaRPr lang="en-US" altLang="en-US" sz="6600" b="1" i="1">
              <a:solidFill>
                <a:srgbClr val="000066"/>
              </a:solidFill>
            </a:endParaRPr>
          </a:p>
        </p:txBody>
      </p:sp>
      <p:sp>
        <p:nvSpPr>
          <p:cNvPr id="6179" name="Rectangle 35"/>
          <p:cNvSpPr>
            <a:spLocks noChangeArrowheads="1"/>
          </p:cNvSpPr>
          <p:nvPr/>
        </p:nvSpPr>
        <p:spPr bwMode="auto">
          <a:xfrm>
            <a:off x="-30163" y="76200"/>
            <a:ext cx="3199447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dirty="0">
                <a:solidFill>
                  <a:schemeClr val="bg1"/>
                </a:solidFill>
                <a:latin typeface="Impact" pitchFamily="34" charset="0"/>
              </a:rPr>
              <a:t>JEOPARDY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JEOPARDY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JEOPARDY   </a:t>
            </a:r>
          </a:p>
        </p:txBody>
      </p:sp>
      <p:sp>
        <p:nvSpPr>
          <p:cNvPr id="6180" name="Rectangle 36"/>
          <p:cNvSpPr>
            <a:spLocks noChangeArrowheads="1"/>
          </p:cNvSpPr>
          <p:nvPr/>
        </p:nvSpPr>
        <p:spPr bwMode="auto">
          <a:xfrm>
            <a:off x="-22850475" y="5407152"/>
            <a:ext cx="31994475" cy="1371600"/>
          </a:xfrm>
          <a:prstGeom prst="rect">
            <a:avLst/>
          </a:prstGeom>
          <a:noFill/>
          <a:ln>
            <a:noFill/>
          </a:ln>
          <a:effectLst/>
        </p:spPr>
        <p:txBody>
          <a:bodyPr lIns="0" tIns="0" rIns="0" bIns="0" anchor="ctr"/>
          <a:lstStyle/>
          <a:p>
            <a:pPr algn="ctr">
              <a:defRPr/>
            </a:pPr>
            <a:r>
              <a:rPr lang="en-US" altLang="en-US" sz="2800" dirty="0">
                <a:solidFill>
                  <a:schemeClr val="bg1"/>
                </a:solidFill>
                <a:latin typeface="Impact" pitchFamily="34" charset="0"/>
              </a:rPr>
              <a:t>JEOPARDY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JEOPARDY   </a:t>
            </a:r>
          </a:p>
        </p:txBody>
      </p:sp>
      <p:pic>
        <p:nvPicPr>
          <p:cNvPr id="3" name="Picture 2" descr="A picture containing text&#10;&#10;Description automatically generated">
            <a:extLst>
              <a:ext uri="{FF2B5EF4-FFF2-40B4-BE49-F238E27FC236}">
                <a16:creationId xmlns:a16="http://schemas.microsoft.com/office/drawing/2014/main" id="{23D9D31A-BAE6-426F-A5E5-B19A064BE2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190625"/>
            <a:ext cx="8686800" cy="3691890"/>
          </a:xfrm>
          <a:prstGeom prst="rect">
            <a:avLst/>
          </a:prstGeom>
        </p:spPr>
      </p:pic>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3500"/>
                                  </p:stCondLst>
                                  <p:childTnLst>
                                    <p:set>
                                      <p:cBhvr>
                                        <p:cTn id="6" dur="1" fill="hold">
                                          <p:stCondLst>
                                            <p:cond delay="0"/>
                                          </p:stCondLst>
                                        </p:cTn>
                                        <p:tgtEl>
                                          <p:spTgt spid="6155">
                                            <p:bg/>
                                          </p:spTgt>
                                        </p:tgtEl>
                                        <p:attrNameLst>
                                          <p:attrName>style.visibility</p:attrName>
                                        </p:attrNameLst>
                                      </p:cBhvr>
                                      <p:to>
                                        <p:strVal val="visible"/>
                                      </p:to>
                                    </p:set>
                                    <p:animEffect transition="in" filter="wipe(up)">
                                      <p:cBhvr>
                                        <p:cTn id="7" dur="500"/>
                                        <p:tgtEl>
                                          <p:spTgt spid="6155">
                                            <p:bg/>
                                          </p:spTgt>
                                        </p:tgtEl>
                                      </p:cBhvr>
                                    </p:animEffect>
                                  </p:childTnLst>
                                </p:cTn>
                              </p:par>
                              <p:par>
                                <p:cTn id="8" presetID="22" presetClass="entr" presetSubtype="4" fill="hold" nodeType="withEffect">
                                  <p:stCondLst>
                                    <p:cond delay="3500"/>
                                  </p:stCondLst>
                                  <p:iterate type="wd">
                                    <p:tmPct val="10000"/>
                                  </p:iterate>
                                  <p:childTnLst>
                                    <p:set>
                                      <p:cBhvr>
                                        <p:cTn id="9" dur="1" fill="hold">
                                          <p:stCondLst>
                                            <p:cond delay="0"/>
                                          </p:stCondLst>
                                        </p:cTn>
                                        <p:tgtEl>
                                          <p:spTgt spid="6156">
                                            <p:bg/>
                                          </p:spTgt>
                                        </p:tgtEl>
                                        <p:attrNameLst>
                                          <p:attrName>style.visibility</p:attrName>
                                        </p:attrNameLst>
                                      </p:cBhvr>
                                      <p:to>
                                        <p:strVal val="visible"/>
                                      </p:to>
                                    </p:set>
                                    <p:animEffect transition="in" filter="wipe(down)">
                                      <p:cBhvr>
                                        <p:cTn id="10" dur="500"/>
                                        <p:tgtEl>
                                          <p:spTgt spid="6156">
                                            <p:bg/>
                                          </p:spTgt>
                                        </p:tgtEl>
                                      </p:cBhvr>
                                    </p:animEffect>
                                  </p:childTnLst>
                                </p:cTn>
                              </p:par>
                              <p:par>
                                <p:cTn id="11" presetID="22" presetClass="exit" presetSubtype="4" fill="hold" nodeType="withEffect">
                                  <p:stCondLst>
                                    <p:cond delay="8600"/>
                                  </p:stCondLst>
                                  <p:childTnLst>
                                    <p:animEffect transition="out" filter="wipe(down)">
                                      <p:cBhvr>
                                        <p:cTn id="12" dur="500"/>
                                        <p:tgtEl>
                                          <p:spTgt spid="6155">
                                            <p:bg/>
                                          </p:spTgt>
                                        </p:tgtEl>
                                      </p:cBhvr>
                                    </p:animEffect>
                                    <p:set>
                                      <p:cBhvr>
                                        <p:cTn id="13" dur="1" fill="hold">
                                          <p:stCondLst>
                                            <p:cond delay="499"/>
                                          </p:stCondLst>
                                        </p:cTn>
                                        <p:tgtEl>
                                          <p:spTgt spid="6155">
                                            <p:bg/>
                                          </p:spTgt>
                                        </p:tgtEl>
                                        <p:attrNameLst>
                                          <p:attrName>style.visibility</p:attrName>
                                        </p:attrNameLst>
                                      </p:cBhvr>
                                      <p:to>
                                        <p:strVal val="hidden"/>
                                      </p:to>
                                    </p:set>
                                  </p:childTnLst>
                                </p:cTn>
                              </p:par>
                              <p:par>
                                <p:cTn id="14" presetID="22" presetClass="exit" presetSubtype="1" fill="hold" nodeType="withEffect">
                                  <p:stCondLst>
                                    <p:cond delay="8600"/>
                                  </p:stCondLst>
                                  <p:childTnLst>
                                    <p:animEffect transition="out" filter="wipe(up)">
                                      <p:cBhvr>
                                        <p:cTn id="15" dur="500"/>
                                        <p:tgtEl>
                                          <p:spTgt spid="6156">
                                            <p:bg/>
                                          </p:spTgt>
                                        </p:tgtEl>
                                      </p:cBhvr>
                                    </p:animEffect>
                                    <p:set>
                                      <p:cBhvr>
                                        <p:cTn id="16" dur="1" fill="hold">
                                          <p:stCondLst>
                                            <p:cond delay="499"/>
                                          </p:stCondLst>
                                        </p:cTn>
                                        <p:tgtEl>
                                          <p:spTgt spid="6156">
                                            <p:bg/>
                                          </p:spTgt>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6179"/>
                                        </p:tgtEl>
                                        <p:attrNameLst>
                                          <p:attrName>style.visibility</p:attrName>
                                        </p:attrNameLst>
                                      </p:cBhvr>
                                      <p:to>
                                        <p:strVal val="visible"/>
                                      </p:to>
                                    </p:set>
                                    <p:animEffect transition="in" filter="fade">
                                      <p:cBhvr>
                                        <p:cTn id="19" dur="2500"/>
                                        <p:tgtEl>
                                          <p:spTgt spid="6179"/>
                                        </p:tgtEl>
                                      </p:cBhvr>
                                    </p:animEffect>
                                  </p:childTnLst>
                                </p:cTn>
                              </p:par>
                              <p:par>
                                <p:cTn id="20" presetID="35" presetClass="path" presetSubtype="0" fill="hold" nodeType="withEffect">
                                  <p:stCondLst>
                                    <p:cond delay="0"/>
                                  </p:stCondLst>
                                  <p:childTnLst>
                                    <p:animMotion origin="layout" path="M 8.33333E-7 0.03007 L -2.49896 0.03007 " pathEditMode="fixed" rAng="0" ptsTypes="AA">
                                      <p:cBhvr>
                                        <p:cTn id="21" dur="11000" fill="hold"/>
                                        <p:tgtEl>
                                          <p:spTgt spid="6179"/>
                                        </p:tgtEl>
                                        <p:attrNameLst>
                                          <p:attrName>ppt_x</p:attrName>
                                          <p:attrName>ppt_y</p:attrName>
                                        </p:attrNameLst>
                                      </p:cBhvr>
                                      <p:rCtr x="-124948" y="0"/>
                                    </p:animMotion>
                                  </p:childTnLst>
                                </p:cTn>
                              </p:par>
                              <p:par>
                                <p:cTn id="22" presetID="10" presetClass="entr" presetSubtype="0" fill="hold" nodeType="withEffect">
                                  <p:stCondLst>
                                    <p:cond delay="0"/>
                                  </p:stCondLst>
                                  <p:childTnLst>
                                    <p:set>
                                      <p:cBhvr>
                                        <p:cTn id="23" dur="1" fill="hold">
                                          <p:stCondLst>
                                            <p:cond delay="0"/>
                                          </p:stCondLst>
                                        </p:cTn>
                                        <p:tgtEl>
                                          <p:spTgt spid="6180"/>
                                        </p:tgtEl>
                                        <p:attrNameLst>
                                          <p:attrName>style.visibility</p:attrName>
                                        </p:attrNameLst>
                                      </p:cBhvr>
                                      <p:to>
                                        <p:strVal val="visible"/>
                                      </p:to>
                                    </p:set>
                                    <p:animEffect transition="in" filter="fade">
                                      <p:cBhvr>
                                        <p:cTn id="24" dur="2500"/>
                                        <p:tgtEl>
                                          <p:spTgt spid="6180"/>
                                        </p:tgtEl>
                                      </p:cBhvr>
                                    </p:animEffect>
                                  </p:childTnLst>
                                </p:cTn>
                              </p:par>
                              <p:par>
                                <p:cTn id="25" presetID="63" presetClass="path" presetSubtype="0" fill="hold" nodeType="withEffect">
                                  <p:stCondLst>
                                    <p:cond delay="0"/>
                                  </p:stCondLst>
                                  <p:childTnLst>
                                    <p:animMotion origin="layout" path="M -8.33333E-7 -0.05274 L 2.49896 -0.05274 " pathEditMode="fixed" rAng="0" ptsTypes="AA">
                                      <p:cBhvr>
                                        <p:cTn id="26" dur="11000" fill="hold"/>
                                        <p:tgtEl>
                                          <p:spTgt spid="6180"/>
                                        </p:tgtEl>
                                        <p:attrNameLst>
                                          <p:attrName>ppt_x</p:attrName>
                                          <p:attrName>ppt_y</p:attrName>
                                        </p:attrNameLst>
                                      </p:cBhvr>
                                      <p:rCtr x="124948" y="0"/>
                                    </p:animMotion>
                                  </p:childTnLst>
                                </p:cTn>
                              </p:par>
                              <p:par>
                                <p:cTn id="27" presetID="10" presetClass="exit" presetSubtype="0" fill="hold" grpId="0" nodeType="withEffect">
                                  <p:stCondLst>
                                    <p:cond delay="9000"/>
                                  </p:stCondLst>
                                  <p:childTnLst>
                                    <p:animEffect transition="out" filter="fade">
                                      <p:cBhvr>
                                        <p:cTn id="28" dur="2000"/>
                                        <p:tgtEl>
                                          <p:spTgt spid="6179"/>
                                        </p:tgtEl>
                                      </p:cBhvr>
                                    </p:animEffect>
                                    <p:set>
                                      <p:cBhvr>
                                        <p:cTn id="29" dur="1" fill="hold">
                                          <p:stCondLst>
                                            <p:cond delay="1999"/>
                                          </p:stCondLst>
                                        </p:cTn>
                                        <p:tgtEl>
                                          <p:spTgt spid="6179"/>
                                        </p:tgtEl>
                                        <p:attrNameLst>
                                          <p:attrName>style.visibility</p:attrName>
                                        </p:attrNameLst>
                                      </p:cBhvr>
                                      <p:to>
                                        <p:strVal val="hidden"/>
                                      </p:to>
                                    </p:set>
                                  </p:childTnLst>
                                </p:cTn>
                              </p:par>
                              <p:par>
                                <p:cTn id="30" presetID="10" presetClass="exit" presetSubtype="0" fill="hold" nodeType="withEffect">
                                  <p:stCondLst>
                                    <p:cond delay="9000"/>
                                  </p:stCondLst>
                                  <p:childTnLst>
                                    <p:animEffect transition="out" filter="fade">
                                      <p:cBhvr>
                                        <p:cTn id="31" dur="2000"/>
                                        <p:tgtEl>
                                          <p:spTgt spid="6180"/>
                                        </p:tgtEl>
                                      </p:cBhvr>
                                    </p:animEffect>
                                    <p:set>
                                      <p:cBhvr>
                                        <p:cTn id="32" dur="1" fill="hold">
                                          <p:stCondLst>
                                            <p:cond delay="1999"/>
                                          </p:stCondLst>
                                        </p:cTn>
                                        <p:tgtEl>
                                          <p:spTgt spid="6180"/>
                                        </p:tgtEl>
                                        <p:attrNameLst>
                                          <p:attrName>style.visibility</p:attrName>
                                        </p:attrNameLst>
                                      </p:cBhvr>
                                      <p:to>
                                        <p:strVal val="hidden"/>
                                      </p:to>
                                    </p:set>
                                  </p:childTnLst>
                                </p:cTn>
                              </p:par>
                              <p:par>
                                <p:cTn id="33" presetID="31" presetClass="entr" presetSubtype="0" fill="hold" nodeType="withEffect">
                                  <p:stCondLst>
                                    <p:cond delay="1000"/>
                                  </p:stCondLst>
                                  <p:childTnLst>
                                    <p:set>
                                      <p:cBhvr>
                                        <p:cTn id="34" dur="1" fill="hold">
                                          <p:stCondLst>
                                            <p:cond delay="0"/>
                                          </p:stCondLst>
                                        </p:cTn>
                                        <p:tgtEl>
                                          <p:spTgt spid="3"/>
                                        </p:tgtEl>
                                        <p:attrNameLst>
                                          <p:attrName>style.visibility</p:attrName>
                                        </p:attrNameLst>
                                      </p:cBhvr>
                                      <p:to>
                                        <p:strVal val="visible"/>
                                      </p:to>
                                    </p:set>
                                    <p:anim calcmode="lin" valueType="num">
                                      <p:cBhvr>
                                        <p:cTn id="35" dur="3000" fill="hold"/>
                                        <p:tgtEl>
                                          <p:spTgt spid="3"/>
                                        </p:tgtEl>
                                        <p:attrNameLst>
                                          <p:attrName>ppt_w</p:attrName>
                                        </p:attrNameLst>
                                      </p:cBhvr>
                                      <p:tavLst>
                                        <p:tav tm="0">
                                          <p:val>
                                            <p:fltVal val="0"/>
                                          </p:val>
                                        </p:tav>
                                        <p:tav tm="100000">
                                          <p:val>
                                            <p:strVal val="#ppt_w"/>
                                          </p:val>
                                        </p:tav>
                                      </p:tavLst>
                                    </p:anim>
                                    <p:anim calcmode="lin" valueType="num">
                                      <p:cBhvr>
                                        <p:cTn id="36" dur="3000" fill="hold"/>
                                        <p:tgtEl>
                                          <p:spTgt spid="3"/>
                                        </p:tgtEl>
                                        <p:attrNameLst>
                                          <p:attrName>ppt_h</p:attrName>
                                        </p:attrNameLst>
                                      </p:cBhvr>
                                      <p:tavLst>
                                        <p:tav tm="0">
                                          <p:val>
                                            <p:fltVal val="0"/>
                                          </p:val>
                                        </p:tav>
                                        <p:tav tm="100000">
                                          <p:val>
                                            <p:strVal val="#ppt_h"/>
                                          </p:val>
                                        </p:tav>
                                      </p:tavLst>
                                    </p:anim>
                                    <p:anim calcmode="lin" valueType="num">
                                      <p:cBhvr>
                                        <p:cTn id="37" dur="3000" fill="hold"/>
                                        <p:tgtEl>
                                          <p:spTgt spid="3"/>
                                        </p:tgtEl>
                                        <p:attrNameLst>
                                          <p:attrName>style.rotation</p:attrName>
                                        </p:attrNameLst>
                                      </p:cBhvr>
                                      <p:tavLst>
                                        <p:tav tm="0">
                                          <p:val>
                                            <p:fltVal val="90"/>
                                          </p:val>
                                        </p:tav>
                                        <p:tav tm="100000">
                                          <p:val>
                                            <p:fltVal val="0"/>
                                          </p:val>
                                        </p:tav>
                                      </p:tavLst>
                                    </p:anim>
                                    <p:animEffect transition="in" filter="fade">
                                      <p:cBhvr>
                                        <p:cTn id="38"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11266" name="Text Box 42"/>
          <p:cNvSpPr txBox="1">
            <a:spLocks noChangeArrowheads="1"/>
          </p:cNvSpPr>
          <p:nvPr/>
        </p:nvSpPr>
        <p:spPr bwMode="auto">
          <a:xfrm>
            <a:off x="701675" y="16097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3" action="ppaction://hlinksldjump"/>
              </a:rPr>
              <a:t>$100</a:t>
            </a:r>
            <a:endParaRPr lang="en-US" altLang="en-US" sz="2800" b="1" dirty="0">
              <a:solidFill>
                <a:srgbClr val="000000"/>
              </a:solidFill>
              <a:latin typeface="Impact" pitchFamily="34" charset="0"/>
            </a:endParaRPr>
          </a:p>
        </p:txBody>
      </p:sp>
      <p:sp>
        <p:nvSpPr>
          <p:cNvPr id="11268" name="Text Box 53"/>
          <p:cNvSpPr txBox="1">
            <a:spLocks noChangeArrowheads="1"/>
          </p:cNvSpPr>
          <p:nvPr/>
        </p:nvSpPr>
        <p:spPr bwMode="auto">
          <a:xfrm>
            <a:off x="3316290" y="16097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4" action="ppaction://hlinksldjump"/>
              </a:rPr>
              <a:t>$100</a:t>
            </a:r>
            <a:endParaRPr lang="en-US" altLang="en-US" sz="2800" b="1">
              <a:solidFill>
                <a:srgbClr val="000000"/>
              </a:solidFill>
              <a:latin typeface="Impact" pitchFamily="34" charset="0"/>
            </a:endParaRPr>
          </a:p>
        </p:txBody>
      </p:sp>
      <p:sp>
        <p:nvSpPr>
          <p:cNvPr id="11269" name="Text Box 58"/>
          <p:cNvSpPr txBox="1">
            <a:spLocks noChangeArrowheads="1"/>
          </p:cNvSpPr>
          <p:nvPr/>
        </p:nvSpPr>
        <p:spPr bwMode="auto">
          <a:xfrm>
            <a:off x="4648202" y="16097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5" action="ppaction://hlinksldjump"/>
              </a:rPr>
              <a:t>$100</a:t>
            </a:r>
            <a:endParaRPr lang="en-US" altLang="en-US" sz="2800" b="1">
              <a:solidFill>
                <a:srgbClr val="000000"/>
              </a:solidFill>
              <a:latin typeface="Impact" pitchFamily="34" charset="0"/>
            </a:endParaRPr>
          </a:p>
        </p:txBody>
      </p:sp>
      <p:sp>
        <p:nvSpPr>
          <p:cNvPr id="11270" name="Text Box 63"/>
          <p:cNvSpPr txBox="1">
            <a:spLocks noChangeArrowheads="1"/>
          </p:cNvSpPr>
          <p:nvPr/>
        </p:nvSpPr>
        <p:spPr bwMode="auto">
          <a:xfrm>
            <a:off x="5943602" y="16097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6" action="ppaction://hlinksldjump"/>
              </a:rPr>
              <a:t>$100</a:t>
            </a:r>
            <a:endParaRPr lang="en-US" altLang="en-US" sz="2800" b="1">
              <a:solidFill>
                <a:srgbClr val="000000"/>
              </a:solidFill>
              <a:latin typeface="Impact" pitchFamily="34" charset="0"/>
            </a:endParaRPr>
          </a:p>
        </p:txBody>
      </p:sp>
      <p:sp>
        <p:nvSpPr>
          <p:cNvPr id="11271" name="Text Box 69"/>
          <p:cNvSpPr txBox="1">
            <a:spLocks noChangeArrowheads="1"/>
          </p:cNvSpPr>
          <p:nvPr/>
        </p:nvSpPr>
        <p:spPr bwMode="auto">
          <a:xfrm>
            <a:off x="7315200" y="16097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7" action="ppaction://hlinksldjump"/>
              </a:rPr>
              <a:t>1</a:t>
            </a:r>
            <a:endParaRPr lang="en-US" altLang="en-US" sz="2800" b="1" dirty="0">
              <a:solidFill>
                <a:srgbClr val="000000"/>
              </a:solidFill>
              <a:latin typeface="Impact" pitchFamily="34" charset="0"/>
            </a:endParaRPr>
          </a:p>
        </p:txBody>
      </p:sp>
      <p:sp>
        <p:nvSpPr>
          <p:cNvPr id="11272" name="Text Box 43"/>
          <p:cNvSpPr txBox="1">
            <a:spLocks noChangeArrowheads="1"/>
          </p:cNvSpPr>
          <p:nvPr/>
        </p:nvSpPr>
        <p:spPr bwMode="auto">
          <a:xfrm>
            <a:off x="701675" y="24479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8" action="ppaction://hlinksldjump"/>
              </a:rPr>
              <a:t>$200</a:t>
            </a:r>
            <a:endParaRPr lang="en-US" altLang="en-US" sz="2800" b="1">
              <a:solidFill>
                <a:srgbClr val="000000"/>
              </a:solidFill>
              <a:latin typeface="Impact" pitchFamily="34" charset="0"/>
            </a:endParaRPr>
          </a:p>
        </p:txBody>
      </p:sp>
      <p:sp>
        <p:nvSpPr>
          <p:cNvPr id="11273" name="Text Box 49"/>
          <p:cNvSpPr txBox="1">
            <a:spLocks noChangeArrowheads="1"/>
          </p:cNvSpPr>
          <p:nvPr/>
        </p:nvSpPr>
        <p:spPr bwMode="auto">
          <a:xfrm>
            <a:off x="2035177" y="24479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9" action="ppaction://hlinksldjump"/>
              </a:rPr>
              <a:t>$200</a:t>
            </a:r>
            <a:endParaRPr lang="en-US" altLang="en-US" sz="2800" b="1" dirty="0">
              <a:solidFill>
                <a:srgbClr val="000000"/>
              </a:solidFill>
              <a:latin typeface="Impact" pitchFamily="34" charset="0"/>
            </a:endParaRPr>
          </a:p>
        </p:txBody>
      </p:sp>
      <p:sp>
        <p:nvSpPr>
          <p:cNvPr id="11274" name="Text Box 54"/>
          <p:cNvSpPr txBox="1">
            <a:spLocks noChangeArrowheads="1"/>
          </p:cNvSpPr>
          <p:nvPr/>
        </p:nvSpPr>
        <p:spPr bwMode="auto">
          <a:xfrm>
            <a:off x="3317877" y="24479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10" action="ppaction://hlinksldjump"/>
              </a:rPr>
              <a:t>$200</a:t>
            </a:r>
            <a:endParaRPr lang="en-US" altLang="en-US" sz="2800" b="1" dirty="0">
              <a:solidFill>
                <a:srgbClr val="000000"/>
              </a:solidFill>
              <a:latin typeface="Impact" pitchFamily="34" charset="0"/>
            </a:endParaRPr>
          </a:p>
        </p:txBody>
      </p:sp>
      <p:sp>
        <p:nvSpPr>
          <p:cNvPr id="11275" name="Text Box 59"/>
          <p:cNvSpPr txBox="1">
            <a:spLocks noChangeArrowheads="1"/>
          </p:cNvSpPr>
          <p:nvPr/>
        </p:nvSpPr>
        <p:spPr bwMode="auto">
          <a:xfrm>
            <a:off x="4648202" y="24479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1" action="ppaction://hlinksldjump"/>
              </a:rPr>
              <a:t>$200</a:t>
            </a:r>
            <a:endParaRPr lang="en-US" altLang="en-US" sz="2800" b="1">
              <a:solidFill>
                <a:srgbClr val="000000"/>
              </a:solidFill>
              <a:latin typeface="Impact" pitchFamily="34" charset="0"/>
            </a:endParaRPr>
          </a:p>
        </p:txBody>
      </p:sp>
      <p:sp>
        <p:nvSpPr>
          <p:cNvPr id="11276" name="Text Box 64"/>
          <p:cNvSpPr txBox="1">
            <a:spLocks noChangeArrowheads="1"/>
          </p:cNvSpPr>
          <p:nvPr/>
        </p:nvSpPr>
        <p:spPr bwMode="auto">
          <a:xfrm>
            <a:off x="5943602" y="24479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2" action="ppaction://hlinksldjump"/>
              </a:rPr>
              <a:t>$200</a:t>
            </a:r>
            <a:endParaRPr lang="en-US" altLang="en-US" sz="2800" b="1">
              <a:solidFill>
                <a:srgbClr val="000000"/>
              </a:solidFill>
              <a:latin typeface="Impact" pitchFamily="34" charset="0"/>
            </a:endParaRPr>
          </a:p>
        </p:txBody>
      </p:sp>
      <p:sp>
        <p:nvSpPr>
          <p:cNvPr id="11277" name="Text Box 70"/>
          <p:cNvSpPr txBox="1">
            <a:spLocks noChangeArrowheads="1"/>
          </p:cNvSpPr>
          <p:nvPr/>
        </p:nvSpPr>
        <p:spPr bwMode="auto">
          <a:xfrm>
            <a:off x="7315200" y="24479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13" action="ppaction://hlinksldjump"/>
              </a:rPr>
              <a:t>2</a:t>
            </a:r>
            <a:endParaRPr lang="en-US" altLang="en-US" sz="2800" b="1" dirty="0">
              <a:solidFill>
                <a:srgbClr val="000000"/>
              </a:solidFill>
              <a:latin typeface="Impact" pitchFamily="34" charset="0"/>
            </a:endParaRPr>
          </a:p>
        </p:txBody>
      </p:sp>
      <p:sp>
        <p:nvSpPr>
          <p:cNvPr id="11278" name="Text Box 44"/>
          <p:cNvSpPr txBox="1">
            <a:spLocks noChangeArrowheads="1"/>
          </p:cNvSpPr>
          <p:nvPr/>
        </p:nvSpPr>
        <p:spPr bwMode="auto">
          <a:xfrm>
            <a:off x="701675" y="321627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4" action="ppaction://hlinksldjump"/>
              </a:rPr>
              <a:t>$300</a:t>
            </a:r>
            <a:endParaRPr lang="en-US" altLang="en-US" sz="2800" b="1">
              <a:solidFill>
                <a:srgbClr val="000000"/>
              </a:solidFill>
              <a:latin typeface="Impact" pitchFamily="34" charset="0"/>
            </a:endParaRPr>
          </a:p>
        </p:txBody>
      </p:sp>
      <p:sp>
        <p:nvSpPr>
          <p:cNvPr id="11279" name="Text Box 50"/>
          <p:cNvSpPr txBox="1">
            <a:spLocks noChangeArrowheads="1"/>
          </p:cNvSpPr>
          <p:nvPr/>
        </p:nvSpPr>
        <p:spPr bwMode="auto">
          <a:xfrm>
            <a:off x="2035177" y="32131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5" action="ppaction://hlinksldjump"/>
              </a:rPr>
              <a:t>$300</a:t>
            </a:r>
            <a:endParaRPr lang="en-US" altLang="en-US" sz="2800" b="1">
              <a:solidFill>
                <a:srgbClr val="000000"/>
              </a:solidFill>
              <a:latin typeface="Impact" pitchFamily="34" charset="0"/>
            </a:endParaRPr>
          </a:p>
        </p:txBody>
      </p:sp>
      <p:sp>
        <p:nvSpPr>
          <p:cNvPr id="11280" name="Text Box 55"/>
          <p:cNvSpPr txBox="1">
            <a:spLocks noChangeArrowheads="1"/>
          </p:cNvSpPr>
          <p:nvPr/>
        </p:nvSpPr>
        <p:spPr bwMode="auto">
          <a:xfrm>
            <a:off x="3317877" y="32004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6" action="ppaction://hlinksldjump"/>
              </a:rPr>
              <a:t>$300</a:t>
            </a:r>
            <a:endParaRPr lang="en-US" altLang="en-US" sz="2800" b="1">
              <a:solidFill>
                <a:srgbClr val="000000"/>
              </a:solidFill>
              <a:latin typeface="Impact" pitchFamily="34" charset="0"/>
            </a:endParaRPr>
          </a:p>
        </p:txBody>
      </p:sp>
      <p:sp>
        <p:nvSpPr>
          <p:cNvPr id="11281" name="Text Box 60"/>
          <p:cNvSpPr txBox="1">
            <a:spLocks noChangeArrowheads="1"/>
          </p:cNvSpPr>
          <p:nvPr/>
        </p:nvSpPr>
        <p:spPr bwMode="auto">
          <a:xfrm>
            <a:off x="4648202" y="32131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7" action="ppaction://hlinksldjump"/>
              </a:rPr>
              <a:t>$300</a:t>
            </a:r>
            <a:endParaRPr lang="en-US" altLang="en-US" sz="2800" b="1">
              <a:solidFill>
                <a:srgbClr val="000000"/>
              </a:solidFill>
              <a:latin typeface="Impact" pitchFamily="34" charset="0"/>
            </a:endParaRPr>
          </a:p>
        </p:txBody>
      </p:sp>
      <p:sp>
        <p:nvSpPr>
          <p:cNvPr id="11282" name="Text Box 65"/>
          <p:cNvSpPr txBox="1">
            <a:spLocks noChangeArrowheads="1"/>
          </p:cNvSpPr>
          <p:nvPr/>
        </p:nvSpPr>
        <p:spPr bwMode="auto">
          <a:xfrm>
            <a:off x="5943602" y="32131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8" action="ppaction://hlinksldjump"/>
              </a:rPr>
              <a:t>$300</a:t>
            </a:r>
            <a:endParaRPr lang="en-US" altLang="en-US" sz="2800" b="1">
              <a:solidFill>
                <a:srgbClr val="000000"/>
              </a:solidFill>
              <a:latin typeface="Impact" pitchFamily="34" charset="0"/>
            </a:endParaRPr>
          </a:p>
        </p:txBody>
      </p:sp>
      <p:sp>
        <p:nvSpPr>
          <p:cNvPr id="11283" name="Text Box 71"/>
          <p:cNvSpPr txBox="1">
            <a:spLocks noChangeArrowheads="1"/>
          </p:cNvSpPr>
          <p:nvPr/>
        </p:nvSpPr>
        <p:spPr bwMode="auto">
          <a:xfrm>
            <a:off x="7315200" y="32131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19" action="ppaction://hlinksldjump"/>
              </a:rPr>
              <a:t>3</a:t>
            </a:r>
            <a:endParaRPr lang="en-US" altLang="en-US" sz="2800" b="1" dirty="0">
              <a:solidFill>
                <a:srgbClr val="000000"/>
              </a:solidFill>
              <a:latin typeface="Impact" pitchFamily="34" charset="0"/>
            </a:endParaRPr>
          </a:p>
        </p:txBody>
      </p:sp>
      <p:sp>
        <p:nvSpPr>
          <p:cNvPr id="11284" name="Text Box 45"/>
          <p:cNvSpPr txBox="1">
            <a:spLocks noChangeArrowheads="1"/>
          </p:cNvSpPr>
          <p:nvPr/>
        </p:nvSpPr>
        <p:spPr bwMode="auto">
          <a:xfrm>
            <a:off x="701675" y="40481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0" action="ppaction://hlinksldjump"/>
              </a:rPr>
              <a:t>$400</a:t>
            </a:r>
            <a:endParaRPr lang="en-US" altLang="en-US" sz="2800" b="1">
              <a:solidFill>
                <a:srgbClr val="000000"/>
              </a:solidFill>
              <a:latin typeface="Impact" pitchFamily="34" charset="0"/>
            </a:endParaRPr>
          </a:p>
        </p:txBody>
      </p:sp>
      <p:sp>
        <p:nvSpPr>
          <p:cNvPr id="11285" name="Text Box 51"/>
          <p:cNvSpPr txBox="1">
            <a:spLocks noChangeArrowheads="1"/>
          </p:cNvSpPr>
          <p:nvPr/>
        </p:nvSpPr>
        <p:spPr bwMode="auto">
          <a:xfrm>
            <a:off x="2035177" y="40449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1" action="ppaction://hlinksldjump"/>
              </a:rPr>
              <a:t>$400</a:t>
            </a:r>
            <a:endParaRPr lang="en-US" altLang="en-US" sz="2800" b="1">
              <a:solidFill>
                <a:srgbClr val="000000"/>
              </a:solidFill>
              <a:latin typeface="Impact" pitchFamily="34" charset="0"/>
            </a:endParaRPr>
          </a:p>
        </p:txBody>
      </p:sp>
      <p:sp>
        <p:nvSpPr>
          <p:cNvPr id="11286" name="Text Box 56"/>
          <p:cNvSpPr txBox="1">
            <a:spLocks noChangeArrowheads="1"/>
          </p:cNvSpPr>
          <p:nvPr/>
        </p:nvSpPr>
        <p:spPr bwMode="auto">
          <a:xfrm>
            <a:off x="3317877" y="40449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2" action="ppaction://hlinksldjump"/>
              </a:rPr>
              <a:t>$400</a:t>
            </a:r>
            <a:endParaRPr lang="en-US" altLang="en-US" sz="2800" b="1">
              <a:solidFill>
                <a:srgbClr val="000000"/>
              </a:solidFill>
              <a:latin typeface="Impact" pitchFamily="34" charset="0"/>
            </a:endParaRPr>
          </a:p>
        </p:txBody>
      </p:sp>
      <p:sp>
        <p:nvSpPr>
          <p:cNvPr id="11287" name="Text Box 61"/>
          <p:cNvSpPr txBox="1">
            <a:spLocks noChangeArrowheads="1"/>
          </p:cNvSpPr>
          <p:nvPr/>
        </p:nvSpPr>
        <p:spPr bwMode="auto">
          <a:xfrm>
            <a:off x="4648202" y="40449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3" action="ppaction://hlinksldjump"/>
              </a:rPr>
              <a:t>$400</a:t>
            </a:r>
            <a:endParaRPr lang="en-US" altLang="en-US" sz="2800" b="1">
              <a:solidFill>
                <a:srgbClr val="000000"/>
              </a:solidFill>
              <a:latin typeface="Impact" pitchFamily="34" charset="0"/>
            </a:endParaRPr>
          </a:p>
        </p:txBody>
      </p:sp>
      <p:sp>
        <p:nvSpPr>
          <p:cNvPr id="11288" name="Text Box 66"/>
          <p:cNvSpPr txBox="1">
            <a:spLocks noChangeArrowheads="1"/>
          </p:cNvSpPr>
          <p:nvPr/>
        </p:nvSpPr>
        <p:spPr bwMode="auto">
          <a:xfrm>
            <a:off x="5943602" y="40449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4" action="ppaction://hlinksldjump"/>
              </a:rPr>
              <a:t>$400</a:t>
            </a:r>
            <a:endParaRPr lang="en-US" altLang="en-US" sz="2800" b="1">
              <a:solidFill>
                <a:srgbClr val="000000"/>
              </a:solidFill>
              <a:latin typeface="Impact" pitchFamily="34" charset="0"/>
            </a:endParaRPr>
          </a:p>
        </p:txBody>
      </p:sp>
      <p:sp>
        <p:nvSpPr>
          <p:cNvPr id="11289" name="Text Box 72"/>
          <p:cNvSpPr txBox="1">
            <a:spLocks noChangeArrowheads="1"/>
          </p:cNvSpPr>
          <p:nvPr/>
        </p:nvSpPr>
        <p:spPr bwMode="auto">
          <a:xfrm>
            <a:off x="7315200" y="40449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25" action="ppaction://hlinksldjump"/>
              </a:rPr>
              <a:t>4</a:t>
            </a:r>
            <a:endParaRPr lang="en-US" altLang="en-US" sz="2800" b="1" dirty="0">
              <a:solidFill>
                <a:srgbClr val="000000"/>
              </a:solidFill>
              <a:latin typeface="Impact" pitchFamily="34" charset="0"/>
            </a:endParaRPr>
          </a:p>
        </p:txBody>
      </p:sp>
      <p:sp>
        <p:nvSpPr>
          <p:cNvPr id="11290" name="Text Box 46"/>
          <p:cNvSpPr txBox="1">
            <a:spLocks noChangeArrowheads="1"/>
          </p:cNvSpPr>
          <p:nvPr/>
        </p:nvSpPr>
        <p:spPr bwMode="auto">
          <a:xfrm>
            <a:off x="701675" y="480377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6" action="ppaction://hlinksldjump"/>
              </a:rPr>
              <a:t>$500</a:t>
            </a:r>
            <a:endParaRPr lang="en-US" altLang="en-US" sz="2800" b="1">
              <a:solidFill>
                <a:srgbClr val="000000"/>
              </a:solidFill>
              <a:latin typeface="Impact" pitchFamily="34" charset="0"/>
            </a:endParaRPr>
          </a:p>
        </p:txBody>
      </p:sp>
      <p:sp>
        <p:nvSpPr>
          <p:cNvPr id="11291" name="Text Box 52"/>
          <p:cNvSpPr txBox="1">
            <a:spLocks noChangeArrowheads="1"/>
          </p:cNvSpPr>
          <p:nvPr/>
        </p:nvSpPr>
        <p:spPr bwMode="auto">
          <a:xfrm>
            <a:off x="2035177" y="48006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7" action="ppaction://hlinksldjump"/>
              </a:rPr>
              <a:t>$500</a:t>
            </a:r>
            <a:endParaRPr lang="en-US" altLang="en-US" sz="2800" b="1">
              <a:solidFill>
                <a:srgbClr val="000000"/>
              </a:solidFill>
              <a:latin typeface="Impact" pitchFamily="34" charset="0"/>
            </a:endParaRPr>
          </a:p>
        </p:txBody>
      </p:sp>
      <p:sp>
        <p:nvSpPr>
          <p:cNvPr id="11292" name="Text Box 57"/>
          <p:cNvSpPr txBox="1">
            <a:spLocks noChangeArrowheads="1"/>
          </p:cNvSpPr>
          <p:nvPr/>
        </p:nvSpPr>
        <p:spPr bwMode="auto">
          <a:xfrm>
            <a:off x="3317877" y="48006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8" action="ppaction://hlinksldjump"/>
              </a:rPr>
              <a:t>$500</a:t>
            </a:r>
            <a:endParaRPr lang="en-US" altLang="en-US" sz="2800" b="1">
              <a:solidFill>
                <a:srgbClr val="000000"/>
              </a:solidFill>
              <a:latin typeface="Impact" pitchFamily="34" charset="0"/>
            </a:endParaRPr>
          </a:p>
        </p:txBody>
      </p:sp>
      <p:sp>
        <p:nvSpPr>
          <p:cNvPr id="11293" name="Text Box 62"/>
          <p:cNvSpPr txBox="1">
            <a:spLocks noChangeArrowheads="1"/>
          </p:cNvSpPr>
          <p:nvPr/>
        </p:nvSpPr>
        <p:spPr bwMode="auto">
          <a:xfrm>
            <a:off x="4648202" y="48006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9" action="ppaction://hlinksldjump"/>
              </a:rPr>
              <a:t>$500</a:t>
            </a:r>
            <a:endParaRPr lang="en-US" altLang="en-US" sz="2800" b="1">
              <a:solidFill>
                <a:srgbClr val="000000"/>
              </a:solidFill>
              <a:latin typeface="Impact" pitchFamily="34" charset="0"/>
            </a:endParaRPr>
          </a:p>
        </p:txBody>
      </p:sp>
      <p:sp>
        <p:nvSpPr>
          <p:cNvPr id="11294" name="Text Box 67"/>
          <p:cNvSpPr txBox="1">
            <a:spLocks noChangeArrowheads="1"/>
          </p:cNvSpPr>
          <p:nvPr/>
        </p:nvSpPr>
        <p:spPr bwMode="auto">
          <a:xfrm>
            <a:off x="5943602" y="48006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30" action="ppaction://hlinksldjump"/>
              </a:rPr>
              <a:t>$500</a:t>
            </a:r>
            <a:endParaRPr lang="en-US" altLang="en-US" sz="2800" b="1" dirty="0">
              <a:solidFill>
                <a:srgbClr val="000000"/>
              </a:solidFill>
              <a:latin typeface="Impact" pitchFamily="34" charset="0"/>
            </a:endParaRPr>
          </a:p>
        </p:txBody>
      </p:sp>
      <p:sp>
        <p:nvSpPr>
          <p:cNvPr id="11295" name="Text Box 73"/>
          <p:cNvSpPr txBox="1">
            <a:spLocks noChangeArrowheads="1"/>
          </p:cNvSpPr>
          <p:nvPr/>
        </p:nvSpPr>
        <p:spPr bwMode="auto">
          <a:xfrm>
            <a:off x="7315200" y="48006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31" action="ppaction://hlinksldjump"/>
              </a:rPr>
              <a:t>5</a:t>
            </a:r>
            <a:endParaRPr lang="en-US" altLang="en-US" sz="2800" b="1" dirty="0">
              <a:solidFill>
                <a:srgbClr val="000000"/>
              </a:solidFill>
              <a:latin typeface="Impact" pitchFamily="34" charset="0"/>
            </a:endParaRPr>
          </a:p>
        </p:txBody>
      </p:sp>
      <p:sp>
        <p:nvSpPr>
          <p:cNvPr id="3" name="TextBox 2"/>
          <p:cNvSpPr txBox="1"/>
          <p:nvPr/>
        </p:nvSpPr>
        <p:spPr>
          <a:xfrm>
            <a:off x="685800" y="870468"/>
            <a:ext cx="1166813" cy="276999"/>
          </a:xfrm>
          <a:prstGeom prst="rect">
            <a:avLst/>
          </a:prstGeom>
          <a:noFill/>
        </p:spPr>
        <p:txBody>
          <a:bodyPr anchor="ctr" anchorCtr="0">
            <a:spAutoFit/>
          </a:bodyPr>
          <a:lstStyle/>
          <a:p>
            <a:pPr algn="ctr">
              <a:defRPr/>
            </a:pPr>
            <a:r>
              <a:rPr lang="en-US" sz="1200" b="1" kern="10" dirty="0">
                <a:solidFill>
                  <a:schemeClr val="bg1"/>
                </a:solidFill>
                <a:latin typeface="Arial Black"/>
              </a:rPr>
              <a:t>GTN</a:t>
            </a:r>
          </a:p>
        </p:txBody>
      </p:sp>
      <p:sp>
        <p:nvSpPr>
          <p:cNvPr id="49" name="TextBox 48"/>
          <p:cNvSpPr txBox="1"/>
          <p:nvPr/>
        </p:nvSpPr>
        <p:spPr>
          <a:xfrm>
            <a:off x="2095502" y="778023"/>
            <a:ext cx="1165225" cy="461665"/>
          </a:xfrm>
          <a:prstGeom prst="rect">
            <a:avLst/>
          </a:prstGeom>
          <a:noFill/>
        </p:spPr>
        <p:txBody>
          <a:bodyPr anchor="ctr" anchorCtr="0">
            <a:spAutoFit/>
          </a:bodyPr>
          <a:lstStyle/>
          <a:p>
            <a:pPr algn="ctr">
              <a:defRPr/>
            </a:pPr>
            <a:r>
              <a:rPr lang="en-US" sz="1200" b="1" kern="10" dirty="0">
                <a:solidFill>
                  <a:schemeClr val="bg1"/>
                </a:solidFill>
                <a:latin typeface="Arial Black"/>
              </a:rPr>
              <a:t>TUMOR MARKERS</a:t>
            </a:r>
            <a:endParaRPr lang="en-US" sz="1200" dirty="0">
              <a:solidFill>
                <a:schemeClr val="bg1"/>
              </a:solidFill>
            </a:endParaRPr>
          </a:p>
        </p:txBody>
      </p:sp>
      <p:sp>
        <p:nvSpPr>
          <p:cNvPr id="50" name="TextBox 49"/>
          <p:cNvSpPr txBox="1"/>
          <p:nvPr/>
        </p:nvSpPr>
        <p:spPr>
          <a:xfrm>
            <a:off x="3375027" y="878050"/>
            <a:ext cx="1166813" cy="261610"/>
          </a:xfrm>
          <a:prstGeom prst="rect">
            <a:avLst/>
          </a:prstGeom>
          <a:noFill/>
        </p:spPr>
        <p:txBody>
          <a:bodyPr anchor="ctr" anchorCtr="0">
            <a:spAutoFit/>
          </a:bodyPr>
          <a:lstStyle/>
          <a:p>
            <a:pPr algn="ctr">
              <a:defRPr/>
            </a:pPr>
            <a:r>
              <a:rPr lang="en-US" sz="1100" b="1" kern="10" dirty="0">
                <a:solidFill>
                  <a:schemeClr val="bg1"/>
                </a:solidFill>
                <a:latin typeface="Arial Black"/>
              </a:rPr>
              <a:t>PATHOLOGY</a:t>
            </a:r>
            <a:endParaRPr lang="en-US" sz="1100" dirty="0">
              <a:solidFill>
                <a:schemeClr val="bg1"/>
              </a:solidFill>
            </a:endParaRPr>
          </a:p>
        </p:txBody>
      </p:sp>
      <p:sp>
        <p:nvSpPr>
          <p:cNvPr id="51" name="TextBox 50"/>
          <p:cNvSpPr txBox="1"/>
          <p:nvPr/>
        </p:nvSpPr>
        <p:spPr>
          <a:xfrm>
            <a:off x="4654552" y="870356"/>
            <a:ext cx="1166813" cy="276999"/>
          </a:xfrm>
          <a:prstGeom prst="rect">
            <a:avLst/>
          </a:prstGeom>
          <a:noFill/>
        </p:spPr>
        <p:txBody>
          <a:bodyPr anchor="ctr" anchorCtr="0">
            <a:spAutoFit/>
          </a:bodyPr>
          <a:lstStyle/>
          <a:p>
            <a:pPr algn="ctr">
              <a:defRPr/>
            </a:pPr>
            <a:r>
              <a:rPr lang="en-US" sz="1200" b="1" kern="10" dirty="0">
                <a:solidFill>
                  <a:schemeClr val="bg1"/>
                </a:solidFill>
                <a:latin typeface="Arial Black"/>
              </a:rPr>
              <a:t>HPV</a:t>
            </a:r>
            <a:endParaRPr lang="en-US" sz="1200" dirty="0">
              <a:solidFill>
                <a:schemeClr val="bg1"/>
              </a:solidFill>
            </a:endParaRPr>
          </a:p>
        </p:txBody>
      </p:sp>
      <p:sp>
        <p:nvSpPr>
          <p:cNvPr id="52" name="TextBox 51"/>
          <p:cNvSpPr txBox="1"/>
          <p:nvPr/>
        </p:nvSpPr>
        <p:spPr>
          <a:xfrm>
            <a:off x="5995988" y="870356"/>
            <a:ext cx="1166812" cy="276999"/>
          </a:xfrm>
          <a:prstGeom prst="rect">
            <a:avLst/>
          </a:prstGeom>
          <a:noFill/>
        </p:spPr>
        <p:txBody>
          <a:bodyPr anchor="ctr" anchorCtr="0">
            <a:spAutoFit/>
          </a:bodyPr>
          <a:lstStyle/>
          <a:p>
            <a:pPr algn="ctr">
              <a:defRPr/>
            </a:pPr>
            <a:r>
              <a:rPr lang="en-US" sz="1200" b="1" kern="10" dirty="0">
                <a:solidFill>
                  <a:schemeClr val="bg1"/>
                </a:solidFill>
                <a:latin typeface="Arial Black"/>
              </a:rPr>
              <a:t>BRCA</a:t>
            </a:r>
            <a:endParaRPr lang="en-US" sz="1200" dirty="0">
              <a:solidFill>
                <a:schemeClr val="bg1"/>
              </a:solidFill>
            </a:endParaRPr>
          </a:p>
        </p:txBody>
      </p:sp>
      <p:sp>
        <p:nvSpPr>
          <p:cNvPr id="53" name="TextBox 52"/>
          <p:cNvSpPr txBox="1"/>
          <p:nvPr/>
        </p:nvSpPr>
        <p:spPr>
          <a:xfrm>
            <a:off x="7351711" y="885744"/>
            <a:ext cx="1106489" cy="261610"/>
          </a:xfrm>
          <a:prstGeom prst="rect">
            <a:avLst/>
          </a:prstGeom>
          <a:noFill/>
        </p:spPr>
        <p:txBody>
          <a:bodyPr wrap="square" anchor="ctr" anchorCtr="0">
            <a:spAutoFit/>
          </a:bodyPr>
          <a:lstStyle/>
          <a:p>
            <a:pPr algn="ctr">
              <a:defRPr/>
            </a:pPr>
            <a:r>
              <a:rPr lang="en-US" sz="1100" b="1" kern="10" dirty="0">
                <a:solidFill>
                  <a:schemeClr val="bg1"/>
                </a:solidFill>
                <a:latin typeface="Arial Black"/>
              </a:rPr>
              <a:t>POTPOURRI</a:t>
            </a:r>
            <a:endParaRPr lang="en-US" sz="1100" dirty="0">
              <a:solidFill>
                <a:schemeClr val="bg1"/>
              </a:solidFill>
            </a:endParaRPr>
          </a:p>
        </p:txBody>
      </p:sp>
      <p:sp>
        <p:nvSpPr>
          <p:cNvPr id="11302" name="TextBox 1"/>
          <p:cNvSpPr txBox="1">
            <a:spLocks noChangeArrowheads="1"/>
          </p:cNvSpPr>
          <p:nvPr/>
        </p:nvSpPr>
        <p:spPr bwMode="auto">
          <a:xfrm>
            <a:off x="6968394" y="5486501"/>
            <a:ext cx="15660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b="1" dirty="0">
                <a:solidFill>
                  <a:schemeClr val="bg1"/>
                </a:solidFill>
                <a:latin typeface="Arial Narrow" pitchFamily="34" charset="0"/>
                <a:cs typeface="Arial" charset="0"/>
                <a:hlinkClick r:id="rId32" action="ppaction://hlinksldjump"/>
              </a:rPr>
              <a:t>FINAL JEOPARODY</a:t>
            </a:r>
            <a:endParaRPr lang="en-US" altLang="en-US" sz="1400" b="1" dirty="0">
              <a:solidFill>
                <a:schemeClr val="bg1"/>
              </a:solidFill>
              <a:latin typeface="Arial Narrow" pitchFamily="34" charset="0"/>
              <a:cs typeface="Arial" charset="0"/>
            </a:endParaRPr>
          </a:p>
        </p:txBody>
      </p:sp>
      <p:sp>
        <p:nvSpPr>
          <p:cNvPr id="39" name="Text Box 42"/>
          <p:cNvSpPr txBox="1">
            <a:spLocks noChangeArrowheads="1"/>
          </p:cNvSpPr>
          <p:nvPr/>
        </p:nvSpPr>
        <p:spPr bwMode="auto">
          <a:xfrm>
            <a:off x="2035177" y="16002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33" action="ppaction://hlinksldjump"/>
              </a:rPr>
              <a:t>$100</a:t>
            </a:r>
            <a:endParaRPr lang="en-US" altLang="en-US" sz="2800" b="1" dirty="0">
              <a:solidFill>
                <a:srgbClr val="000000"/>
              </a:solidFill>
              <a:latin typeface="Impact" pitchFamily="34" charset="0"/>
            </a:endParaRPr>
          </a:p>
        </p:txBody>
      </p:sp>
    </p:spTree>
  </p:cSld>
  <p:clrMapOvr>
    <a:masterClrMapping/>
  </p:clrMapOvr>
  <p:transition spd="slow" advClick="0">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5"/>
          <p:cNvSpPr txBox="1">
            <a:spLocks noChangeArrowheads="1"/>
          </p:cNvSpPr>
          <p:nvPr/>
        </p:nvSpPr>
        <p:spPr bwMode="auto">
          <a:xfrm>
            <a:off x="838202" y="1800999"/>
            <a:ext cx="75660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None/>
            </a:pPr>
            <a:r>
              <a:rPr lang="en-US" sz="4800" dirty="0">
                <a:solidFill>
                  <a:schemeClr val="bg1"/>
                </a:solidFill>
                <a:latin typeface="Arial Black" panose="020B0A04020102020204" pitchFamily="34" charset="0"/>
              </a:rPr>
              <a:t>This single drug is usually successful in treating low risk GTN.</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5"/>
          <p:cNvSpPr txBox="1">
            <a:spLocks noChangeArrowheads="1"/>
          </p:cNvSpPr>
          <p:nvPr/>
        </p:nvSpPr>
        <p:spPr bwMode="auto">
          <a:xfrm>
            <a:off x="815977" y="1524000"/>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Methotrexate?</a:t>
            </a:r>
            <a:endParaRPr lang="en-US" altLang="en-US" sz="6000" dirty="0">
              <a:solidFill>
                <a:schemeClr val="bg1"/>
              </a:solidFill>
              <a:latin typeface="Arial Black" pitchFamily="34" charset="0"/>
              <a:cs typeface="Arial" charset="0"/>
            </a:endParaRPr>
          </a:p>
          <a:p>
            <a:pPr algn="ctr">
              <a:spcBef>
                <a:spcPct val="0"/>
              </a:spcBef>
              <a:buFontTx/>
              <a:buNone/>
            </a:pPr>
            <a:endParaRPr lang="en-US" altLang="en-US" sz="6000" dirty="0">
              <a:solidFill>
                <a:schemeClr val="bg1"/>
              </a:solidFill>
              <a:latin typeface="Arial Black" pitchFamily="34" charset="0"/>
              <a:cs typeface="Arial"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5"/>
          <p:cNvSpPr txBox="1">
            <a:spLocks noChangeArrowheads="1"/>
          </p:cNvSpPr>
          <p:nvPr/>
        </p:nvSpPr>
        <p:spPr bwMode="auto">
          <a:xfrm>
            <a:off x="815977" y="1050222"/>
            <a:ext cx="7566025"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400" dirty="0">
                <a:solidFill>
                  <a:schemeClr val="bg1"/>
                </a:solidFill>
                <a:latin typeface="Arial Black" panose="020B0A04020102020204" pitchFamily="34" charset="0"/>
              </a:rPr>
              <a:t>This dangerous outcome can occur after biopsy of vaginal metastasis of GTN.</a:t>
            </a:r>
            <a:endParaRPr lang="en-US" altLang="en-US" sz="4400" dirty="0">
              <a:solidFill>
                <a:schemeClr val="bg1"/>
              </a:solidFill>
              <a:latin typeface="Arial Black" panose="020B0A04020102020204" pitchFamily="34" charset="0"/>
              <a:cs typeface="Arial" charset="0"/>
            </a:endParaRPr>
          </a:p>
          <a:p>
            <a:pPr algn="ctr">
              <a:spcBef>
                <a:spcPct val="0"/>
              </a:spcBef>
              <a:buFontTx/>
              <a:buNone/>
            </a:pPr>
            <a:endParaRPr lang="en-US" altLang="en-US" sz="6000" dirty="0">
              <a:solidFill>
                <a:schemeClr val="bg1"/>
              </a:solidFill>
              <a:latin typeface="Arial Black" pitchFamily="34" charset="0"/>
              <a:cs typeface="Arial" charset="0"/>
            </a:endParaRPr>
          </a:p>
        </p:txBody>
      </p:sp>
    </p:spTree>
  </p:cSld>
  <p:clrMapOvr>
    <a:masterClrMapping/>
  </p:clrMapOvr>
  <p:transition spd="slow">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5"/>
          <p:cNvSpPr txBox="1">
            <a:spLocks noChangeArrowheads="1"/>
          </p:cNvSpPr>
          <p:nvPr/>
        </p:nvSpPr>
        <p:spPr bwMode="auto">
          <a:xfrm>
            <a:off x="815977" y="1447802"/>
            <a:ext cx="75660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heavy bleeding / hemorrhage?</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5"/>
          <p:cNvSpPr txBox="1">
            <a:spLocks noChangeArrowheads="1"/>
          </p:cNvSpPr>
          <p:nvPr/>
        </p:nvSpPr>
        <p:spPr bwMode="auto">
          <a:xfrm>
            <a:off x="815977" y="755276"/>
            <a:ext cx="756602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5400" dirty="0">
                <a:solidFill>
                  <a:schemeClr val="bg1"/>
                </a:solidFill>
                <a:latin typeface="Arial Black" panose="020B0A04020102020204" pitchFamily="34" charset="0"/>
              </a:rPr>
              <a:t>Choriocarcinoma is classically diagnosed after this type of a pregnancy.</a:t>
            </a:r>
            <a:endParaRPr lang="en-US" altLang="en-US" sz="54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5"/>
          <p:cNvSpPr txBox="1">
            <a:spLocks noChangeArrowheads="1"/>
          </p:cNvSpPr>
          <p:nvPr/>
        </p:nvSpPr>
        <p:spPr bwMode="auto">
          <a:xfrm>
            <a:off x="815977" y="2094104"/>
            <a:ext cx="7566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800" dirty="0">
                <a:solidFill>
                  <a:schemeClr val="bg1"/>
                </a:solidFill>
                <a:latin typeface="Arial Black" panose="020B0A04020102020204" pitchFamily="34" charset="0"/>
              </a:rPr>
              <a:t>What is a complete molar pregnancy?</a:t>
            </a:r>
            <a:endParaRPr lang="en-US" altLang="en-US" sz="48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815977" y="1170773"/>
            <a:ext cx="75660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After first diagnosis of choriocarcinoma, this form of imaging is recommended in addition to baseline labs (T+S, CBC, CMP, </a:t>
            </a:r>
            <a:r>
              <a:rPr lang="en-US" sz="3600" dirty="0" err="1">
                <a:solidFill>
                  <a:schemeClr val="bg1"/>
                </a:solidFill>
                <a:latin typeface="Arial Black" panose="020B0A04020102020204" pitchFamily="34" charset="0"/>
              </a:rPr>
              <a:t>coags</a:t>
            </a:r>
            <a:r>
              <a:rPr lang="en-US" sz="3600" dirty="0">
                <a:solidFill>
                  <a:schemeClr val="bg1"/>
                </a:solidFill>
                <a:latin typeface="Arial Black" panose="020B0A04020102020204" pitchFamily="34" charset="0"/>
              </a:rPr>
              <a:t>, and a quantitative HCG).</a:t>
            </a:r>
            <a:endParaRPr lang="en-US" altLang="en-US" sz="36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5"/>
          <p:cNvSpPr txBox="1">
            <a:spLocks noChangeArrowheads="1"/>
          </p:cNvSpPr>
          <p:nvPr/>
        </p:nvSpPr>
        <p:spPr bwMode="auto">
          <a:xfrm>
            <a:off x="815977" y="2371102"/>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a CXR?</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5"/>
          <p:cNvSpPr txBox="1">
            <a:spLocks noChangeArrowheads="1"/>
          </p:cNvSpPr>
          <p:nvPr/>
        </p:nvSpPr>
        <p:spPr bwMode="auto">
          <a:xfrm>
            <a:off x="815977" y="893774"/>
            <a:ext cx="75660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This scoring system is in place to separate low risk GTN from high risk GTN and those patients with a score above 6 are less likely to be cured by methotrexate alone.</a:t>
            </a:r>
            <a:endParaRPr lang="en-US" altLang="en-US" sz="6000" dirty="0">
              <a:solidFill>
                <a:schemeClr val="bg1"/>
              </a:solidFill>
              <a:latin typeface="Arial Black" pitchFamily="34" charset="0"/>
              <a:cs typeface="Arial" charset="0"/>
            </a:endParaRPr>
          </a:p>
        </p:txBody>
      </p:sp>
    </p:spTree>
  </p:cSld>
  <p:clrMapOvr>
    <a:masterClrMapping/>
  </p:clrMapOvr>
  <p:transition spd="slow">
    <p:zoom/>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7448E646-6C7E-0C4E-998B-5942FE5C357D}"/>
              </a:ext>
            </a:extLst>
          </p:cNvPr>
          <p:cNvSpPr>
            <a:spLocks noGrp="1"/>
          </p:cNvSpPr>
          <p:nvPr>
            <p:ph type="title"/>
          </p:nvPr>
        </p:nvSpPr>
        <p:spPr>
          <a:xfrm>
            <a:off x="514350" y="1719807"/>
            <a:ext cx="2744542" cy="3418387"/>
          </a:xfrm>
        </p:spPr>
        <p:txBody>
          <a:bodyPr>
            <a:normAutofit/>
          </a:bodyPr>
          <a:lstStyle/>
          <a:p>
            <a:pPr algn="r"/>
            <a:r>
              <a:rPr lang="en-US"/>
              <a:t>Ground rules</a:t>
            </a:r>
          </a:p>
        </p:txBody>
      </p:sp>
      <p:cxnSp>
        <p:nvCxnSpPr>
          <p:cNvPr id="15"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0192" y="2108835"/>
            <a:ext cx="0" cy="264033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06F4021-237C-BB4C-B2AE-582F498F66F4}"/>
              </a:ext>
            </a:extLst>
          </p:cNvPr>
          <p:cNvSpPr>
            <a:spLocks noGrp="1"/>
          </p:cNvSpPr>
          <p:nvPr>
            <p:ph idx="1"/>
          </p:nvPr>
        </p:nvSpPr>
        <p:spPr>
          <a:xfrm>
            <a:off x="3853304" y="857250"/>
            <a:ext cx="4888157" cy="5143500"/>
          </a:xfrm>
        </p:spPr>
        <p:txBody>
          <a:bodyPr>
            <a:normAutofit/>
          </a:bodyPr>
          <a:lstStyle/>
          <a:p>
            <a:pPr>
              <a:lnSpc>
                <a:spcPct val="90000"/>
              </a:lnSpc>
            </a:pPr>
            <a:r>
              <a:rPr lang="en-US" sz="1600" dirty="0"/>
              <a:t>First player is being chosen at random.</a:t>
            </a:r>
          </a:p>
          <a:p>
            <a:pPr>
              <a:lnSpc>
                <a:spcPct val="90000"/>
              </a:lnSpc>
            </a:pPr>
            <a:r>
              <a:rPr lang="en-US" sz="1600" dirty="0"/>
              <a:t>Person who chose the square gets first chance to answer verbally.  If no answer within 1min and/or a wrong answer, the first person to type the correct answer into the </a:t>
            </a:r>
            <a:r>
              <a:rPr lang="en-US" sz="1600" dirty="0" err="1"/>
              <a:t>chatboard</a:t>
            </a:r>
            <a:r>
              <a:rPr lang="en-US" sz="1600" dirty="0"/>
              <a:t> wins and chooses next.</a:t>
            </a:r>
          </a:p>
          <a:p>
            <a:pPr>
              <a:lnSpc>
                <a:spcPct val="90000"/>
              </a:lnSpc>
            </a:pPr>
            <a:r>
              <a:rPr lang="en-US" sz="1600" dirty="0"/>
              <a:t>Dr. </a:t>
            </a:r>
            <a:r>
              <a:rPr lang="en-US" sz="1600" dirty="0" err="1"/>
              <a:t>Geevarghese</a:t>
            </a:r>
            <a:r>
              <a:rPr lang="en-US" sz="1600" dirty="0"/>
              <a:t> will be keeping score.</a:t>
            </a:r>
          </a:p>
          <a:p>
            <a:pPr>
              <a:lnSpc>
                <a:spcPct val="90000"/>
              </a:lnSpc>
            </a:pPr>
            <a:r>
              <a:rPr lang="en-US" sz="1600" dirty="0"/>
              <a:t>Shouting out answers and wrong answers are ENCOURAGED without penalty!! </a:t>
            </a:r>
            <a:r>
              <a:rPr lang="en-US" sz="1600" dirty="0">
                <a:sym typeface="Wingdings" pitchFamily="2" charset="2"/>
              </a:rPr>
              <a:t></a:t>
            </a:r>
          </a:p>
          <a:p>
            <a:pPr>
              <a:lnSpc>
                <a:spcPct val="90000"/>
              </a:lnSpc>
            </a:pPr>
            <a:r>
              <a:rPr lang="en-US" sz="1600" dirty="0">
                <a:sym typeface="Wingdings" pitchFamily="2" charset="2"/>
              </a:rPr>
              <a:t>Questions during the game are ENCOURAGED!! </a:t>
            </a:r>
            <a:endParaRPr lang="en-US" sz="1600" dirty="0"/>
          </a:p>
          <a:p>
            <a:pPr>
              <a:lnSpc>
                <a:spcPct val="90000"/>
              </a:lnSpc>
            </a:pPr>
            <a:r>
              <a:rPr lang="en-US" sz="1600" dirty="0"/>
              <a:t>There are is no Daily Double.</a:t>
            </a:r>
          </a:p>
          <a:p>
            <a:pPr>
              <a:lnSpc>
                <a:spcPct val="90000"/>
              </a:lnSpc>
            </a:pPr>
            <a:r>
              <a:rPr lang="en-US" sz="1600" dirty="0"/>
              <a:t>A Final Jeopardy round will only be used, if we need a tie-breaker.</a:t>
            </a:r>
          </a:p>
          <a:p>
            <a:pPr>
              <a:lnSpc>
                <a:spcPct val="90000"/>
              </a:lnSpc>
            </a:pPr>
            <a:r>
              <a:rPr lang="en-US" sz="1600" dirty="0"/>
              <a:t>There will be one winner.  Prize is a $25 Amazon gift card (sent via email after game is over) and bragging rights for as long as your co-residents will tolerate you </a:t>
            </a:r>
            <a:r>
              <a:rPr lang="en-US" sz="1600" dirty="0">
                <a:sym typeface="Wingdings" pitchFamily="2" charset="2"/>
              </a:rPr>
              <a:t></a:t>
            </a:r>
          </a:p>
        </p:txBody>
      </p:sp>
    </p:spTree>
    <p:extLst>
      <p:ext uri="{BB962C8B-B14F-4D97-AF65-F5344CB8AC3E}">
        <p14:creationId xmlns:p14="http://schemas.microsoft.com/office/powerpoint/2010/main" val="3422766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5CA5FF47-33C9-4633-93A1-AD2BD646577C}"/>
              </a:ext>
            </a:extLst>
          </p:cNvPr>
          <p:cNvSpPr txBox="1">
            <a:spLocks noChangeArrowheads="1"/>
          </p:cNvSpPr>
          <p:nvPr/>
        </p:nvSpPr>
        <p:spPr bwMode="auto">
          <a:xfrm>
            <a:off x="788987" y="914400"/>
            <a:ext cx="75660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What is the WHO scoring system?</a:t>
            </a:r>
            <a:endParaRPr lang="en-US" altLang="en-US" sz="3600" dirty="0">
              <a:solidFill>
                <a:schemeClr val="bg1"/>
              </a:solidFill>
              <a:latin typeface="Arial Black" panose="020B0A04020102020204" pitchFamily="34" charset="0"/>
              <a:cs typeface="Arial" charset="0"/>
            </a:endParaRPr>
          </a:p>
        </p:txBody>
      </p:sp>
      <p:pic>
        <p:nvPicPr>
          <p:cNvPr id="4" name="Picture 3">
            <a:extLst>
              <a:ext uri="{FF2B5EF4-FFF2-40B4-BE49-F238E27FC236}">
                <a16:creationId xmlns:a16="http://schemas.microsoft.com/office/drawing/2014/main" id="{11EB133D-819B-42A7-A5B1-266B3C10825F}"/>
              </a:ext>
            </a:extLst>
          </p:cNvPr>
          <p:cNvPicPr>
            <a:picLocks noChangeAspect="1"/>
          </p:cNvPicPr>
          <p:nvPr/>
        </p:nvPicPr>
        <p:blipFill>
          <a:blip r:embed="rId2"/>
          <a:stretch>
            <a:fillRect/>
          </a:stretch>
        </p:blipFill>
        <p:spPr>
          <a:xfrm>
            <a:off x="720223" y="2531900"/>
            <a:ext cx="7703552" cy="2211372"/>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5"/>
          <p:cNvSpPr txBox="1">
            <a:spLocks noChangeArrowheads="1"/>
          </p:cNvSpPr>
          <p:nvPr/>
        </p:nvSpPr>
        <p:spPr bwMode="auto">
          <a:xfrm>
            <a:off x="815977" y="1355440"/>
            <a:ext cx="75660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800" dirty="0">
                <a:solidFill>
                  <a:schemeClr val="bg1"/>
                </a:solidFill>
                <a:latin typeface="Arial Black" panose="020B0A04020102020204" pitchFamily="34" charset="0"/>
              </a:rPr>
              <a:t>This tumor marker is elevated in over 80% of epithelial ovarian cancers.</a:t>
            </a:r>
            <a:endParaRPr lang="en-US" altLang="en-US" sz="48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5"/>
          <p:cNvSpPr txBox="1">
            <a:spLocks noChangeArrowheads="1"/>
          </p:cNvSpPr>
          <p:nvPr/>
        </p:nvSpPr>
        <p:spPr bwMode="auto">
          <a:xfrm>
            <a:off x="815977" y="2371102"/>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CA-125?</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5"/>
          <p:cNvSpPr txBox="1">
            <a:spLocks noChangeArrowheads="1"/>
          </p:cNvSpPr>
          <p:nvPr/>
        </p:nvSpPr>
        <p:spPr bwMode="auto">
          <a:xfrm>
            <a:off x="815977" y="1355440"/>
            <a:ext cx="75660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800" dirty="0">
                <a:solidFill>
                  <a:schemeClr val="bg1"/>
                </a:solidFill>
                <a:latin typeface="Arial Black" panose="020B0A04020102020204" pitchFamily="34" charset="0"/>
              </a:rPr>
              <a:t>This dimeric tumor marker is elevated in nearly all granulosa cell tumors.</a:t>
            </a:r>
            <a:endParaRPr lang="en-US" altLang="en-US" sz="48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5"/>
          <p:cNvSpPr txBox="1">
            <a:spLocks noChangeArrowheads="1"/>
          </p:cNvSpPr>
          <p:nvPr/>
        </p:nvSpPr>
        <p:spPr bwMode="auto">
          <a:xfrm>
            <a:off x="815977" y="1355440"/>
            <a:ext cx="75660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800" dirty="0">
                <a:solidFill>
                  <a:schemeClr val="bg1"/>
                </a:solidFill>
                <a:latin typeface="Arial Black" panose="020B0A04020102020204" pitchFamily="34" charset="0"/>
              </a:rPr>
              <a:t>Inhibin (most patients will have an elevated Inhibin A or Inhibin B or both)</a:t>
            </a:r>
            <a:endParaRPr lang="en-US" altLang="en-US" sz="48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5"/>
          <p:cNvSpPr txBox="1">
            <a:spLocks noChangeArrowheads="1"/>
          </p:cNvSpPr>
          <p:nvPr/>
        </p:nvSpPr>
        <p:spPr bwMode="auto">
          <a:xfrm>
            <a:off x="815977" y="1817104"/>
            <a:ext cx="75660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400" dirty="0">
                <a:solidFill>
                  <a:schemeClr val="bg1"/>
                </a:solidFill>
                <a:latin typeface="Arial Black" panose="020B0A04020102020204" pitchFamily="34" charset="0"/>
              </a:rPr>
              <a:t>This tumor marker is elevated in nearly all dysgerminoma cases.</a:t>
            </a:r>
            <a:endParaRPr lang="en-US" altLang="en-US" sz="44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5"/>
          <p:cNvSpPr txBox="1">
            <a:spLocks noChangeArrowheads="1"/>
          </p:cNvSpPr>
          <p:nvPr/>
        </p:nvSpPr>
        <p:spPr bwMode="auto">
          <a:xfrm>
            <a:off x="815977" y="2371102"/>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LDH?</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5"/>
          <p:cNvSpPr txBox="1">
            <a:spLocks noChangeArrowheads="1"/>
          </p:cNvSpPr>
          <p:nvPr/>
        </p:nvSpPr>
        <p:spPr bwMode="auto">
          <a:xfrm>
            <a:off x="815977" y="1139995"/>
            <a:ext cx="756602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400" dirty="0">
                <a:solidFill>
                  <a:schemeClr val="bg1"/>
                </a:solidFill>
                <a:latin typeface="Arial Black" panose="020B0A04020102020204" pitchFamily="34" charset="0"/>
              </a:rPr>
              <a:t>This tumor marker is elevated in nearly all endodermal sinus tumors (aka yolk sac tumors).</a:t>
            </a:r>
            <a:endParaRPr lang="en-US" altLang="en-US" sz="44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9C139139-6C32-4E77-8D50-0EEB791FA548}"/>
              </a:ext>
            </a:extLst>
          </p:cNvPr>
          <p:cNvSpPr txBox="1">
            <a:spLocks noChangeArrowheads="1"/>
          </p:cNvSpPr>
          <p:nvPr/>
        </p:nvSpPr>
        <p:spPr bwMode="auto">
          <a:xfrm>
            <a:off x="815977" y="2371102"/>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AFP?</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851AC5FF-E27F-441A-A5DD-3461C105DEEB}"/>
              </a:ext>
            </a:extLst>
          </p:cNvPr>
          <p:cNvSpPr txBox="1">
            <a:spLocks noChangeArrowheads="1"/>
          </p:cNvSpPr>
          <p:nvPr/>
        </p:nvSpPr>
        <p:spPr bwMode="auto">
          <a:xfrm>
            <a:off x="815977" y="1355439"/>
            <a:ext cx="75660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dirty="0">
                <a:solidFill>
                  <a:schemeClr val="bg1"/>
                </a:solidFill>
                <a:latin typeface="Arial Black" panose="020B0A04020102020204" pitchFamily="34" charset="0"/>
              </a:rPr>
              <a:t>This tumor marker is the first tumor marker recognized in human malignancies and is still the tumor marker with greatest consistency in response to treatment for choriocarcinoma.</a:t>
            </a:r>
            <a:endParaRPr lang="en-US" altLang="en-US"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7000" r="-17000"/>
          </a:stretch>
        </a:blipFill>
        <a:effectLst/>
      </p:bgPr>
    </p:bg>
    <p:spTree>
      <p:nvGrpSpPr>
        <p:cNvPr id="1" name=""/>
        <p:cNvGrpSpPr/>
        <p:nvPr/>
      </p:nvGrpSpPr>
      <p:grpSpPr>
        <a:xfrm>
          <a:off x="0" y="0"/>
          <a:ext cx="0" cy="0"/>
          <a:chOff x="0" y="0"/>
          <a:chExt cx="0" cy="0"/>
        </a:xfrm>
      </p:grpSpPr>
      <p:sp>
        <p:nvSpPr>
          <p:cNvPr id="4099" name="TextBox 1"/>
          <p:cNvSpPr txBox="1">
            <a:spLocks noChangeArrowheads="1"/>
          </p:cNvSpPr>
          <p:nvPr/>
        </p:nvSpPr>
        <p:spPr bwMode="auto">
          <a:xfrm>
            <a:off x="762002" y="1090613"/>
            <a:ext cx="7566025" cy="3877985"/>
          </a:xfrm>
          <a:prstGeom prst="rect">
            <a:avLst/>
          </a:prstGeom>
          <a:solidFill>
            <a:srgbClr val="002060">
              <a:alpha val="83000"/>
            </a:srgbClr>
          </a:solidFill>
          <a:ln w="127000">
            <a:solidFill>
              <a:schemeClr val="accent4">
                <a:shade val="50000"/>
              </a:schemeClr>
            </a:solidFill>
          </a:ln>
        </p:spPr>
        <p:txBody>
          <a:bodyPr lIns="91440" tIns="274320" bIns="27432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7200">
                <a:solidFill>
                  <a:schemeClr val="bg1"/>
                </a:solidFill>
                <a:latin typeface="Arial Black" pitchFamily="34" charset="0"/>
                <a:cs typeface="Arial" charset="0"/>
              </a:rPr>
              <a:t>HERE ARE TODAY’S CATEGORIES</a:t>
            </a:r>
          </a:p>
        </p:txBody>
      </p:sp>
    </p:spTree>
    <p:extLst>
      <p:ext uri="{BB962C8B-B14F-4D97-AF65-F5344CB8AC3E}">
        <p14:creationId xmlns:p14="http://schemas.microsoft.com/office/powerpoint/2010/main" val="3592836085"/>
      </p:ext>
    </p:extLst>
  </p:cSld>
  <p:clrMapOvr>
    <a:masterClrMapping/>
  </p:clrMapOvr>
  <p:transition advClick="0" advTm="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5"/>
          <p:cNvSpPr txBox="1">
            <a:spLocks noChangeArrowheads="1"/>
          </p:cNvSpPr>
          <p:nvPr/>
        </p:nvSpPr>
        <p:spPr bwMode="auto">
          <a:xfrm>
            <a:off x="815977" y="1909437"/>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Beta-HCG?</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E0D85628-D978-49C2-AAEE-F0D8226EB089}"/>
              </a:ext>
            </a:extLst>
          </p:cNvPr>
          <p:cNvSpPr txBox="1">
            <a:spLocks noChangeArrowheads="1"/>
          </p:cNvSpPr>
          <p:nvPr/>
        </p:nvSpPr>
        <p:spPr bwMode="auto">
          <a:xfrm>
            <a:off x="815977" y="1540104"/>
            <a:ext cx="75660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2800" dirty="0">
                <a:solidFill>
                  <a:schemeClr val="bg1"/>
                </a:solidFill>
                <a:latin typeface="Arial Black" panose="020B0A04020102020204" pitchFamily="34" charset="0"/>
              </a:rPr>
              <a:t>These rosettes of round, pale cells with coffee-bean nuclei surrounding a central cavity are not always found on the slide of a granulosa cell tumor.  But, they are pathognomonic and will confirm the diagnosis.</a:t>
            </a:r>
            <a:endParaRPr lang="en-US" altLang="en-US" sz="28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F0E817A4-D5F5-48F4-9204-AEE4B362226F}"/>
              </a:ext>
            </a:extLst>
          </p:cNvPr>
          <p:cNvSpPr txBox="1">
            <a:spLocks noChangeArrowheads="1"/>
          </p:cNvSpPr>
          <p:nvPr/>
        </p:nvSpPr>
        <p:spPr bwMode="auto">
          <a:xfrm>
            <a:off x="788987" y="1161364"/>
            <a:ext cx="7566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What are Call-Exner bodies?</a:t>
            </a:r>
            <a:endParaRPr lang="en-US" altLang="en-US" sz="3600" dirty="0">
              <a:solidFill>
                <a:schemeClr val="bg1"/>
              </a:solidFill>
              <a:latin typeface="Arial Black" panose="020B0A04020102020204" pitchFamily="34" charset="0"/>
              <a:cs typeface="Arial" charset="0"/>
            </a:endParaRPr>
          </a:p>
        </p:txBody>
      </p:sp>
      <p:pic>
        <p:nvPicPr>
          <p:cNvPr id="4" name="Picture 3">
            <a:extLst>
              <a:ext uri="{FF2B5EF4-FFF2-40B4-BE49-F238E27FC236}">
                <a16:creationId xmlns:a16="http://schemas.microsoft.com/office/drawing/2014/main" id="{D8DA5F8F-6DDD-485B-8560-01E15ABE5B48}"/>
              </a:ext>
            </a:extLst>
          </p:cNvPr>
          <p:cNvPicPr>
            <a:picLocks noChangeAspect="1"/>
          </p:cNvPicPr>
          <p:nvPr/>
        </p:nvPicPr>
        <p:blipFill>
          <a:blip r:embed="rId2"/>
          <a:stretch>
            <a:fillRect/>
          </a:stretch>
        </p:blipFill>
        <p:spPr>
          <a:xfrm>
            <a:off x="2288947" y="2057400"/>
            <a:ext cx="4566106" cy="3316070"/>
          </a:xfrm>
          <a:prstGeom prst="rect">
            <a:avLst/>
          </a:prstGeo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5"/>
          <p:cNvSpPr txBox="1">
            <a:spLocks noChangeArrowheads="1"/>
          </p:cNvSpPr>
          <p:nvPr/>
        </p:nvSpPr>
        <p:spPr bwMode="auto">
          <a:xfrm>
            <a:off x="815977" y="1170772"/>
            <a:ext cx="75660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This benign ovarian tumor is associated with anti-NMDA encephalitis and, if removed early in the course of the disease, can prevent devastating effects.</a:t>
            </a:r>
            <a:endParaRPr lang="en-US" altLang="en-US" sz="36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5"/>
          <p:cNvSpPr txBox="1">
            <a:spLocks noChangeArrowheads="1"/>
          </p:cNvSpPr>
          <p:nvPr/>
        </p:nvSpPr>
        <p:spPr bwMode="auto">
          <a:xfrm>
            <a:off x="815977" y="1447802"/>
            <a:ext cx="75660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a mature teratoma (aka a dermoid cyst)?</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145CC538-A2E5-40A0-9088-9116BAA74A64}"/>
              </a:ext>
            </a:extLst>
          </p:cNvPr>
          <p:cNvSpPr txBox="1">
            <a:spLocks noChangeArrowheads="1"/>
          </p:cNvSpPr>
          <p:nvPr/>
        </p:nvSpPr>
        <p:spPr bwMode="auto">
          <a:xfrm>
            <a:off x="815977" y="1355439"/>
            <a:ext cx="75660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dirty="0">
                <a:solidFill>
                  <a:schemeClr val="bg1"/>
                </a:solidFill>
                <a:latin typeface="Arial Black" panose="020B0A04020102020204" pitchFamily="34" charset="0"/>
              </a:rPr>
              <a:t>Mucinous borderline tumors of the ovary may present with a large tumor of appendiceal origin and a “belly full of jelly.”  This phenomenon is known by what another name.</a:t>
            </a:r>
            <a:endParaRPr lang="en-US" altLang="en-US"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5"/>
          <p:cNvSpPr txBox="1">
            <a:spLocks noChangeArrowheads="1"/>
          </p:cNvSpPr>
          <p:nvPr/>
        </p:nvSpPr>
        <p:spPr bwMode="auto">
          <a:xfrm>
            <a:off x="815977" y="1447802"/>
            <a:ext cx="75660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pseudomyxoma peritonei?</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B35F118C-5505-4B4F-ACEB-973EB59F6B39}"/>
              </a:ext>
            </a:extLst>
          </p:cNvPr>
          <p:cNvSpPr txBox="1">
            <a:spLocks noChangeArrowheads="1"/>
          </p:cNvSpPr>
          <p:nvPr/>
        </p:nvSpPr>
        <p:spPr bwMode="auto">
          <a:xfrm>
            <a:off x="815977" y="1109217"/>
            <a:ext cx="75660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2800" dirty="0">
                <a:solidFill>
                  <a:schemeClr val="bg1"/>
                </a:solidFill>
                <a:latin typeface="Arial Black" panose="020B0A04020102020204" pitchFamily="34" charset="0"/>
              </a:rPr>
              <a:t>A 70yo woman presents with a solid ovarian mass, significant ascites, and a pleural effusion.  On frozen section, she is found to have a fibroma and no metastases.  The ascites is drained and she completely recovers.  Her diagnosis is known as this eponymous phenomenon.</a:t>
            </a:r>
            <a:endParaRPr lang="en-US" altLang="en-US" sz="28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790F8B44-05CC-42CC-B984-8B7344259335}"/>
              </a:ext>
            </a:extLst>
          </p:cNvPr>
          <p:cNvSpPr txBox="1">
            <a:spLocks noChangeArrowheads="1"/>
          </p:cNvSpPr>
          <p:nvPr/>
        </p:nvSpPr>
        <p:spPr bwMode="auto">
          <a:xfrm>
            <a:off x="815977" y="1909438"/>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a:t>
            </a:r>
            <a:r>
              <a:rPr lang="en-US" sz="6000" dirty="0" err="1">
                <a:solidFill>
                  <a:schemeClr val="bg1"/>
                </a:solidFill>
                <a:latin typeface="Arial Black" panose="020B0A04020102020204" pitchFamily="34" charset="0"/>
              </a:rPr>
              <a:t>Meig’s</a:t>
            </a:r>
            <a:r>
              <a:rPr lang="en-US" sz="6000" dirty="0">
                <a:solidFill>
                  <a:schemeClr val="bg1"/>
                </a:solidFill>
                <a:latin typeface="Arial Black" panose="020B0A04020102020204" pitchFamily="34" charset="0"/>
              </a:rPr>
              <a:t> syndrome?</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ABEACF51-8D13-48EC-BB87-7E35290FA4FB}"/>
              </a:ext>
            </a:extLst>
          </p:cNvPr>
          <p:cNvSpPr txBox="1">
            <a:spLocks noChangeArrowheads="1"/>
          </p:cNvSpPr>
          <p:nvPr/>
        </p:nvSpPr>
        <p:spPr bwMode="auto">
          <a:xfrm>
            <a:off x="815977" y="1355439"/>
            <a:ext cx="75660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dirty="0">
                <a:solidFill>
                  <a:schemeClr val="bg1"/>
                </a:solidFill>
                <a:latin typeface="Arial Black" panose="020B0A04020102020204" pitchFamily="34" charset="0"/>
              </a:rPr>
              <a:t>A 4yo with vaginal bleeding and no trauma has “grape like tissue” seen at the distal vagina.  This rare, but important, form of rhabdomyosarcoma should be known to gynecologists.</a:t>
            </a:r>
            <a:endParaRPr lang="en-US" altLang="en-US"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5122" name="TextBox 5"/>
          <p:cNvSpPr txBox="1">
            <a:spLocks noChangeArrowheads="1"/>
          </p:cNvSpPr>
          <p:nvPr/>
        </p:nvSpPr>
        <p:spPr bwMode="auto">
          <a:xfrm>
            <a:off x="838202" y="2422775"/>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GTN</a:t>
            </a:r>
          </a:p>
        </p:txBody>
      </p:sp>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F5983307-D7D5-4332-8315-C6CC67126A59}"/>
              </a:ext>
            </a:extLst>
          </p:cNvPr>
          <p:cNvSpPr txBox="1">
            <a:spLocks noChangeArrowheads="1"/>
          </p:cNvSpPr>
          <p:nvPr/>
        </p:nvSpPr>
        <p:spPr bwMode="auto">
          <a:xfrm>
            <a:off x="788987" y="838200"/>
            <a:ext cx="75660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000" dirty="0">
                <a:solidFill>
                  <a:schemeClr val="bg1"/>
                </a:solidFill>
                <a:latin typeface="Arial Black" panose="020B0A04020102020204" pitchFamily="34" charset="0"/>
              </a:rPr>
              <a:t>What is sarcoma botryoides?</a:t>
            </a:r>
            <a:endParaRPr lang="en-US" altLang="en-US" sz="4000" dirty="0">
              <a:solidFill>
                <a:schemeClr val="bg1"/>
              </a:solidFill>
              <a:latin typeface="Arial Black" panose="020B0A04020102020204" pitchFamily="34" charset="0"/>
              <a:cs typeface="Arial" charset="0"/>
            </a:endParaRPr>
          </a:p>
        </p:txBody>
      </p:sp>
      <p:pic>
        <p:nvPicPr>
          <p:cNvPr id="5" name="Picture 4">
            <a:extLst>
              <a:ext uri="{FF2B5EF4-FFF2-40B4-BE49-F238E27FC236}">
                <a16:creationId xmlns:a16="http://schemas.microsoft.com/office/drawing/2014/main" id="{119CAD1A-4A40-4F5E-AD89-B74140FB981F}"/>
              </a:ext>
            </a:extLst>
          </p:cNvPr>
          <p:cNvPicPr>
            <a:picLocks noChangeAspect="1"/>
          </p:cNvPicPr>
          <p:nvPr/>
        </p:nvPicPr>
        <p:blipFill>
          <a:blip r:embed="rId2"/>
          <a:stretch>
            <a:fillRect/>
          </a:stretch>
        </p:blipFill>
        <p:spPr>
          <a:xfrm>
            <a:off x="2235895" y="2362200"/>
            <a:ext cx="4672207" cy="2990212"/>
          </a:xfrm>
          <a:prstGeom prst="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7E6757C5-2EAB-4FB9-96A7-69F397342E9A}"/>
              </a:ext>
            </a:extLst>
          </p:cNvPr>
          <p:cNvSpPr txBox="1">
            <a:spLocks noChangeArrowheads="1"/>
          </p:cNvSpPr>
          <p:nvPr/>
        </p:nvSpPr>
        <p:spPr bwMode="auto">
          <a:xfrm>
            <a:off x="815977" y="1139995"/>
            <a:ext cx="756602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400" dirty="0">
                <a:solidFill>
                  <a:schemeClr val="bg1"/>
                </a:solidFill>
                <a:latin typeface="Arial Black" panose="020B0A04020102020204" pitchFamily="34" charset="0"/>
              </a:rPr>
              <a:t>This viral protein of HPV degrades p53, allowing dangerous mutations during cellular replication.</a:t>
            </a:r>
            <a:endParaRPr lang="en-US" altLang="en-US" sz="44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E8AF09BA-1325-4C21-A0F7-C2CF212478FB}"/>
              </a:ext>
            </a:extLst>
          </p:cNvPr>
          <p:cNvSpPr txBox="1">
            <a:spLocks noChangeArrowheads="1"/>
          </p:cNvSpPr>
          <p:nvPr/>
        </p:nvSpPr>
        <p:spPr bwMode="auto">
          <a:xfrm>
            <a:off x="788987" y="9906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None/>
            </a:pPr>
            <a:r>
              <a:rPr lang="en-US" sz="6000" dirty="0">
                <a:solidFill>
                  <a:schemeClr val="bg1"/>
                </a:solidFill>
                <a:latin typeface="Arial Black" panose="020B0A04020102020204" pitchFamily="34" charset="0"/>
              </a:rPr>
              <a:t>What is E6?</a:t>
            </a:r>
          </a:p>
        </p:txBody>
      </p:sp>
      <p:pic>
        <p:nvPicPr>
          <p:cNvPr id="4" name="Picture 3">
            <a:extLst>
              <a:ext uri="{FF2B5EF4-FFF2-40B4-BE49-F238E27FC236}">
                <a16:creationId xmlns:a16="http://schemas.microsoft.com/office/drawing/2014/main" id="{0A82271D-19BE-4A4C-99E9-6E55377AED7F}"/>
              </a:ext>
            </a:extLst>
          </p:cNvPr>
          <p:cNvPicPr>
            <a:picLocks noChangeAspect="1"/>
          </p:cNvPicPr>
          <p:nvPr/>
        </p:nvPicPr>
        <p:blipFill>
          <a:blip r:embed="rId2"/>
          <a:stretch>
            <a:fillRect/>
          </a:stretch>
        </p:blipFill>
        <p:spPr>
          <a:xfrm>
            <a:off x="2097261" y="2017986"/>
            <a:ext cx="4949476" cy="3236494"/>
          </a:xfrm>
          <a:prstGeom prst="rect">
            <a:avLst/>
          </a:prstGeom>
        </p:spPr>
      </p:pic>
      <p:sp>
        <p:nvSpPr>
          <p:cNvPr id="5" name="Rectangle 4">
            <a:extLst>
              <a:ext uri="{FF2B5EF4-FFF2-40B4-BE49-F238E27FC236}">
                <a16:creationId xmlns:a16="http://schemas.microsoft.com/office/drawing/2014/main" id="{9A1823BA-B44E-4828-AADF-BFE28B5902FC}"/>
              </a:ext>
            </a:extLst>
          </p:cNvPr>
          <p:cNvSpPr/>
          <p:nvPr/>
        </p:nvSpPr>
        <p:spPr bwMode="auto">
          <a:xfrm>
            <a:off x="5638800" y="4803142"/>
            <a:ext cx="1219200" cy="465603"/>
          </a:xfrm>
          <a:prstGeom prst="rect">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C7B57758-DCE2-45CE-8596-19E28FF6D3AA}"/>
              </a:ext>
            </a:extLst>
          </p:cNvPr>
          <p:cNvSpPr txBox="1">
            <a:spLocks noChangeArrowheads="1"/>
          </p:cNvSpPr>
          <p:nvPr/>
        </p:nvSpPr>
        <p:spPr bwMode="auto">
          <a:xfrm>
            <a:off x="815977" y="1293884"/>
            <a:ext cx="756602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000" dirty="0">
                <a:solidFill>
                  <a:schemeClr val="bg1"/>
                </a:solidFill>
                <a:latin typeface="Arial Black" panose="020B0A04020102020204" pitchFamily="34" charset="0"/>
              </a:rPr>
              <a:t>This HPV viral protein inactivates </a:t>
            </a:r>
            <a:r>
              <a:rPr lang="en-US" sz="4000" dirty="0" err="1">
                <a:solidFill>
                  <a:schemeClr val="bg1"/>
                </a:solidFill>
                <a:latin typeface="Arial Black" panose="020B0A04020102020204" pitchFamily="34" charset="0"/>
              </a:rPr>
              <a:t>Rb</a:t>
            </a:r>
            <a:r>
              <a:rPr lang="en-US" sz="4000" dirty="0">
                <a:solidFill>
                  <a:schemeClr val="bg1"/>
                </a:solidFill>
                <a:latin typeface="Arial Black" panose="020B0A04020102020204" pitchFamily="34" charset="0"/>
              </a:rPr>
              <a:t>, allowing cells to continually enter the cell cycle and replicate.</a:t>
            </a:r>
            <a:endParaRPr lang="en-US" altLang="en-US" sz="40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A5F15C0-58DE-41CF-B8D3-B869D4D02AA2}"/>
              </a:ext>
            </a:extLst>
          </p:cNvPr>
          <p:cNvGrpSpPr/>
          <p:nvPr/>
        </p:nvGrpSpPr>
        <p:grpSpPr>
          <a:xfrm>
            <a:off x="788987" y="990600"/>
            <a:ext cx="7566025" cy="4278145"/>
            <a:chOff x="788987" y="990600"/>
            <a:chExt cx="7566025" cy="4278145"/>
          </a:xfrm>
        </p:grpSpPr>
        <p:sp>
          <p:nvSpPr>
            <p:cNvPr id="4" name="TextBox 5">
              <a:extLst>
                <a:ext uri="{FF2B5EF4-FFF2-40B4-BE49-F238E27FC236}">
                  <a16:creationId xmlns:a16="http://schemas.microsoft.com/office/drawing/2014/main" id="{DAB04D26-1567-4C2D-B044-8DC566AD7BFA}"/>
                </a:ext>
              </a:extLst>
            </p:cNvPr>
            <p:cNvSpPr txBox="1">
              <a:spLocks noChangeArrowheads="1"/>
            </p:cNvSpPr>
            <p:nvPr/>
          </p:nvSpPr>
          <p:spPr bwMode="auto">
            <a:xfrm>
              <a:off x="788987" y="9906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None/>
              </a:pPr>
              <a:r>
                <a:rPr lang="en-US" sz="6000" dirty="0">
                  <a:solidFill>
                    <a:schemeClr val="bg1"/>
                  </a:solidFill>
                  <a:latin typeface="Arial Black" panose="020B0A04020102020204" pitchFamily="34" charset="0"/>
                </a:rPr>
                <a:t>What is E7?</a:t>
              </a:r>
            </a:p>
          </p:txBody>
        </p:sp>
        <p:pic>
          <p:nvPicPr>
            <p:cNvPr id="5" name="Picture 4">
              <a:extLst>
                <a:ext uri="{FF2B5EF4-FFF2-40B4-BE49-F238E27FC236}">
                  <a16:creationId xmlns:a16="http://schemas.microsoft.com/office/drawing/2014/main" id="{A8BA5452-86F1-48E9-8F20-032AA41C6333}"/>
                </a:ext>
              </a:extLst>
            </p:cNvPr>
            <p:cNvPicPr>
              <a:picLocks noChangeAspect="1"/>
            </p:cNvPicPr>
            <p:nvPr/>
          </p:nvPicPr>
          <p:blipFill>
            <a:blip r:embed="rId2"/>
            <a:stretch>
              <a:fillRect/>
            </a:stretch>
          </p:blipFill>
          <p:spPr>
            <a:xfrm>
              <a:off x="2097261" y="2017986"/>
              <a:ext cx="4949476" cy="3236494"/>
            </a:xfrm>
            <a:prstGeom prst="rect">
              <a:avLst/>
            </a:prstGeom>
          </p:spPr>
        </p:pic>
        <p:sp>
          <p:nvSpPr>
            <p:cNvPr id="6" name="Rectangle 5">
              <a:extLst>
                <a:ext uri="{FF2B5EF4-FFF2-40B4-BE49-F238E27FC236}">
                  <a16:creationId xmlns:a16="http://schemas.microsoft.com/office/drawing/2014/main" id="{24029E95-2969-4F56-A4F6-1F9AC30858B9}"/>
                </a:ext>
              </a:extLst>
            </p:cNvPr>
            <p:cNvSpPr/>
            <p:nvPr/>
          </p:nvSpPr>
          <p:spPr bwMode="auto">
            <a:xfrm>
              <a:off x="5638800" y="4803142"/>
              <a:ext cx="1219200" cy="465603"/>
            </a:xfrm>
            <a:prstGeom prst="rect">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2D873908-E80E-445A-9225-550D2D9CAD03}"/>
              </a:ext>
            </a:extLst>
          </p:cNvPr>
          <p:cNvSpPr txBox="1">
            <a:spLocks noChangeArrowheads="1"/>
          </p:cNvSpPr>
          <p:nvPr/>
        </p:nvSpPr>
        <p:spPr bwMode="auto">
          <a:xfrm>
            <a:off x="815977" y="986107"/>
            <a:ext cx="7566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800" dirty="0">
                <a:solidFill>
                  <a:schemeClr val="bg1"/>
                </a:solidFill>
                <a:latin typeface="Arial Black" panose="020B0A04020102020204" pitchFamily="34" charset="0"/>
              </a:rPr>
              <a:t>These high risk subtypes of HPV are responsible for approximately 70% of all cervical cancers.</a:t>
            </a:r>
            <a:endParaRPr lang="en-US" altLang="en-US" sz="48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96870B28-C845-41C1-A240-D92FDFCBDF8C}"/>
              </a:ext>
            </a:extLst>
          </p:cNvPr>
          <p:cNvSpPr txBox="1">
            <a:spLocks noChangeArrowheads="1"/>
          </p:cNvSpPr>
          <p:nvPr/>
        </p:nvSpPr>
        <p:spPr bwMode="auto">
          <a:xfrm>
            <a:off x="815977" y="1909438"/>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are HPV 16 and 18?</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78D5B616-E43D-4439-B23A-C7FF443F96D6}"/>
              </a:ext>
            </a:extLst>
          </p:cNvPr>
          <p:cNvSpPr txBox="1">
            <a:spLocks noChangeArrowheads="1"/>
          </p:cNvSpPr>
          <p:nvPr/>
        </p:nvSpPr>
        <p:spPr bwMode="auto">
          <a:xfrm>
            <a:off x="815977" y="1447772"/>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The </a:t>
            </a:r>
            <a:r>
              <a:rPr lang="en-US" sz="3600" dirty="0" err="1">
                <a:solidFill>
                  <a:schemeClr val="bg1"/>
                </a:solidFill>
                <a:latin typeface="Arial Black" panose="020B0A04020102020204" pitchFamily="34" charset="0"/>
              </a:rPr>
              <a:t>nanovalent</a:t>
            </a:r>
            <a:r>
              <a:rPr lang="en-US" sz="3600" dirty="0">
                <a:solidFill>
                  <a:schemeClr val="bg1"/>
                </a:solidFill>
                <a:latin typeface="Arial Black" panose="020B0A04020102020204" pitchFamily="34" charset="0"/>
              </a:rPr>
              <a:t> HPV vaccine that we now routinely recommend is actually a VLP (virus-like particle) of this HPV viral protein.</a:t>
            </a:r>
            <a:endParaRPr lang="en-US" altLang="en-US" sz="36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CCD7AF9-C832-4D94-9C79-03A84D485957}"/>
              </a:ext>
            </a:extLst>
          </p:cNvPr>
          <p:cNvGrpSpPr/>
          <p:nvPr/>
        </p:nvGrpSpPr>
        <p:grpSpPr>
          <a:xfrm>
            <a:off x="788987" y="1066800"/>
            <a:ext cx="7566025" cy="4114800"/>
            <a:chOff x="788987" y="1066800"/>
            <a:chExt cx="7566025" cy="4114800"/>
          </a:xfrm>
        </p:grpSpPr>
        <p:sp>
          <p:nvSpPr>
            <p:cNvPr id="4" name="TextBox 5">
              <a:extLst>
                <a:ext uri="{FF2B5EF4-FFF2-40B4-BE49-F238E27FC236}">
                  <a16:creationId xmlns:a16="http://schemas.microsoft.com/office/drawing/2014/main" id="{02DC7956-B067-436A-B083-54907E5E0C40}"/>
                </a:ext>
              </a:extLst>
            </p:cNvPr>
            <p:cNvSpPr txBox="1">
              <a:spLocks noChangeArrowheads="1"/>
            </p:cNvSpPr>
            <p:nvPr/>
          </p:nvSpPr>
          <p:spPr bwMode="auto">
            <a:xfrm>
              <a:off x="788987" y="10668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L1?</a:t>
              </a:r>
              <a:endParaRPr lang="en-US" altLang="en-US" sz="6000" dirty="0">
                <a:solidFill>
                  <a:schemeClr val="bg1"/>
                </a:solidFill>
                <a:latin typeface="Arial Black" panose="020B0A04020102020204" pitchFamily="34" charset="0"/>
                <a:cs typeface="Arial" charset="0"/>
              </a:endParaRPr>
            </a:p>
          </p:txBody>
        </p:sp>
        <p:pic>
          <p:nvPicPr>
            <p:cNvPr id="5" name="Picture 4">
              <a:extLst>
                <a:ext uri="{FF2B5EF4-FFF2-40B4-BE49-F238E27FC236}">
                  <a16:creationId xmlns:a16="http://schemas.microsoft.com/office/drawing/2014/main" id="{28FE1057-E53B-4B77-96B2-24DE9D1759E3}"/>
                </a:ext>
              </a:extLst>
            </p:cNvPr>
            <p:cNvPicPr>
              <a:picLocks noChangeAspect="1"/>
            </p:cNvPicPr>
            <p:nvPr/>
          </p:nvPicPr>
          <p:blipFill>
            <a:blip r:embed="rId2"/>
            <a:stretch>
              <a:fillRect/>
            </a:stretch>
          </p:blipFill>
          <p:spPr>
            <a:xfrm>
              <a:off x="2324100" y="2209800"/>
              <a:ext cx="4495800" cy="2939832"/>
            </a:xfrm>
            <a:prstGeom prst="rect">
              <a:avLst/>
            </a:prstGeom>
          </p:spPr>
        </p:pic>
        <p:sp>
          <p:nvSpPr>
            <p:cNvPr id="6" name="Rectangle 5">
              <a:extLst>
                <a:ext uri="{FF2B5EF4-FFF2-40B4-BE49-F238E27FC236}">
                  <a16:creationId xmlns:a16="http://schemas.microsoft.com/office/drawing/2014/main" id="{D6CBDC57-5E8F-4353-B66C-C4B63E3D6139}"/>
                </a:ext>
              </a:extLst>
            </p:cNvPr>
            <p:cNvSpPr/>
            <p:nvPr/>
          </p:nvSpPr>
          <p:spPr bwMode="auto">
            <a:xfrm>
              <a:off x="2209800" y="4574704"/>
              <a:ext cx="1600200" cy="606896"/>
            </a:xfrm>
            <a:prstGeom prst="rect">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D24311F2-9EF8-40CE-84E3-892EC3393EC8}"/>
              </a:ext>
            </a:extLst>
          </p:cNvPr>
          <p:cNvSpPr txBox="1">
            <a:spLocks noChangeArrowheads="1"/>
          </p:cNvSpPr>
          <p:nvPr/>
        </p:nvSpPr>
        <p:spPr bwMode="auto">
          <a:xfrm>
            <a:off x="815977" y="1293883"/>
            <a:ext cx="756602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000" dirty="0">
                <a:solidFill>
                  <a:schemeClr val="bg1"/>
                </a:solidFill>
                <a:latin typeface="Arial Black" panose="020B0A04020102020204" pitchFamily="34" charset="0"/>
              </a:rPr>
              <a:t>This immunohistochemical stain will be strongly positive in nearly all HPV-affected tissue.</a:t>
            </a:r>
            <a:endParaRPr lang="en-US" altLang="en-US" sz="40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2" y="1914944"/>
            <a:ext cx="75660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TUMOR MARKERS</a:t>
            </a:r>
          </a:p>
        </p:txBody>
      </p:sp>
    </p:spTree>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74D7EE6C-A147-4031-AE53-655B877D35F9}"/>
              </a:ext>
            </a:extLst>
          </p:cNvPr>
          <p:cNvSpPr txBox="1">
            <a:spLocks noChangeArrowheads="1"/>
          </p:cNvSpPr>
          <p:nvPr/>
        </p:nvSpPr>
        <p:spPr bwMode="auto">
          <a:xfrm>
            <a:off x="815977" y="2371102"/>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p16?</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A8C83030-DFF9-4908-9988-01CF3AAE338A}"/>
              </a:ext>
            </a:extLst>
          </p:cNvPr>
          <p:cNvSpPr txBox="1">
            <a:spLocks noChangeArrowheads="1"/>
          </p:cNvSpPr>
          <p:nvPr/>
        </p:nvSpPr>
        <p:spPr bwMode="auto">
          <a:xfrm>
            <a:off x="815977" y="1724772"/>
            <a:ext cx="75660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800" dirty="0">
                <a:solidFill>
                  <a:schemeClr val="bg1"/>
                </a:solidFill>
                <a:latin typeface="Arial Black" panose="020B0A04020102020204" pitchFamily="34" charset="0"/>
              </a:rPr>
              <a:t>The BRCA1 mutation is located on this chromosomal locus.</a:t>
            </a:r>
            <a:endParaRPr lang="en-US" altLang="en-US" sz="48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E137A769-BDEE-4321-94F9-E4579950F254}"/>
              </a:ext>
            </a:extLst>
          </p:cNvPr>
          <p:cNvSpPr txBox="1">
            <a:spLocks noChangeArrowheads="1"/>
          </p:cNvSpPr>
          <p:nvPr/>
        </p:nvSpPr>
        <p:spPr bwMode="auto">
          <a:xfrm>
            <a:off x="815977" y="2371102"/>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17q21?</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235600ED-1271-4E5B-9479-3AC89492CD96}"/>
              </a:ext>
            </a:extLst>
          </p:cNvPr>
          <p:cNvSpPr txBox="1">
            <a:spLocks noChangeArrowheads="1"/>
          </p:cNvSpPr>
          <p:nvPr/>
        </p:nvSpPr>
        <p:spPr bwMode="auto">
          <a:xfrm>
            <a:off x="815977" y="1724772"/>
            <a:ext cx="75660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800" dirty="0">
                <a:solidFill>
                  <a:schemeClr val="bg1"/>
                </a:solidFill>
                <a:latin typeface="Arial Black" panose="020B0A04020102020204" pitchFamily="34" charset="0"/>
              </a:rPr>
              <a:t>The BRCA2 mutation is located on this chromosomal locus.</a:t>
            </a:r>
            <a:endParaRPr lang="en-US" altLang="en-US" sz="48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802DB043-03EC-4C45-8656-ACAFF1470052}"/>
              </a:ext>
            </a:extLst>
          </p:cNvPr>
          <p:cNvSpPr txBox="1">
            <a:spLocks noChangeArrowheads="1"/>
          </p:cNvSpPr>
          <p:nvPr/>
        </p:nvSpPr>
        <p:spPr bwMode="auto">
          <a:xfrm>
            <a:off x="815977" y="2371102"/>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13q12?</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375B2E2A-AEE9-471F-A846-7493FC8DC066}"/>
              </a:ext>
            </a:extLst>
          </p:cNvPr>
          <p:cNvSpPr txBox="1">
            <a:spLocks noChangeArrowheads="1"/>
          </p:cNvSpPr>
          <p:nvPr/>
        </p:nvSpPr>
        <p:spPr bwMode="auto">
          <a:xfrm>
            <a:off x="815977" y="1355439"/>
            <a:ext cx="75660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2400" dirty="0">
                <a:solidFill>
                  <a:schemeClr val="bg1"/>
                </a:solidFill>
                <a:latin typeface="Arial Black" panose="020B0A04020102020204" pitchFamily="34" charset="0"/>
              </a:rPr>
              <a:t>These are the lifetime risks of breast and ovarian cancer respectively for a woman with a BRCA1 mutation who never undergoes risk reducing surgery are approximately 70% and 40%.  This risk-reducing surgical recommendation is supported by ACOG for patients with a BRCA1 mutation.</a:t>
            </a:r>
            <a:endParaRPr lang="en-US" altLang="en-US" sz="24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4F246487-BEB5-49C3-B437-AD555CAF08F5}"/>
              </a:ext>
            </a:extLst>
          </p:cNvPr>
          <p:cNvSpPr txBox="1">
            <a:spLocks noChangeArrowheads="1"/>
          </p:cNvSpPr>
          <p:nvPr/>
        </p:nvSpPr>
        <p:spPr bwMode="auto">
          <a:xfrm>
            <a:off x="815977" y="1355437"/>
            <a:ext cx="75660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dirty="0">
                <a:solidFill>
                  <a:schemeClr val="bg1"/>
                </a:solidFill>
                <a:latin typeface="Arial Black" panose="020B0A04020102020204" pitchFamily="34" charset="0"/>
              </a:rPr>
              <a:t>What is a risk-reducing BSO (+/- hysterectomy, per patient wishes) at age 35-45 or when child-bearing is complete and a risk-reducing mastectomy (RRM) at approximately the same time.</a:t>
            </a:r>
            <a:endParaRPr lang="en-US" altLang="en-US" dirty="0">
              <a:solidFill>
                <a:schemeClr val="bg1"/>
              </a:solidFill>
              <a:latin typeface="Arial Black" panose="020B0A04020102020204" pitchFamily="34" charset="0"/>
              <a:cs typeface="Arial"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E11DE822-13EF-4889-AE16-36599B18B9D0}"/>
              </a:ext>
            </a:extLst>
          </p:cNvPr>
          <p:cNvSpPr txBox="1">
            <a:spLocks noChangeArrowheads="1"/>
          </p:cNvSpPr>
          <p:nvPr/>
        </p:nvSpPr>
        <p:spPr bwMode="auto">
          <a:xfrm>
            <a:off x="815977" y="1170771"/>
            <a:ext cx="75660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This is the ACOG recommendation for breast surveillance for women with a BRCA mutation aged 25+ until she has her risk reducing mastectomy.</a:t>
            </a:r>
            <a:endParaRPr lang="en-US" altLang="en-US" sz="36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4959F8D2-45DA-4428-A5ED-E51686503B9B}"/>
              </a:ext>
            </a:extLst>
          </p:cNvPr>
          <p:cNvSpPr txBox="1">
            <a:spLocks noChangeArrowheads="1"/>
          </p:cNvSpPr>
          <p:nvPr/>
        </p:nvSpPr>
        <p:spPr bwMode="auto">
          <a:xfrm>
            <a:off x="815977" y="1447773"/>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q12mo </a:t>
            </a:r>
            <a:r>
              <a:rPr lang="en-US" sz="6000" dirty="0" err="1">
                <a:solidFill>
                  <a:schemeClr val="bg1"/>
                </a:solidFill>
                <a:latin typeface="Arial Black" panose="020B0A04020102020204" pitchFamily="34" charset="0"/>
              </a:rPr>
              <a:t>tomo</a:t>
            </a:r>
            <a:r>
              <a:rPr lang="en-US" sz="6000" dirty="0">
                <a:solidFill>
                  <a:schemeClr val="bg1"/>
                </a:solidFill>
                <a:latin typeface="Arial Black" panose="020B0A04020102020204" pitchFamily="34" charset="0"/>
              </a:rPr>
              <a:t>/</a:t>
            </a:r>
            <a:r>
              <a:rPr lang="en-US" sz="6000" dirty="0" err="1">
                <a:solidFill>
                  <a:schemeClr val="bg1"/>
                </a:solidFill>
                <a:latin typeface="Arial Black" panose="020B0A04020102020204" pitchFamily="34" charset="0"/>
              </a:rPr>
              <a:t>mammo</a:t>
            </a:r>
            <a:r>
              <a:rPr lang="en-US" sz="6000" dirty="0">
                <a:solidFill>
                  <a:schemeClr val="bg1"/>
                </a:solidFill>
                <a:latin typeface="Arial Black" panose="020B0A04020102020204" pitchFamily="34" charset="0"/>
              </a:rPr>
              <a:t> and q12mo MRI?</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FF12BE05-78B5-48B9-9771-960FAD0B6252}"/>
              </a:ext>
            </a:extLst>
          </p:cNvPr>
          <p:cNvSpPr txBox="1">
            <a:spLocks noChangeArrowheads="1"/>
          </p:cNvSpPr>
          <p:nvPr/>
        </p:nvSpPr>
        <p:spPr bwMode="auto">
          <a:xfrm>
            <a:off x="815977" y="1139995"/>
            <a:ext cx="756602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400" dirty="0">
                <a:solidFill>
                  <a:schemeClr val="bg1"/>
                </a:solidFill>
                <a:latin typeface="Arial Black" panose="020B0A04020102020204" pitchFamily="34" charset="0"/>
              </a:rPr>
              <a:t>As is seen in germline BRCA mutations, ovarian cancer tumors can acquire this DNA repair deficiency.</a:t>
            </a:r>
            <a:endParaRPr lang="en-US" altLang="en-US" sz="44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2" y="2422775"/>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PATHOLOGY</a:t>
            </a:r>
          </a:p>
        </p:txBody>
      </p:sp>
    </p:spTree>
  </p:cSld>
  <p:clrMapOvr>
    <a:masterClrMapping/>
  </p:clrMapOvr>
  <p:transition spd="slow">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4153FDEA-9B79-4441-9047-78A24C6732A1}"/>
              </a:ext>
            </a:extLst>
          </p:cNvPr>
          <p:cNvSpPr txBox="1">
            <a:spLocks noChangeArrowheads="1"/>
          </p:cNvSpPr>
          <p:nvPr/>
        </p:nvSpPr>
        <p:spPr bwMode="auto">
          <a:xfrm>
            <a:off x="788986" y="838200"/>
            <a:ext cx="75660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None/>
            </a:pPr>
            <a:r>
              <a:rPr lang="en-US" sz="2400" dirty="0">
                <a:solidFill>
                  <a:schemeClr val="bg1"/>
                </a:solidFill>
                <a:latin typeface="Arial Black" panose="020B0A04020102020204" pitchFamily="34" charset="0"/>
              </a:rPr>
              <a:t>What is homologous recombination deficiency?</a:t>
            </a:r>
          </a:p>
          <a:p>
            <a:pPr algn="ctr">
              <a:spcBef>
                <a:spcPct val="0"/>
              </a:spcBef>
              <a:buFontTx/>
              <a:buNone/>
            </a:pPr>
            <a:endParaRPr lang="en-US" altLang="en-US" sz="1600" dirty="0">
              <a:solidFill>
                <a:schemeClr val="bg1"/>
              </a:solidFill>
              <a:latin typeface="Arial Black" pitchFamily="34" charset="0"/>
              <a:cs typeface="Arial" charset="0"/>
            </a:endParaRPr>
          </a:p>
        </p:txBody>
      </p:sp>
      <p:pic>
        <p:nvPicPr>
          <p:cNvPr id="4" name="Picture 3">
            <a:extLst>
              <a:ext uri="{FF2B5EF4-FFF2-40B4-BE49-F238E27FC236}">
                <a16:creationId xmlns:a16="http://schemas.microsoft.com/office/drawing/2014/main" id="{C5F8AD72-6F11-448D-BD37-E54A5C2051ED}"/>
              </a:ext>
            </a:extLst>
          </p:cNvPr>
          <p:cNvPicPr>
            <a:picLocks noChangeAspect="1"/>
          </p:cNvPicPr>
          <p:nvPr/>
        </p:nvPicPr>
        <p:blipFill>
          <a:blip r:embed="rId2"/>
          <a:stretch>
            <a:fillRect/>
          </a:stretch>
        </p:blipFill>
        <p:spPr>
          <a:xfrm>
            <a:off x="2057839" y="1762968"/>
            <a:ext cx="5028320" cy="3621505"/>
          </a:xfrm>
          <a:prstGeom prst="rect">
            <a:avLst/>
          </a:prstGeom>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8D485F9B-9A22-4DC2-98D6-DD94BBC23563}"/>
              </a:ext>
            </a:extLst>
          </p:cNvPr>
          <p:cNvSpPr txBox="1">
            <a:spLocks noChangeArrowheads="1"/>
          </p:cNvSpPr>
          <p:nvPr/>
        </p:nvSpPr>
        <p:spPr bwMode="auto">
          <a:xfrm>
            <a:off x="788987" y="1219200"/>
            <a:ext cx="7566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indent="0">
              <a:lnSpc>
                <a:spcPct val="100000"/>
              </a:lnSpc>
              <a:buNone/>
            </a:pPr>
            <a:r>
              <a:rPr lang="en-US" sz="1600" dirty="0">
                <a:solidFill>
                  <a:schemeClr val="bg1"/>
                </a:solidFill>
                <a:latin typeface="Arial" panose="020B0604020202020204" pitchFamily="34" charset="0"/>
                <a:cs typeface="Arial" panose="020B0604020202020204" pitchFamily="34" charset="0"/>
              </a:rPr>
              <a:t>66 year old healthy female is seen for intense vulvar itching that has worsened over the past 8 months.  She has no history of abnormal vaginal bleeding, urinary or fecal incontinence, abnormal cervical cytology, or abnormal findings on mammography.  The result from a colonoscopy 3 years ago was normal.  A Keyes dermal punch biopsy specimen of a 2cm, well-demarcated, thickened red lesion was the left labium </a:t>
            </a:r>
            <a:r>
              <a:rPr lang="en-US" sz="1600" dirty="0" err="1">
                <a:solidFill>
                  <a:schemeClr val="bg1"/>
                </a:solidFill>
                <a:latin typeface="Arial" panose="020B0604020202020204" pitchFamily="34" charset="0"/>
                <a:cs typeface="Arial" panose="020B0604020202020204" pitchFamily="34" charset="0"/>
              </a:rPr>
              <a:t>majus</a:t>
            </a:r>
            <a:r>
              <a:rPr lang="en-US" sz="1600" dirty="0">
                <a:solidFill>
                  <a:schemeClr val="bg1"/>
                </a:solidFill>
                <a:latin typeface="Arial" panose="020B0604020202020204" pitchFamily="34" charset="0"/>
                <a:cs typeface="Arial" panose="020B0604020202020204" pitchFamily="34" charset="0"/>
              </a:rPr>
              <a:t> was notable for extramammary Paget’s disease.  No associated mass or histologic evidence of invasive disease was found.  The most appropriate treatment to minimize the risk of recurrence and preserve vulvar anatomy is</a:t>
            </a:r>
          </a:p>
          <a:p>
            <a:pPr marL="0" indent="0">
              <a:buNone/>
            </a:pPr>
            <a:r>
              <a:rPr lang="en-US" sz="1600" dirty="0">
                <a:solidFill>
                  <a:schemeClr val="bg1"/>
                </a:solidFill>
                <a:latin typeface="Arial" panose="020B0604020202020204" pitchFamily="34" charset="0"/>
                <a:cs typeface="Arial" panose="020B0604020202020204" pitchFamily="34" charset="0"/>
              </a:rPr>
              <a:t>(A) local excision with laser vaporization of a 2cm margin</a:t>
            </a:r>
          </a:p>
          <a:p>
            <a:pPr marL="0" indent="0">
              <a:buNone/>
            </a:pPr>
            <a:r>
              <a:rPr lang="en-US" sz="1600" dirty="0">
                <a:solidFill>
                  <a:schemeClr val="bg1"/>
                </a:solidFill>
                <a:latin typeface="Arial" panose="020B0604020202020204" pitchFamily="34" charset="0"/>
                <a:cs typeface="Arial" panose="020B0604020202020204" pitchFamily="34" charset="0"/>
              </a:rPr>
              <a:t>(B) unilateral simple vulvectomy with ipsilateral inguinal node dissection</a:t>
            </a:r>
          </a:p>
          <a:p>
            <a:pPr marL="0" indent="0">
              <a:buNone/>
            </a:pPr>
            <a:r>
              <a:rPr lang="en-US" sz="1600" dirty="0">
                <a:solidFill>
                  <a:schemeClr val="bg1"/>
                </a:solidFill>
                <a:latin typeface="Arial" panose="020B0604020202020204" pitchFamily="34" charset="0"/>
                <a:cs typeface="Arial" panose="020B0604020202020204" pitchFamily="34" charset="0"/>
              </a:rPr>
              <a:t>(C) radiation therapy with concomitant chemotherapy</a:t>
            </a:r>
          </a:p>
          <a:p>
            <a:pPr marL="0" indent="0">
              <a:buNone/>
            </a:pPr>
            <a:r>
              <a:rPr lang="en-US" sz="1600" dirty="0">
                <a:solidFill>
                  <a:schemeClr val="bg1"/>
                </a:solidFill>
                <a:latin typeface="Arial" panose="020B0604020202020204" pitchFamily="34" charset="0"/>
                <a:cs typeface="Arial" panose="020B0604020202020204" pitchFamily="34" charset="0"/>
              </a:rPr>
              <a:t>(D) wide local excision</a:t>
            </a:r>
          </a:p>
          <a:p>
            <a:pPr marL="0" indent="0">
              <a:buNone/>
            </a:pPr>
            <a:r>
              <a:rPr lang="en-US" sz="1600" dirty="0">
                <a:solidFill>
                  <a:schemeClr val="bg1"/>
                </a:solidFill>
                <a:latin typeface="Arial" panose="020B0604020202020204" pitchFamily="34" charset="0"/>
                <a:cs typeface="Arial" panose="020B0604020202020204" pitchFamily="34" charset="0"/>
              </a:rPr>
              <a:t>(E) topical application of clobetasol </a:t>
            </a:r>
            <a:r>
              <a:rPr lang="en-US" sz="1600" dirty="0" err="1">
                <a:solidFill>
                  <a:schemeClr val="bg1"/>
                </a:solidFill>
                <a:latin typeface="Arial" panose="020B0604020202020204" pitchFamily="34" charset="0"/>
                <a:cs typeface="Arial" panose="020B0604020202020204" pitchFamily="34" charset="0"/>
              </a:rPr>
              <a:t>proprionate</a:t>
            </a:r>
            <a:endParaRPr lang="en-US" sz="16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AAB432-27FC-4650-8068-DC69795A009D}"/>
              </a:ext>
            </a:extLst>
          </p:cNvPr>
          <p:cNvGrpSpPr/>
          <p:nvPr/>
        </p:nvGrpSpPr>
        <p:grpSpPr>
          <a:xfrm>
            <a:off x="-685800" y="898182"/>
            <a:ext cx="10515600" cy="4914106"/>
            <a:chOff x="-685800" y="898182"/>
            <a:chExt cx="10515600" cy="4914106"/>
          </a:xfrm>
        </p:grpSpPr>
        <p:sp>
          <p:nvSpPr>
            <p:cNvPr id="4" name="Title 1">
              <a:extLst>
                <a:ext uri="{FF2B5EF4-FFF2-40B4-BE49-F238E27FC236}">
                  <a16:creationId xmlns:a16="http://schemas.microsoft.com/office/drawing/2014/main" id="{9E187EDC-50BE-4390-8DBF-D7D04E574803}"/>
                </a:ext>
              </a:extLst>
            </p:cNvPr>
            <p:cNvSpPr txBox="1">
              <a:spLocks/>
            </p:cNvSpPr>
            <p:nvPr/>
          </p:nvSpPr>
          <p:spPr>
            <a:xfrm>
              <a:off x="-685800" y="898182"/>
              <a:ext cx="1051560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200" kern="0" dirty="0">
                  <a:solidFill>
                    <a:schemeClr val="bg1"/>
                  </a:solidFill>
                  <a:latin typeface="Arial Black" panose="020B0A04020102020204" pitchFamily="34" charset="0"/>
                  <a:cs typeface="Arial" panose="020B0604020202020204" pitchFamily="34" charset="0"/>
                </a:rPr>
                <a:t>Paget disease of vulva</a:t>
              </a:r>
            </a:p>
          </p:txBody>
        </p:sp>
        <p:sp>
          <p:nvSpPr>
            <p:cNvPr id="5" name="Content Placeholder 2">
              <a:extLst>
                <a:ext uri="{FF2B5EF4-FFF2-40B4-BE49-F238E27FC236}">
                  <a16:creationId xmlns:a16="http://schemas.microsoft.com/office/drawing/2014/main" id="{138E08D0-0823-440C-8D06-778904F6A2A1}"/>
                </a:ext>
              </a:extLst>
            </p:cNvPr>
            <p:cNvSpPr txBox="1">
              <a:spLocks/>
            </p:cNvSpPr>
            <p:nvPr/>
          </p:nvSpPr>
          <p:spPr>
            <a:xfrm>
              <a:off x="685800" y="1560964"/>
              <a:ext cx="4724400" cy="4251324"/>
            </a:xfrm>
            <a:prstGeom prst="rect">
              <a:avLst/>
            </a:prstGeom>
          </p:spPr>
          <p:txBody>
            <a:bodyPr>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sz="1800" kern="0" dirty="0">
                  <a:solidFill>
                    <a:schemeClr val="bg1"/>
                  </a:solidFill>
                  <a:latin typeface="Arial" panose="020B0604020202020204" pitchFamily="34" charset="0"/>
                  <a:cs typeface="Arial" panose="020B0604020202020204" pitchFamily="34" charset="0"/>
                </a:rPr>
                <a:t>Intraepithelial adenocarcinoma</a:t>
              </a:r>
            </a:p>
            <a:p>
              <a:r>
                <a:rPr lang="en-US" sz="1800" kern="0" dirty="0">
                  <a:solidFill>
                    <a:schemeClr val="bg1"/>
                  </a:solidFill>
                  <a:latin typeface="Arial" panose="020B0604020202020204" pitchFamily="34" charset="0"/>
                  <a:cs typeface="Arial" panose="020B0604020202020204" pitchFamily="34" charset="0"/>
                </a:rPr>
                <a:t>Eczematoid appearance: well demarcated, slightly raised edges, red background, dotted with small pale islands </a:t>
              </a:r>
            </a:p>
            <a:p>
              <a:r>
                <a:rPr lang="en-US" sz="1800" kern="0" dirty="0">
                  <a:solidFill>
                    <a:schemeClr val="bg1"/>
                  </a:solidFill>
                  <a:latin typeface="Arial" panose="020B0604020202020204" pitchFamily="34" charset="0"/>
                  <a:cs typeface="Arial" panose="020B0604020202020204" pitchFamily="34" charset="0"/>
                </a:rPr>
                <a:t>Can be </a:t>
              </a:r>
              <a:r>
                <a:rPr lang="en-US" sz="1800" b="1" kern="0" dirty="0">
                  <a:solidFill>
                    <a:schemeClr val="bg1"/>
                  </a:solidFill>
                  <a:latin typeface="Arial" panose="020B0604020202020204" pitchFamily="34" charset="0"/>
                  <a:cs typeface="Arial" panose="020B0604020202020204" pitchFamily="34" charset="0"/>
                </a:rPr>
                <a:t>multifocal</a:t>
              </a:r>
            </a:p>
            <a:p>
              <a:r>
                <a:rPr lang="en-US" sz="1800" kern="0" dirty="0">
                  <a:solidFill>
                    <a:schemeClr val="bg1"/>
                  </a:solidFill>
                  <a:latin typeface="Arial" panose="020B0604020202020204" pitchFamily="34" charset="0"/>
                  <a:cs typeface="Arial" panose="020B0604020202020204" pitchFamily="34" charset="0"/>
                </a:rPr>
                <a:t>Invasive adenocarcinoma may be present within or beneath the surface in </a:t>
              </a:r>
              <a:r>
                <a:rPr lang="en-US" sz="1800" kern="0" dirty="0" err="1">
                  <a:solidFill>
                    <a:schemeClr val="bg1"/>
                  </a:solidFill>
                  <a:latin typeface="Arial" panose="020B0604020202020204" pitchFamily="34" charset="0"/>
                  <a:cs typeface="Arial" panose="020B0604020202020204" pitchFamily="34" charset="0"/>
                </a:rPr>
                <a:t>upto</a:t>
              </a:r>
              <a:r>
                <a:rPr lang="en-US" sz="1800" kern="0" dirty="0">
                  <a:solidFill>
                    <a:schemeClr val="bg1"/>
                  </a:solidFill>
                  <a:latin typeface="Arial" panose="020B0604020202020204" pitchFamily="34" charset="0"/>
                  <a:cs typeface="Arial" panose="020B0604020202020204" pitchFamily="34" charset="0"/>
                </a:rPr>
                <a:t> 25%</a:t>
              </a:r>
            </a:p>
            <a:p>
              <a:r>
                <a:rPr lang="en-US" sz="1800" b="1" kern="0" dirty="0">
                  <a:solidFill>
                    <a:schemeClr val="bg1"/>
                  </a:solidFill>
                  <a:latin typeface="Arial" panose="020B0604020202020204" pitchFamily="34" charset="0"/>
                  <a:cs typeface="Arial" panose="020B0604020202020204" pitchFamily="34" charset="0"/>
                </a:rPr>
                <a:t>Evaluate for synchronous neoplasms</a:t>
              </a:r>
            </a:p>
            <a:p>
              <a:pPr lvl="1">
                <a:lnSpc>
                  <a:spcPct val="120000"/>
                </a:lnSpc>
              </a:pPr>
              <a:r>
                <a:rPr lang="en-US" sz="1600" kern="0" dirty="0">
                  <a:solidFill>
                    <a:schemeClr val="bg1"/>
                  </a:solidFill>
                  <a:latin typeface="Arial" panose="020B0604020202020204" pitchFamily="34" charset="0"/>
                  <a:cs typeface="Arial" panose="020B0604020202020204" pitchFamily="34" charset="0"/>
                </a:rPr>
                <a:t>20-30% will have </a:t>
              </a:r>
              <a:r>
                <a:rPr lang="en-US" sz="1600" kern="0" dirty="0" err="1">
                  <a:solidFill>
                    <a:schemeClr val="bg1"/>
                  </a:solidFill>
                  <a:latin typeface="Arial" panose="020B0604020202020204" pitchFamily="34" charset="0"/>
                  <a:cs typeface="Arial" panose="020B0604020202020204" pitchFamily="34" charset="0"/>
                </a:rPr>
                <a:t>noncontinguous</a:t>
              </a:r>
              <a:r>
                <a:rPr lang="en-US" sz="1600" kern="0" dirty="0">
                  <a:solidFill>
                    <a:schemeClr val="bg1"/>
                  </a:solidFill>
                  <a:latin typeface="Arial" panose="020B0604020202020204" pitchFamily="34" charset="0"/>
                  <a:cs typeface="Arial" panose="020B0604020202020204" pitchFamily="34" charset="0"/>
                </a:rPr>
                <a:t> CA (breast, bladder, rectum, urethra, cervix, ovary)</a:t>
              </a:r>
            </a:p>
            <a:p>
              <a:r>
                <a:rPr lang="en-US" sz="1800" kern="0" dirty="0">
                  <a:solidFill>
                    <a:schemeClr val="bg1"/>
                  </a:solidFill>
                  <a:latin typeface="Arial" panose="020B0604020202020204" pitchFamily="34" charset="0"/>
                  <a:cs typeface="Arial" panose="020B0604020202020204" pitchFamily="34" charset="0"/>
                </a:rPr>
                <a:t>WLE or vulvectomy with 2cm margin </a:t>
              </a:r>
            </a:p>
          </p:txBody>
        </p:sp>
        <p:pic>
          <p:nvPicPr>
            <p:cNvPr id="6" name="Picture 5">
              <a:extLst>
                <a:ext uri="{FF2B5EF4-FFF2-40B4-BE49-F238E27FC236}">
                  <a16:creationId xmlns:a16="http://schemas.microsoft.com/office/drawing/2014/main" id="{37FF4978-4C8D-4F7C-8ADF-CABA35F74946}"/>
                </a:ext>
              </a:extLst>
            </p:cNvPr>
            <p:cNvPicPr>
              <a:picLocks noChangeAspect="1"/>
            </p:cNvPicPr>
            <p:nvPr/>
          </p:nvPicPr>
          <p:blipFill>
            <a:blip r:embed="rId2"/>
            <a:stretch>
              <a:fillRect/>
            </a:stretch>
          </p:blipFill>
          <p:spPr>
            <a:xfrm>
              <a:off x="5410200" y="1560964"/>
              <a:ext cx="2977278" cy="3904627"/>
            </a:xfrm>
            <a:prstGeom prst="rect">
              <a:avLst/>
            </a:prstGeom>
          </p:spPr>
        </p:pic>
      </p:gr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D2781260-925F-46DB-924D-647730F7671A}"/>
              </a:ext>
            </a:extLst>
          </p:cNvPr>
          <p:cNvSpPr txBox="1">
            <a:spLocks noChangeArrowheads="1"/>
          </p:cNvSpPr>
          <p:nvPr/>
        </p:nvSpPr>
        <p:spPr bwMode="auto">
          <a:xfrm>
            <a:off x="788987" y="914400"/>
            <a:ext cx="75660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indent="0">
              <a:lnSpc>
                <a:spcPct val="100000"/>
              </a:lnSpc>
              <a:buNone/>
            </a:pPr>
            <a:r>
              <a:rPr lang="en-US" sz="2000" dirty="0">
                <a:solidFill>
                  <a:schemeClr val="bg1"/>
                </a:solidFill>
                <a:latin typeface="Arial" panose="020B0604020202020204" pitchFamily="34" charset="0"/>
                <a:cs typeface="Arial" panose="020B0604020202020204" pitchFamily="34" charset="0"/>
              </a:rPr>
              <a:t>34 year old woman, gravida 3, para 2, is referred to you after her Pap test shows a high-grade squamous intraepithelial lesion (HSIL).  Speculum examination reveals a normal-appearing cervix.  On bimanual examination, you find a palpable mass on the anterior vaginal wall in the upper vagina.  The best next step in evaluation is:</a:t>
            </a:r>
          </a:p>
          <a:p>
            <a:pPr marL="0" indent="0">
              <a:lnSpc>
                <a:spcPct val="100000"/>
              </a:lnSpc>
              <a:buNone/>
            </a:pPr>
            <a:endParaRPr lang="en-US" sz="2000" dirty="0">
              <a:solidFill>
                <a:schemeClr val="bg1"/>
              </a:solidFill>
              <a:latin typeface="Arial" panose="020B0604020202020204" pitchFamily="34" charset="0"/>
              <a:cs typeface="Arial" panose="020B0604020202020204" pitchFamily="34" charset="0"/>
            </a:endParaRPr>
          </a:p>
          <a:p>
            <a:pPr marL="0" indent="0">
              <a:buNone/>
            </a:pPr>
            <a:r>
              <a:rPr lang="en-US" sz="2000" dirty="0">
                <a:solidFill>
                  <a:schemeClr val="bg1"/>
                </a:solidFill>
                <a:latin typeface="Arial" panose="020B0604020202020204" pitchFamily="34" charset="0"/>
                <a:cs typeface="Arial" panose="020B0604020202020204" pitchFamily="34" charset="0"/>
              </a:rPr>
              <a:t>(A) a second Pap test with human papillomavirus (HPV) DNA typing</a:t>
            </a:r>
          </a:p>
          <a:p>
            <a:pPr marL="0" indent="0">
              <a:buNone/>
            </a:pPr>
            <a:r>
              <a:rPr lang="en-US" sz="2000" dirty="0">
                <a:solidFill>
                  <a:schemeClr val="bg1"/>
                </a:solidFill>
                <a:latin typeface="Arial" panose="020B0604020202020204" pitchFamily="34" charset="0"/>
                <a:cs typeface="Arial" panose="020B0604020202020204" pitchFamily="34" charset="0"/>
              </a:rPr>
              <a:t>(B) </a:t>
            </a:r>
            <a:r>
              <a:rPr lang="en-US" sz="2000" dirty="0" err="1">
                <a:solidFill>
                  <a:schemeClr val="bg1"/>
                </a:solidFill>
                <a:latin typeface="Arial" panose="020B0604020202020204" pitchFamily="34" charset="0"/>
                <a:cs typeface="Arial" panose="020B0604020202020204" pitchFamily="34" charset="0"/>
              </a:rPr>
              <a:t>colposcopic</a:t>
            </a:r>
            <a:r>
              <a:rPr lang="en-US" sz="2000" dirty="0">
                <a:solidFill>
                  <a:schemeClr val="bg1"/>
                </a:solidFill>
                <a:latin typeface="Arial" panose="020B0604020202020204" pitchFamily="34" charset="0"/>
                <a:cs typeface="Arial" panose="020B0604020202020204" pitchFamily="34" charset="0"/>
              </a:rPr>
              <a:t> examination with biopsies, if indicated</a:t>
            </a:r>
          </a:p>
          <a:p>
            <a:pPr marL="0" indent="0">
              <a:buNone/>
            </a:pPr>
            <a:r>
              <a:rPr lang="en-US" sz="2000" dirty="0">
                <a:solidFill>
                  <a:schemeClr val="bg1"/>
                </a:solidFill>
                <a:latin typeface="Arial" panose="020B0604020202020204" pitchFamily="34" charset="0"/>
                <a:cs typeface="Arial" panose="020B0604020202020204" pitchFamily="34" charset="0"/>
              </a:rPr>
              <a:t>(C) transvaginal ultrasonography</a:t>
            </a:r>
          </a:p>
          <a:p>
            <a:pPr marL="0" indent="0">
              <a:buNone/>
            </a:pPr>
            <a:r>
              <a:rPr lang="en-US" sz="2000" dirty="0">
                <a:solidFill>
                  <a:schemeClr val="bg1"/>
                </a:solidFill>
                <a:latin typeface="Arial" panose="020B0604020202020204" pitchFamily="34" charset="0"/>
                <a:cs typeface="Arial" panose="020B0604020202020204" pitchFamily="34" charset="0"/>
              </a:rPr>
              <a:t>(D) examination under anesthesia with cystoscopy and proctoscopy</a:t>
            </a:r>
          </a:p>
        </p:txBody>
      </p:sp>
    </p:spTree>
  </p:cSld>
  <p:clrMapOvr>
    <a:masterClrMapping/>
  </p:clrMapOvr>
  <p:transition spd="slow">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B8DD947-0230-489C-8A58-1BB8F51FE98B}"/>
              </a:ext>
            </a:extLst>
          </p:cNvPr>
          <p:cNvSpPr txBox="1">
            <a:spLocks/>
          </p:cNvSpPr>
          <p:nvPr/>
        </p:nvSpPr>
        <p:spPr>
          <a:xfrm>
            <a:off x="-685800" y="844549"/>
            <a:ext cx="1051560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4000" kern="0" dirty="0">
                <a:solidFill>
                  <a:schemeClr val="bg1"/>
                </a:solidFill>
                <a:latin typeface="Arial" panose="020B0604020202020204" pitchFamily="34" charset="0"/>
                <a:cs typeface="Arial" panose="020B0604020202020204" pitchFamily="34" charset="0"/>
              </a:rPr>
              <a:t>Primary vaginal cancer</a:t>
            </a:r>
          </a:p>
        </p:txBody>
      </p:sp>
      <p:sp>
        <p:nvSpPr>
          <p:cNvPr id="4" name="Content Placeholder 2">
            <a:extLst>
              <a:ext uri="{FF2B5EF4-FFF2-40B4-BE49-F238E27FC236}">
                <a16:creationId xmlns:a16="http://schemas.microsoft.com/office/drawing/2014/main" id="{966B3A2E-C9DE-4B4F-9D20-D9191C16D47D}"/>
              </a:ext>
            </a:extLst>
          </p:cNvPr>
          <p:cNvSpPr txBox="1">
            <a:spLocks/>
          </p:cNvSpPr>
          <p:nvPr/>
        </p:nvSpPr>
        <p:spPr>
          <a:xfrm>
            <a:off x="759558" y="1981200"/>
            <a:ext cx="3767992" cy="46672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sz="2000" kern="0" dirty="0">
                <a:solidFill>
                  <a:schemeClr val="bg1"/>
                </a:solidFill>
                <a:latin typeface="Arial" panose="020B0604020202020204" pitchFamily="34" charset="0"/>
                <a:cs typeface="Arial" panose="020B0604020202020204" pitchFamily="34" charset="0"/>
              </a:rPr>
              <a:t>Early: asymptomatic</a:t>
            </a:r>
          </a:p>
          <a:p>
            <a:r>
              <a:rPr lang="en-US" sz="2000" kern="0" dirty="0">
                <a:solidFill>
                  <a:schemeClr val="bg1"/>
                </a:solidFill>
                <a:latin typeface="Arial" panose="020B0604020202020204" pitchFamily="34" charset="0"/>
                <a:cs typeface="Arial" panose="020B0604020202020204" pitchFamily="34" charset="0"/>
              </a:rPr>
              <a:t>Often upper third of vagina</a:t>
            </a:r>
          </a:p>
          <a:p>
            <a:r>
              <a:rPr lang="en-US" sz="2000" kern="0" dirty="0">
                <a:solidFill>
                  <a:schemeClr val="bg1"/>
                </a:solidFill>
                <a:latin typeface="Arial" panose="020B0604020202020204" pitchFamily="34" charset="0"/>
                <a:cs typeface="Arial" panose="020B0604020202020204" pitchFamily="34" charset="0"/>
              </a:rPr>
              <a:t>Stage I </a:t>
            </a:r>
            <a:r>
              <a:rPr lang="en-US" sz="1600" kern="0" dirty="0">
                <a:solidFill>
                  <a:schemeClr val="bg1"/>
                </a:solidFill>
                <a:latin typeface="Arial" panose="020B0604020202020204" pitchFamily="34" charset="0"/>
                <a:cs typeface="Arial" panose="020B0604020202020204" pitchFamily="34" charset="0"/>
              </a:rPr>
              <a:t>(isolated to the upper vagina)</a:t>
            </a:r>
            <a:r>
              <a:rPr lang="en-US" sz="2000" kern="0" dirty="0">
                <a:solidFill>
                  <a:schemeClr val="bg1"/>
                </a:solidFill>
                <a:latin typeface="Arial" panose="020B0604020202020204" pitchFamily="34" charset="0"/>
                <a:cs typeface="Arial" panose="020B0604020202020204" pitchFamily="34" charset="0"/>
              </a:rPr>
              <a:t>: Surgery</a:t>
            </a:r>
          </a:p>
          <a:p>
            <a:pPr lvl="1"/>
            <a:r>
              <a:rPr lang="en-US" sz="1800" kern="0" dirty="0">
                <a:solidFill>
                  <a:schemeClr val="bg1"/>
                </a:solidFill>
                <a:latin typeface="Arial" panose="020B0604020202020204" pitchFamily="34" charset="0"/>
                <a:cs typeface="Arial" panose="020B0604020202020204" pitchFamily="34" charset="0"/>
              </a:rPr>
              <a:t>Rad </a:t>
            </a:r>
            <a:r>
              <a:rPr lang="en-US" sz="1800" kern="0" dirty="0" err="1">
                <a:solidFill>
                  <a:schemeClr val="bg1"/>
                </a:solidFill>
                <a:latin typeface="Arial" panose="020B0604020202020204" pitchFamily="34" charset="0"/>
                <a:cs typeface="Arial" panose="020B0604020202020204" pitchFamily="34" charset="0"/>
              </a:rPr>
              <a:t>hyst</a:t>
            </a:r>
            <a:r>
              <a:rPr lang="en-US" sz="1800" kern="0" dirty="0">
                <a:solidFill>
                  <a:schemeClr val="bg1"/>
                </a:solidFill>
                <a:latin typeface="Arial" panose="020B0604020202020204" pitchFamily="34" charset="0"/>
                <a:cs typeface="Arial" panose="020B0604020202020204" pitchFamily="34" charset="0"/>
              </a:rPr>
              <a:t>, upper vaginectomy,                                                                    pelvic LND</a:t>
            </a:r>
          </a:p>
          <a:p>
            <a:pPr lvl="1"/>
            <a:r>
              <a:rPr lang="en-US" sz="1800" kern="0" dirty="0">
                <a:solidFill>
                  <a:schemeClr val="bg1"/>
                </a:solidFill>
                <a:latin typeface="Arial" panose="020B0604020202020204" pitchFamily="34" charset="0"/>
                <a:cs typeface="Arial" panose="020B0604020202020204" pitchFamily="34" charset="0"/>
              </a:rPr>
              <a:t>If prior </a:t>
            </a:r>
            <a:r>
              <a:rPr lang="en-US" sz="1800" kern="0" dirty="0" err="1">
                <a:solidFill>
                  <a:schemeClr val="bg1"/>
                </a:solidFill>
                <a:latin typeface="Arial" panose="020B0604020202020204" pitchFamily="34" charset="0"/>
                <a:cs typeface="Arial" panose="020B0604020202020204" pitchFamily="34" charset="0"/>
              </a:rPr>
              <a:t>hyst</a:t>
            </a:r>
            <a:r>
              <a:rPr lang="en-US" sz="1800" kern="0" dirty="0">
                <a:solidFill>
                  <a:schemeClr val="bg1"/>
                </a:solidFill>
                <a:latin typeface="Arial" panose="020B0604020202020204" pitchFamily="34" charset="0"/>
                <a:cs typeface="Arial" panose="020B0604020202020204" pitchFamily="34" charset="0"/>
              </a:rPr>
              <a:t>: radical upper                                                                    vaginectomy, pelvic LND</a:t>
            </a:r>
          </a:p>
          <a:p>
            <a:r>
              <a:rPr lang="en-US" sz="2000" kern="0" dirty="0">
                <a:solidFill>
                  <a:schemeClr val="bg1"/>
                </a:solidFill>
                <a:latin typeface="Arial" panose="020B0604020202020204" pitchFamily="34" charset="0"/>
                <a:cs typeface="Arial" panose="020B0604020202020204" pitchFamily="34" charset="0"/>
              </a:rPr>
              <a:t>All other: Radiation</a:t>
            </a:r>
          </a:p>
        </p:txBody>
      </p:sp>
      <p:pic>
        <p:nvPicPr>
          <p:cNvPr id="5" name="Picture 4">
            <a:extLst>
              <a:ext uri="{FF2B5EF4-FFF2-40B4-BE49-F238E27FC236}">
                <a16:creationId xmlns:a16="http://schemas.microsoft.com/office/drawing/2014/main" id="{05BBB1FD-3839-4FCE-9A82-6381AAD85A26}"/>
              </a:ext>
            </a:extLst>
          </p:cNvPr>
          <p:cNvPicPr>
            <a:picLocks noChangeAspect="1"/>
          </p:cNvPicPr>
          <p:nvPr/>
        </p:nvPicPr>
        <p:blipFill>
          <a:blip r:embed="rId3"/>
          <a:stretch>
            <a:fillRect/>
          </a:stretch>
        </p:blipFill>
        <p:spPr>
          <a:xfrm>
            <a:off x="4616450" y="2202296"/>
            <a:ext cx="3767992" cy="2509039"/>
          </a:xfrm>
          <a:prstGeom prst="rect">
            <a:avLst/>
          </a:prstGeom>
        </p:spPr>
      </p:pic>
      <p:sp>
        <p:nvSpPr>
          <p:cNvPr id="2" name="Oval 1">
            <a:extLst>
              <a:ext uri="{FF2B5EF4-FFF2-40B4-BE49-F238E27FC236}">
                <a16:creationId xmlns:a16="http://schemas.microsoft.com/office/drawing/2014/main" id="{F9B04102-3893-4394-8D43-F26600981526}"/>
              </a:ext>
            </a:extLst>
          </p:cNvPr>
          <p:cNvSpPr/>
          <p:nvPr/>
        </p:nvSpPr>
        <p:spPr bwMode="auto">
          <a:xfrm>
            <a:off x="4159250" y="5942625"/>
            <a:ext cx="914400" cy="824957"/>
          </a:xfrm>
          <a:prstGeom prst="ellipse">
            <a:avLst/>
          </a:prstGeom>
          <a:solidFill>
            <a:schemeClr val="accent1"/>
          </a:solidFill>
          <a:ln w="952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TextBox 5">
            <a:extLst>
              <a:ext uri="{FF2B5EF4-FFF2-40B4-BE49-F238E27FC236}">
                <a16:creationId xmlns:a16="http://schemas.microsoft.com/office/drawing/2014/main" id="{D788846E-5D8D-480A-A03B-69D9B7EF0EF4}"/>
              </a:ext>
            </a:extLst>
          </p:cNvPr>
          <p:cNvSpPr txBox="1"/>
          <p:nvPr/>
        </p:nvSpPr>
        <p:spPr bwMode="auto">
          <a:xfrm>
            <a:off x="4251325" y="6208909"/>
            <a:ext cx="73025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1300" dirty="0">
                <a:solidFill>
                  <a:schemeClr val="bg1"/>
                </a:solidFill>
                <a:latin typeface="Arial Black" pitchFamily="34" charset="0"/>
                <a:cs typeface="Arial" charset="0"/>
                <a:hlinkClick r:id="rId4" action="ppaction://hlinksldjump"/>
              </a:rPr>
              <a:t>MORE</a:t>
            </a:r>
            <a:endParaRPr lang="en-US" sz="1300" dirty="0">
              <a:solidFill>
                <a:schemeClr val="bg1"/>
              </a:solidFill>
              <a:latin typeface="Arial Black" pitchFamily="34" charset="0"/>
              <a:cs typeface="Arial"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913982CC-8751-455B-8459-928237CF5E49}"/>
              </a:ext>
            </a:extLst>
          </p:cNvPr>
          <p:cNvSpPr txBox="1">
            <a:spLocks noChangeArrowheads="1"/>
          </p:cNvSpPr>
          <p:nvPr/>
        </p:nvSpPr>
        <p:spPr bwMode="auto">
          <a:xfrm>
            <a:off x="788987" y="1219200"/>
            <a:ext cx="7566025"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indent="0">
              <a:buNone/>
            </a:pPr>
            <a:r>
              <a:rPr lang="en-US" sz="2000" dirty="0">
                <a:solidFill>
                  <a:schemeClr val="bg1"/>
                </a:solidFill>
                <a:latin typeface="Arial" panose="020B0604020202020204" pitchFamily="34" charset="0"/>
                <a:cs typeface="Arial" panose="020B0604020202020204" pitchFamily="34" charset="0"/>
              </a:rPr>
              <a:t>A 47-year-old woman presents with postmenopausal bleeding.  Endometrial biopsy reveals papillary serous carcinoma.  In contrast to endometrioid adenocarcinoma of the endometrium, the factor with which uterine papillary serous carcinoma is associated is:</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514350" indent="-514350">
              <a:buAutoNum type="alphaUcParenBoth"/>
            </a:pPr>
            <a:r>
              <a:rPr lang="en-US" sz="2000" dirty="0">
                <a:solidFill>
                  <a:schemeClr val="bg1"/>
                </a:solidFill>
                <a:latin typeface="Arial" panose="020B0604020202020204" pitchFamily="34" charset="0"/>
                <a:cs typeface="Arial" panose="020B0604020202020204" pitchFamily="34" charset="0"/>
              </a:rPr>
              <a:t>younger age at time of presentation</a:t>
            </a:r>
          </a:p>
          <a:p>
            <a:pPr marL="514350" indent="-514350">
              <a:buAutoNum type="alphaUcParenBoth"/>
            </a:pPr>
            <a:r>
              <a:rPr lang="en-US" sz="2000" dirty="0">
                <a:solidFill>
                  <a:schemeClr val="bg1"/>
                </a:solidFill>
                <a:latin typeface="Arial" panose="020B0604020202020204" pitchFamily="34" charset="0"/>
                <a:cs typeface="Arial" panose="020B0604020202020204" pitchFamily="34" charset="0"/>
              </a:rPr>
              <a:t>unopposed estrogen</a:t>
            </a:r>
          </a:p>
          <a:p>
            <a:pPr marL="514350" indent="-514350">
              <a:buAutoNum type="alphaUcParenBoth"/>
            </a:pPr>
            <a:r>
              <a:rPr lang="en-US" sz="2000" dirty="0">
                <a:solidFill>
                  <a:schemeClr val="bg1"/>
                </a:solidFill>
                <a:latin typeface="Arial" panose="020B0604020202020204" pitchFamily="34" charset="0"/>
                <a:cs typeface="Arial" panose="020B0604020202020204" pitchFamily="34" charset="0"/>
              </a:rPr>
              <a:t>TP53 mutations</a:t>
            </a:r>
          </a:p>
          <a:p>
            <a:pPr marL="514350" indent="-514350">
              <a:buAutoNum type="alphaUcParenBoth"/>
            </a:pPr>
            <a:r>
              <a:rPr lang="en-US" sz="2000" dirty="0">
                <a:solidFill>
                  <a:schemeClr val="bg1"/>
                </a:solidFill>
                <a:latin typeface="Arial" panose="020B0604020202020204" pitchFamily="34" charset="0"/>
                <a:cs typeface="Arial" panose="020B0604020202020204" pitchFamily="34" charset="0"/>
              </a:rPr>
              <a:t>PTEN mutations</a:t>
            </a:r>
          </a:p>
          <a:p>
            <a:pPr marL="514350" indent="-514350">
              <a:buAutoNum type="alphaUcParenBoth"/>
            </a:pPr>
            <a:r>
              <a:rPr lang="en-US" sz="2000" dirty="0">
                <a:solidFill>
                  <a:schemeClr val="bg1"/>
                </a:solidFill>
                <a:latin typeface="Arial" panose="020B0604020202020204" pitchFamily="34" charset="0"/>
                <a:cs typeface="Arial" panose="020B0604020202020204" pitchFamily="34" charset="0"/>
              </a:rPr>
              <a:t>obesity</a:t>
            </a:r>
          </a:p>
        </p:txBody>
      </p:sp>
    </p:spTree>
  </p:cSld>
  <p:clrMapOvr>
    <a:masterClrMapping/>
  </p:clrMapOvr>
  <p:transition spd="slow">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69380B-CAED-4F18-A9C6-C0EE0AC75B0B}"/>
              </a:ext>
            </a:extLst>
          </p:cNvPr>
          <p:cNvSpPr txBox="1">
            <a:spLocks/>
          </p:cNvSpPr>
          <p:nvPr/>
        </p:nvSpPr>
        <p:spPr>
          <a:xfrm>
            <a:off x="1232694" y="785020"/>
            <a:ext cx="6678611" cy="1325563"/>
          </a:xfrm>
          <a:prstGeom prst="rect">
            <a:avLst/>
          </a:prstGeom>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200" kern="0" dirty="0">
                <a:solidFill>
                  <a:schemeClr val="bg1"/>
                </a:solidFill>
                <a:latin typeface="Arial Black" panose="020B0A04020102020204" pitchFamily="34" charset="0"/>
              </a:rPr>
              <a:t>Characteristics of Type I &amp; Type II Endometrial Cancers</a:t>
            </a:r>
          </a:p>
        </p:txBody>
      </p:sp>
      <p:pic>
        <p:nvPicPr>
          <p:cNvPr id="5" name="Picture 4" descr="Table&#10;&#10;Description automatically generated">
            <a:extLst>
              <a:ext uri="{FF2B5EF4-FFF2-40B4-BE49-F238E27FC236}">
                <a16:creationId xmlns:a16="http://schemas.microsoft.com/office/drawing/2014/main" id="{015ED3C1-BE1F-4410-903B-740EEE8869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584" y="1905000"/>
            <a:ext cx="7402830" cy="3503425"/>
          </a:xfrm>
          <a:prstGeom prst="rect">
            <a:avLst/>
          </a:prstGeom>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40CEFD93-9C36-4943-8CA3-5A243313AFD8}"/>
              </a:ext>
            </a:extLst>
          </p:cNvPr>
          <p:cNvSpPr txBox="1">
            <a:spLocks noChangeArrowheads="1"/>
          </p:cNvSpPr>
          <p:nvPr/>
        </p:nvSpPr>
        <p:spPr bwMode="auto">
          <a:xfrm>
            <a:off x="914400" y="914400"/>
            <a:ext cx="7566025"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indent="0">
              <a:buNone/>
            </a:pPr>
            <a:r>
              <a:rPr lang="en-US" sz="1600" dirty="0">
                <a:solidFill>
                  <a:schemeClr val="bg1"/>
                </a:solidFill>
                <a:latin typeface="Arial" panose="020B0604020202020204" pitchFamily="34" charset="0"/>
                <a:cs typeface="Arial" panose="020B0604020202020204" pitchFamily="34" charset="0"/>
              </a:rPr>
              <a:t>A 33-year-old nulligravid woman comes in for preconception counseling.  On physical examination, a complex adnexal mass is palpated.  Ultrasonographic evaluation of the mass confirms solid and cystic areas, internal debris, and no ascitic fluid.  The ovary measures 10 cm x 14 cm.  During preoperative counseling, the patient indicates that preservation of fertility is a priority.  You tell her that the minimum required surgery to stage an epithelial ovarian cancer adequately is</a:t>
            </a:r>
          </a:p>
          <a:p>
            <a:pPr marL="514350" indent="-514350">
              <a:buAutoNum type="alphaUcParenBoth"/>
            </a:pPr>
            <a:r>
              <a:rPr lang="en-US" sz="1600" dirty="0">
                <a:solidFill>
                  <a:schemeClr val="bg1"/>
                </a:solidFill>
                <a:latin typeface="Arial" panose="020B0604020202020204" pitchFamily="34" charset="0"/>
                <a:cs typeface="Arial" panose="020B0604020202020204" pitchFamily="34" charset="0"/>
              </a:rPr>
              <a:t>Unilateral </a:t>
            </a:r>
            <a:r>
              <a:rPr lang="en-US" sz="1600" dirty="0" err="1">
                <a:solidFill>
                  <a:schemeClr val="bg1"/>
                </a:solidFill>
                <a:latin typeface="Arial" panose="020B0604020202020204" pitchFamily="34" charset="0"/>
                <a:cs typeface="Arial" panose="020B0604020202020204" pitchFamily="34" charset="0"/>
              </a:rPr>
              <a:t>salpingo</a:t>
            </a:r>
            <a:r>
              <a:rPr lang="en-US" sz="1600" dirty="0">
                <a:solidFill>
                  <a:schemeClr val="bg1"/>
                </a:solidFill>
                <a:latin typeface="Arial" panose="020B0604020202020204" pitchFamily="34" charset="0"/>
                <a:cs typeface="Arial" panose="020B0604020202020204" pitchFamily="34" charset="0"/>
              </a:rPr>
              <a:t>-oophorectomy, pelvic and paraaortic lymph node sampling, omentectomy, peritoneal cytology and biopsies</a:t>
            </a:r>
          </a:p>
          <a:p>
            <a:pPr marL="514350" indent="-514350">
              <a:buAutoNum type="alphaUcParenBoth"/>
            </a:pPr>
            <a:r>
              <a:rPr lang="en-US" sz="1600" dirty="0">
                <a:solidFill>
                  <a:schemeClr val="bg1"/>
                </a:solidFill>
                <a:latin typeface="Arial" panose="020B0604020202020204" pitchFamily="34" charset="0"/>
                <a:cs typeface="Arial" panose="020B0604020202020204" pitchFamily="34" charset="0"/>
              </a:rPr>
              <a:t>Bilateral </a:t>
            </a:r>
            <a:r>
              <a:rPr lang="en-US" sz="1600" dirty="0" err="1">
                <a:solidFill>
                  <a:schemeClr val="bg1"/>
                </a:solidFill>
                <a:latin typeface="Arial" panose="020B0604020202020204" pitchFamily="34" charset="0"/>
                <a:cs typeface="Arial" panose="020B0604020202020204" pitchFamily="34" charset="0"/>
              </a:rPr>
              <a:t>salpingo</a:t>
            </a:r>
            <a:r>
              <a:rPr lang="en-US" sz="1600" dirty="0">
                <a:solidFill>
                  <a:schemeClr val="bg1"/>
                </a:solidFill>
                <a:latin typeface="Arial" panose="020B0604020202020204" pitchFamily="34" charset="0"/>
                <a:cs typeface="Arial" panose="020B0604020202020204" pitchFamily="34" charset="0"/>
              </a:rPr>
              <a:t>-oophorectomy (BSO), pelvic and paraaortic lymph node sampling, omentectomy, peritoneal cytology and biopsies</a:t>
            </a:r>
          </a:p>
          <a:p>
            <a:pPr marL="514350" indent="-514350">
              <a:buAutoNum type="alphaUcParenBoth"/>
            </a:pPr>
            <a:r>
              <a:rPr lang="en-US" sz="1600" dirty="0">
                <a:solidFill>
                  <a:schemeClr val="bg1"/>
                </a:solidFill>
                <a:latin typeface="Arial" panose="020B0604020202020204" pitchFamily="34" charset="0"/>
                <a:cs typeface="Arial" panose="020B0604020202020204" pitchFamily="34" charset="0"/>
              </a:rPr>
              <a:t>Unilateral </a:t>
            </a:r>
            <a:r>
              <a:rPr lang="en-US" sz="1600" dirty="0" err="1">
                <a:solidFill>
                  <a:schemeClr val="bg1"/>
                </a:solidFill>
                <a:latin typeface="Arial" panose="020B0604020202020204" pitchFamily="34" charset="0"/>
                <a:cs typeface="Arial" panose="020B0604020202020204" pitchFamily="34" charset="0"/>
              </a:rPr>
              <a:t>salpingo</a:t>
            </a:r>
            <a:r>
              <a:rPr lang="en-US" sz="1600" dirty="0">
                <a:solidFill>
                  <a:schemeClr val="bg1"/>
                </a:solidFill>
                <a:latin typeface="Arial" panose="020B0604020202020204" pitchFamily="34" charset="0"/>
                <a:cs typeface="Arial" panose="020B0604020202020204" pitchFamily="34" charset="0"/>
              </a:rPr>
              <a:t>-oophorectomy, pelvic and paraaortic lymph node sampling, hysterectomy, omentectomy, peritoneal cytology and biopsies</a:t>
            </a:r>
          </a:p>
          <a:p>
            <a:pPr marL="514350" indent="-514350">
              <a:buAutoNum type="alphaUcParenBoth"/>
            </a:pPr>
            <a:r>
              <a:rPr lang="en-US" sz="1600" dirty="0">
                <a:solidFill>
                  <a:schemeClr val="bg1"/>
                </a:solidFill>
                <a:latin typeface="Arial" panose="020B0604020202020204" pitchFamily="34" charset="0"/>
                <a:cs typeface="Arial" panose="020B0604020202020204" pitchFamily="34" charset="0"/>
              </a:rPr>
              <a:t>Bilateral </a:t>
            </a:r>
            <a:r>
              <a:rPr lang="en-US" sz="1600" dirty="0" err="1">
                <a:solidFill>
                  <a:schemeClr val="bg1"/>
                </a:solidFill>
                <a:latin typeface="Arial" panose="020B0604020202020204" pitchFamily="34" charset="0"/>
                <a:cs typeface="Arial" panose="020B0604020202020204" pitchFamily="34" charset="0"/>
              </a:rPr>
              <a:t>salpingo</a:t>
            </a:r>
            <a:r>
              <a:rPr lang="en-US" sz="1600" dirty="0">
                <a:solidFill>
                  <a:schemeClr val="bg1"/>
                </a:solidFill>
                <a:latin typeface="Arial" panose="020B0604020202020204" pitchFamily="34" charset="0"/>
                <a:cs typeface="Arial" panose="020B0604020202020204" pitchFamily="34" charset="0"/>
              </a:rPr>
              <a:t>-oophorectomy, pelvic and paraaortic lymph node sampling, hysterectomy, omentectomy, peritoneal cytology and biopsies</a:t>
            </a:r>
          </a:p>
          <a:p>
            <a:pPr marL="514350" indent="-514350">
              <a:buAutoNum type="alphaUcParenBoth"/>
            </a:pPr>
            <a:r>
              <a:rPr lang="en-US" sz="1600" dirty="0">
                <a:solidFill>
                  <a:schemeClr val="bg1"/>
                </a:solidFill>
                <a:latin typeface="Arial" panose="020B0604020202020204" pitchFamily="34" charset="0"/>
                <a:cs typeface="Arial" panose="020B0604020202020204" pitchFamily="34" charset="0"/>
              </a:rPr>
              <a:t>Unilateral </a:t>
            </a:r>
            <a:r>
              <a:rPr lang="en-US" sz="1600" dirty="0" err="1">
                <a:solidFill>
                  <a:schemeClr val="bg1"/>
                </a:solidFill>
                <a:latin typeface="Arial" panose="020B0604020202020204" pitchFamily="34" charset="0"/>
                <a:cs typeface="Arial" panose="020B0604020202020204" pitchFamily="34" charset="0"/>
              </a:rPr>
              <a:t>salpingo</a:t>
            </a:r>
            <a:r>
              <a:rPr lang="en-US" sz="1600" dirty="0">
                <a:solidFill>
                  <a:schemeClr val="bg1"/>
                </a:solidFill>
                <a:latin typeface="Arial" panose="020B0604020202020204" pitchFamily="34" charset="0"/>
                <a:cs typeface="Arial" panose="020B0604020202020204" pitchFamily="34" charset="0"/>
              </a:rPr>
              <a:t>-oophorectomy and contralateral ovary biopsy</a:t>
            </a:r>
          </a:p>
        </p:txBody>
      </p:sp>
    </p:spTree>
  </p:cSld>
  <p:clrMapOvr>
    <a:masterClrMapping/>
  </p:clrMapOvr>
  <p:transition spd="slow">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D18BAB09-81CB-4FA5-9224-BD69119717DE}"/>
              </a:ext>
            </a:extLst>
          </p:cNvPr>
          <p:cNvSpPr txBox="1">
            <a:spLocks noChangeArrowheads="1"/>
          </p:cNvSpPr>
          <p:nvPr/>
        </p:nvSpPr>
        <p:spPr bwMode="auto">
          <a:xfrm>
            <a:off x="788987" y="990600"/>
            <a:ext cx="7566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2400" dirty="0">
                <a:solidFill>
                  <a:schemeClr val="bg1"/>
                </a:solidFill>
                <a:latin typeface="Arial Black" panose="020B0A04020102020204" pitchFamily="34" charset="0"/>
              </a:rPr>
              <a:t>Management of epithelial ovarian, fallopian tube, and primary peritoneal cancers</a:t>
            </a:r>
            <a:endParaRPr lang="en-US" altLang="en-US" sz="2400" dirty="0">
              <a:solidFill>
                <a:schemeClr val="bg1"/>
              </a:solidFill>
              <a:latin typeface="Arial Black" panose="020B0A04020102020204" pitchFamily="34" charset="0"/>
              <a:cs typeface="Arial" charset="0"/>
            </a:endParaRPr>
          </a:p>
        </p:txBody>
      </p:sp>
      <p:sp>
        <p:nvSpPr>
          <p:cNvPr id="4" name="Content Placeholder 2">
            <a:extLst>
              <a:ext uri="{FF2B5EF4-FFF2-40B4-BE49-F238E27FC236}">
                <a16:creationId xmlns:a16="http://schemas.microsoft.com/office/drawing/2014/main" id="{328B4A82-A5E8-4AE1-9328-0CE69291E911}"/>
              </a:ext>
            </a:extLst>
          </p:cNvPr>
          <p:cNvSpPr txBox="1">
            <a:spLocks/>
          </p:cNvSpPr>
          <p:nvPr/>
        </p:nvSpPr>
        <p:spPr>
          <a:xfrm>
            <a:off x="838200" y="2209800"/>
            <a:ext cx="10515600" cy="435133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sz="2400" kern="0" dirty="0">
                <a:solidFill>
                  <a:schemeClr val="bg1"/>
                </a:solidFill>
                <a:latin typeface="Arial" panose="020B0604020202020204" pitchFamily="34" charset="0"/>
                <a:cs typeface="Arial" panose="020B0604020202020204" pitchFamily="34" charset="0"/>
              </a:rPr>
              <a:t>Adjuvant chemotherapy</a:t>
            </a:r>
          </a:p>
          <a:p>
            <a:pPr lvl="1"/>
            <a:r>
              <a:rPr lang="en-US" sz="2000" kern="0" dirty="0">
                <a:solidFill>
                  <a:schemeClr val="bg1"/>
                </a:solidFill>
                <a:latin typeface="Arial" panose="020B0604020202020204" pitchFamily="34" charset="0"/>
                <a:cs typeface="Arial" panose="020B0604020202020204" pitchFamily="34" charset="0"/>
              </a:rPr>
              <a:t>None: Stage IA/B, grade 1-2</a:t>
            </a:r>
          </a:p>
          <a:p>
            <a:pPr lvl="1"/>
            <a:r>
              <a:rPr lang="en-US" sz="2000" kern="0" dirty="0">
                <a:solidFill>
                  <a:schemeClr val="bg1"/>
                </a:solidFill>
                <a:latin typeface="Arial" panose="020B0604020202020204" pitchFamily="34" charset="0"/>
                <a:cs typeface="Arial" panose="020B0604020202020204" pitchFamily="34" charset="0"/>
              </a:rPr>
              <a:t>Stage IC-IV</a:t>
            </a:r>
          </a:p>
          <a:p>
            <a:r>
              <a:rPr lang="en-US" sz="2400" kern="0" dirty="0">
                <a:solidFill>
                  <a:schemeClr val="bg1"/>
                </a:solidFill>
                <a:latin typeface="Arial" panose="020B0604020202020204" pitchFamily="34" charset="0"/>
                <a:cs typeface="Arial" panose="020B0604020202020204" pitchFamily="34" charset="0"/>
              </a:rPr>
              <a:t>Neoadjuvant chemotherapy: Stage III/IV</a:t>
            </a:r>
          </a:p>
          <a:p>
            <a:pPr lvl="1"/>
            <a:r>
              <a:rPr lang="en-US" sz="2000" kern="0" dirty="0">
                <a:solidFill>
                  <a:schemeClr val="bg1"/>
                </a:solidFill>
                <a:latin typeface="Arial" panose="020B0604020202020204" pitchFamily="34" charset="0"/>
                <a:cs typeface="Arial" panose="020B0604020202020204" pitchFamily="34" charset="0"/>
              </a:rPr>
              <a:t>Followed by interval cytoreduction, adjuvant chemo</a:t>
            </a:r>
          </a:p>
          <a:p>
            <a:r>
              <a:rPr lang="en-US" sz="2400" kern="0" dirty="0">
                <a:solidFill>
                  <a:schemeClr val="bg1"/>
                </a:solidFill>
                <a:latin typeface="Arial" panose="020B0604020202020204" pitchFamily="34" charset="0"/>
                <a:cs typeface="Arial" panose="020B0604020202020204" pitchFamily="34" charset="0"/>
              </a:rPr>
              <a:t>Chemo: Carboplatin/paclitaxel +/- bevacizumab</a:t>
            </a:r>
          </a:p>
          <a:p>
            <a:r>
              <a:rPr lang="en-US" sz="2400" kern="0" dirty="0">
                <a:solidFill>
                  <a:schemeClr val="bg1"/>
                </a:solidFill>
                <a:latin typeface="Arial" panose="020B0604020202020204" pitchFamily="34" charset="0"/>
                <a:cs typeface="Arial" panose="020B0604020202020204" pitchFamily="34" charset="0"/>
              </a:rPr>
              <a:t>Maintenance: bevacizumab, PARP inhibitors</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3DBA16CA-77B8-4CA1-84F5-4A988119C997}"/>
              </a:ext>
            </a:extLst>
          </p:cNvPr>
          <p:cNvSpPr txBox="1">
            <a:spLocks noChangeArrowheads="1"/>
          </p:cNvSpPr>
          <p:nvPr/>
        </p:nvSpPr>
        <p:spPr bwMode="auto">
          <a:xfrm>
            <a:off x="788987" y="914400"/>
            <a:ext cx="75660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indent="0">
              <a:buNone/>
            </a:pPr>
            <a:r>
              <a:rPr lang="en-US" sz="2000" dirty="0">
                <a:solidFill>
                  <a:schemeClr val="bg1"/>
                </a:solidFill>
                <a:latin typeface="Arial" panose="020B0604020202020204" pitchFamily="34" charset="0"/>
                <a:cs typeface="Arial" panose="020B0604020202020204" pitchFamily="34" charset="0"/>
              </a:rPr>
              <a:t>A 34 year-old nulligravid woman comes to your office for counseling before initiation of her second cycle of in vitro fertilization (IVF) after failed ovulation induction with clomiphene citrate.  She has no significant prior medical history except for obesity and anovulation.  She reports a 6-year history of oral contraceptive pill (OCP) use and a family history remarkable for a maternal aunt with gastric cancer and a sister with melanoma.  Her most significant risk factor for ovarian cancer is</a:t>
            </a:r>
          </a:p>
          <a:p>
            <a:pPr marL="0" indent="0">
              <a:buNone/>
            </a:pPr>
            <a:r>
              <a:rPr lang="en-US" sz="2000" dirty="0">
                <a:solidFill>
                  <a:schemeClr val="bg1"/>
                </a:solidFill>
                <a:latin typeface="Arial" panose="020B0604020202020204" pitchFamily="34" charset="0"/>
                <a:cs typeface="Arial" panose="020B0604020202020204" pitchFamily="34" charset="0"/>
              </a:rPr>
              <a:t>(A) OCP use </a:t>
            </a:r>
          </a:p>
          <a:p>
            <a:pPr marL="0" indent="0">
              <a:buNone/>
            </a:pPr>
            <a:r>
              <a:rPr lang="en-US" sz="2000" dirty="0">
                <a:solidFill>
                  <a:schemeClr val="bg1"/>
                </a:solidFill>
                <a:latin typeface="Arial" panose="020B0604020202020204" pitchFamily="34" charset="0"/>
                <a:cs typeface="Arial" panose="020B0604020202020204" pitchFamily="34" charset="0"/>
              </a:rPr>
              <a:t>(B) </a:t>
            </a:r>
            <a:r>
              <a:rPr lang="en-US" sz="2000" dirty="0" err="1">
                <a:solidFill>
                  <a:schemeClr val="bg1"/>
                </a:solidFill>
                <a:latin typeface="Arial" panose="020B0604020202020204" pitchFamily="34" charset="0"/>
                <a:cs typeface="Arial" panose="020B0604020202020204" pitchFamily="34" charset="0"/>
              </a:rPr>
              <a:t>nulligravidity</a:t>
            </a:r>
            <a:endParaRPr lang="en-US" sz="2000" dirty="0">
              <a:solidFill>
                <a:schemeClr val="bg1"/>
              </a:solidFill>
              <a:latin typeface="Arial" panose="020B0604020202020204" pitchFamily="34" charset="0"/>
              <a:cs typeface="Arial" panose="020B0604020202020204" pitchFamily="34" charset="0"/>
            </a:endParaRPr>
          </a:p>
          <a:p>
            <a:pPr marL="0" indent="0">
              <a:buNone/>
            </a:pPr>
            <a:r>
              <a:rPr lang="en-US" sz="2000" dirty="0">
                <a:solidFill>
                  <a:schemeClr val="bg1"/>
                </a:solidFill>
                <a:latin typeface="Arial" panose="020B0604020202020204" pitchFamily="34" charset="0"/>
                <a:cs typeface="Arial" panose="020B0604020202020204" pitchFamily="34" charset="0"/>
              </a:rPr>
              <a:t>(C) family history</a:t>
            </a:r>
          </a:p>
          <a:p>
            <a:pPr marL="0" indent="0">
              <a:buNone/>
            </a:pPr>
            <a:r>
              <a:rPr lang="en-US" sz="2000" dirty="0">
                <a:solidFill>
                  <a:schemeClr val="bg1"/>
                </a:solidFill>
                <a:latin typeface="Arial" panose="020B0604020202020204" pitchFamily="34" charset="0"/>
                <a:cs typeface="Arial" panose="020B0604020202020204" pitchFamily="34" charset="0"/>
              </a:rPr>
              <a:t>(D) clomiphene use </a:t>
            </a:r>
          </a:p>
          <a:p>
            <a:pPr marL="0" indent="0">
              <a:buNone/>
            </a:pPr>
            <a:r>
              <a:rPr lang="en-US" sz="2000" dirty="0">
                <a:solidFill>
                  <a:schemeClr val="bg1"/>
                </a:solidFill>
                <a:latin typeface="Arial" panose="020B0604020202020204" pitchFamily="34" charset="0"/>
                <a:cs typeface="Arial" panose="020B0604020202020204" pitchFamily="34" charset="0"/>
              </a:rPr>
              <a:t>(E) IVF use </a:t>
            </a:r>
          </a:p>
        </p:txBody>
      </p:sp>
    </p:spTree>
  </p:cSld>
  <p:clrMapOvr>
    <a:masterClrMapping/>
  </p:clrMapOvr>
  <p:transition spd="slow">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2" y="2422775"/>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HPV</a:t>
            </a:r>
          </a:p>
        </p:txBody>
      </p:sp>
    </p:spTree>
  </p:cSld>
  <p:clrMapOvr>
    <a:masterClrMapping/>
  </p:clrMapOvr>
  <p:transition spd="slow">
    <p:push/>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A4630ECC-51F3-4EF6-9521-8D46A658109F}"/>
              </a:ext>
            </a:extLst>
          </p:cNvPr>
          <p:cNvSpPr txBox="1">
            <a:spLocks noChangeArrowheads="1"/>
          </p:cNvSpPr>
          <p:nvPr/>
        </p:nvSpPr>
        <p:spPr bwMode="auto">
          <a:xfrm>
            <a:off x="788987" y="1831639"/>
            <a:ext cx="7566025"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r>
              <a:rPr lang="en-US" sz="2400" dirty="0">
                <a:solidFill>
                  <a:schemeClr val="bg1"/>
                </a:solidFill>
                <a:latin typeface="Arial" panose="020B0604020202020204" pitchFamily="34" charset="0"/>
                <a:cs typeface="Arial" panose="020B0604020202020204" pitchFamily="34" charset="0"/>
              </a:rPr>
              <a:t>Infertility, </a:t>
            </a:r>
            <a:r>
              <a:rPr lang="en-US" sz="2400" dirty="0" err="1">
                <a:solidFill>
                  <a:schemeClr val="bg1"/>
                </a:solidFill>
                <a:latin typeface="Arial" panose="020B0604020202020204" pitchFamily="34" charset="0"/>
                <a:cs typeface="Arial" panose="020B0604020202020204" pitchFamily="34" charset="0"/>
              </a:rPr>
              <a:t>nulligravity</a:t>
            </a:r>
            <a:r>
              <a:rPr lang="en-US" sz="2400" dirty="0">
                <a:solidFill>
                  <a:schemeClr val="bg1"/>
                </a:solidFill>
                <a:latin typeface="Arial" panose="020B0604020202020204" pitchFamily="34" charset="0"/>
                <a:cs typeface="Arial" panose="020B0604020202020204" pitchFamily="34" charset="0"/>
              </a:rPr>
              <a:t>, increasing age, endometriosis, family history of breast or ovarian cancer, early menarche, late menopause.  Substantial risks: hereditary syndromes </a:t>
            </a:r>
          </a:p>
          <a:p>
            <a:pPr lvl="1"/>
            <a:r>
              <a:rPr lang="en-US" sz="2000" dirty="0">
                <a:solidFill>
                  <a:schemeClr val="bg1"/>
                </a:solidFill>
                <a:latin typeface="Arial" panose="020B0604020202020204" pitchFamily="34" charset="0"/>
                <a:cs typeface="Arial" panose="020B0604020202020204" pitchFamily="34" charset="0"/>
              </a:rPr>
              <a:t>BRCA, Lynch, BRIP1, RAD51C, RAD51D</a:t>
            </a:r>
          </a:p>
          <a:p>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Protective effect: prior pregnancy, history of breastfeeding, OCPs, tubal ligation</a:t>
            </a:r>
          </a:p>
        </p:txBody>
      </p:sp>
      <p:sp>
        <p:nvSpPr>
          <p:cNvPr id="4" name="Title 1">
            <a:extLst>
              <a:ext uri="{FF2B5EF4-FFF2-40B4-BE49-F238E27FC236}">
                <a16:creationId xmlns:a16="http://schemas.microsoft.com/office/drawing/2014/main" id="{6BE1FDE0-03C8-48C2-9CE3-1AC49FF2D4F0}"/>
              </a:ext>
            </a:extLst>
          </p:cNvPr>
          <p:cNvSpPr txBox="1">
            <a:spLocks/>
          </p:cNvSpPr>
          <p:nvPr/>
        </p:nvSpPr>
        <p:spPr>
          <a:xfrm>
            <a:off x="-685801" y="762000"/>
            <a:ext cx="1051560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200" kern="0" dirty="0">
                <a:solidFill>
                  <a:schemeClr val="bg1"/>
                </a:solidFill>
                <a:latin typeface="Arial Black" panose="020B0A04020102020204" pitchFamily="34" charset="0"/>
              </a:rPr>
              <a:t>Risk factors for ovarian cancer</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E97D8A5-25C3-4787-8891-EEB2ECAFAED5}"/>
              </a:ext>
            </a:extLst>
          </p:cNvPr>
          <p:cNvSpPr txBox="1">
            <a:spLocks/>
          </p:cNvSpPr>
          <p:nvPr/>
        </p:nvSpPr>
        <p:spPr>
          <a:xfrm>
            <a:off x="-685800" y="844549"/>
            <a:ext cx="1051560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600" dirty="0">
                <a:solidFill>
                  <a:schemeClr val="bg1"/>
                </a:solidFill>
                <a:latin typeface="Arial Black" panose="020B0A04020102020204" pitchFamily="34" charset="0"/>
              </a:rPr>
              <a:t>Classification of vaginal CA</a:t>
            </a:r>
            <a:endParaRPr lang="en-US" sz="3600" kern="0" dirty="0">
              <a:solidFill>
                <a:schemeClr val="bg1"/>
              </a:solidFill>
              <a:latin typeface="Arial Black" panose="020B0A04020102020204" pitchFamily="34" charset="0"/>
            </a:endParaRPr>
          </a:p>
        </p:txBody>
      </p:sp>
      <p:sp>
        <p:nvSpPr>
          <p:cNvPr id="7" name="Content Placeholder 2">
            <a:extLst>
              <a:ext uri="{FF2B5EF4-FFF2-40B4-BE49-F238E27FC236}">
                <a16:creationId xmlns:a16="http://schemas.microsoft.com/office/drawing/2014/main" id="{DD1A0A64-B384-44F9-98C5-731D1E209023}"/>
              </a:ext>
            </a:extLst>
          </p:cNvPr>
          <p:cNvSpPr txBox="1">
            <a:spLocks/>
          </p:cNvSpPr>
          <p:nvPr/>
        </p:nvSpPr>
        <p:spPr>
          <a:xfrm>
            <a:off x="798879" y="1752600"/>
            <a:ext cx="7546242" cy="46672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sz="2000" dirty="0">
                <a:solidFill>
                  <a:schemeClr val="bg1"/>
                </a:solidFill>
                <a:latin typeface="Arial" panose="020B0604020202020204" pitchFamily="34" charset="0"/>
                <a:cs typeface="Arial" panose="020B0604020202020204" pitchFamily="34" charset="0"/>
              </a:rPr>
              <a:t>Squamous cell carcinoma: most common, HPV related</a:t>
            </a:r>
          </a:p>
          <a:p>
            <a:pPr lvl="1"/>
            <a:r>
              <a:rPr lang="en-US" sz="1800" dirty="0">
                <a:solidFill>
                  <a:schemeClr val="bg1"/>
                </a:solidFill>
                <a:latin typeface="Arial" panose="020B0604020202020204" pitchFamily="34" charset="0"/>
                <a:cs typeface="Arial" panose="020B0604020202020204" pitchFamily="34" charset="0"/>
              </a:rPr>
              <a:t>Verrucous carcinoma: SCC variant, rarely metastasizes</a:t>
            </a:r>
          </a:p>
          <a:p>
            <a:r>
              <a:rPr lang="en-US" sz="2000" dirty="0">
                <a:solidFill>
                  <a:schemeClr val="bg1"/>
                </a:solidFill>
                <a:latin typeface="Arial" panose="020B0604020202020204" pitchFamily="34" charset="0"/>
                <a:cs typeface="Arial" panose="020B0604020202020204" pitchFamily="34" charset="0"/>
              </a:rPr>
              <a:t>Adenocarcinoma: </a:t>
            </a:r>
          </a:p>
          <a:p>
            <a:pPr lvl="1"/>
            <a:r>
              <a:rPr lang="en-US" sz="1800" dirty="0">
                <a:solidFill>
                  <a:schemeClr val="bg1"/>
                </a:solidFill>
                <a:latin typeface="Arial" panose="020B0604020202020204" pitchFamily="34" charset="0"/>
                <a:cs typeface="Arial" panose="020B0604020202020204" pitchFamily="34" charset="0"/>
              </a:rPr>
              <a:t>Clear cell variant occurs in in-utero DES (cervical &amp; vaginal CA)</a:t>
            </a:r>
          </a:p>
          <a:p>
            <a:r>
              <a:rPr lang="en-US" sz="2000" dirty="0">
                <a:solidFill>
                  <a:schemeClr val="bg1"/>
                </a:solidFill>
                <a:latin typeface="Arial" panose="020B0604020202020204" pitchFamily="34" charset="0"/>
                <a:cs typeface="Arial" panose="020B0604020202020204" pitchFamily="34" charset="0"/>
              </a:rPr>
              <a:t>Sarcoma</a:t>
            </a:r>
          </a:p>
          <a:p>
            <a:pPr lvl="1"/>
            <a:r>
              <a:rPr lang="en-US" sz="1800" dirty="0">
                <a:solidFill>
                  <a:schemeClr val="bg1"/>
                </a:solidFill>
                <a:latin typeface="Arial" panose="020B0604020202020204" pitchFamily="34" charset="0"/>
                <a:cs typeface="Arial" panose="020B0604020202020204" pitchFamily="34" charset="0"/>
              </a:rPr>
              <a:t>Most common vaginal sarcoma: Embryonal rhabdomyosarcoma (sarcoma botryoides)</a:t>
            </a:r>
          </a:p>
          <a:p>
            <a:r>
              <a:rPr lang="en-US" sz="2000" dirty="0">
                <a:solidFill>
                  <a:schemeClr val="bg1"/>
                </a:solidFill>
                <a:latin typeface="Arial" panose="020B0604020202020204" pitchFamily="34" charset="0"/>
                <a:cs typeface="Arial" panose="020B0604020202020204" pitchFamily="34" charset="0"/>
              </a:rPr>
              <a:t>Melanoma</a:t>
            </a:r>
          </a:p>
        </p:txBody>
      </p:sp>
    </p:spTree>
    <p:extLst>
      <p:ext uri="{BB962C8B-B14F-4D97-AF65-F5344CB8AC3E}">
        <p14:creationId xmlns:p14="http://schemas.microsoft.com/office/powerpoint/2010/main" val="323818716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2" y="2422775"/>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BRCA</a:t>
            </a: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2" y="1745666"/>
            <a:ext cx="75660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POTPOURRI </a:t>
            </a:r>
            <a:r>
              <a:rPr lang="en-US" altLang="en-US" sz="4400" dirty="0">
                <a:solidFill>
                  <a:schemeClr val="bg1"/>
                </a:solidFill>
                <a:latin typeface="Arial" panose="020B0604020202020204" pitchFamily="34" charset="0"/>
                <a:cs typeface="Arial" panose="020B0604020202020204" pitchFamily="34" charset="0"/>
              </a:rPr>
              <a:t>(Available After Categories Are Completed)</a:t>
            </a:r>
            <a:endParaRPr lang="en-US" altLang="en-US" sz="66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push/>
  </p:transition>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efault Design">
  <a:themeElements>
    <a:clrScheme name="Jeopardy">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DB01"/>
      </a:hlink>
      <a:folHlink>
        <a:srgbClr val="3366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nchor="ctr" anchorCtr="0">
        <a:spAutoFit/>
      </a:bodyPr>
      <a:lstStyle>
        <a:defPPr algn="ctr">
          <a:spcBef>
            <a:spcPct val="0"/>
          </a:spcBef>
          <a:buFontTx/>
          <a:buNone/>
          <a:defRPr sz="6000" dirty="0">
            <a:solidFill>
              <a:schemeClr val="bg1"/>
            </a:solidFill>
            <a:latin typeface="Arial Black" pitchFamily="34" charset="0"/>
            <a:cs typeface="Arial" charset="0"/>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Jeopardy">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DB01"/>
      </a:hlink>
      <a:folHlink>
        <a:srgbClr val="3366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nchor="ctr" anchorCtr="0">
        <a:spAutoFit/>
      </a:bodyPr>
      <a:lstStyle>
        <a:defPPr algn="ctr">
          <a:spcBef>
            <a:spcPct val="0"/>
          </a:spcBef>
          <a:buFontTx/>
          <a:buNone/>
          <a:defRPr sz="6000" dirty="0">
            <a:solidFill>
              <a:schemeClr val="bg1"/>
            </a:solidFill>
            <a:latin typeface="Arial Black" pitchFamily="34" charset="0"/>
            <a:cs typeface="Arial" charset="0"/>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1396</TotalTime>
  <Words>1842</Words>
  <Application>Microsoft Office PowerPoint</Application>
  <PresentationFormat>On-screen Show (4:3)</PresentationFormat>
  <Paragraphs>175</Paragraphs>
  <Slides>71</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71</vt:i4>
      </vt:variant>
    </vt:vector>
  </HeadingPairs>
  <TitlesOfParts>
    <vt:vector size="82" baseType="lpstr">
      <vt:lpstr>Arial</vt:lpstr>
      <vt:lpstr>Arial Black</vt:lpstr>
      <vt:lpstr>Arial Narrow</vt:lpstr>
      <vt:lpstr>Calibri</vt:lpstr>
      <vt:lpstr>Calibri Light</vt:lpstr>
      <vt:lpstr>Impact</vt:lpstr>
      <vt:lpstr>Tahoma</vt:lpstr>
      <vt:lpstr>Times New Roman</vt:lpstr>
      <vt:lpstr>Default Design</vt:lpstr>
      <vt:lpstr>1_Default Design</vt:lpstr>
      <vt:lpstr>Celestial</vt:lpstr>
      <vt:lpstr>PowerPoint Presentation</vt:lpstr>
      <vt:lpstr>Ground 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Youthdownloads.com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Jeopardy Powerpoint Template</dc:title>
  <dc:subject>Jeopardy Powerpoint Game</dc:subject>
  <dc:creator>Reid Powell</dc:creator>
  <cp:keywords>Jeopardy</cp:keywords>
  <cp:lastModifiedBy>Kyan Lynch</cp:lastModifiedBy>
  <cp:revision>115</cp:revision>
  <dcterms:created xsi:type="dcterms:W3CDTF">1999-10-07T17:16:48Z</dcterms:created>
  <dcterms:modified xsi:type="dcterms:W3CDTF">2020-12-17T00:44:57Z</dcterms:modified>
  <cp:category>Game Shows</cp:category>
</cp:coreProperties>
</file>