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5" r:id="rId2"/>
    <p:sldId id="274" r:id="rId3"/>
    <p:sldId id="256" r:id="rId4"/>
    <p:sldId id="257" r:id="rId5"/>
    <p:sldId id="258" r:id="rId6"/>
    <p:sldId id="259" r:id="rId7"/>
    <p:sldId id="272" r:id="rId8"/>
    <p:sldId id="273" r:id="rId9"/>
    <p:sldId id="260" r:id="rId10"/>
    <p:sldId id="261" r:id="rId11"/>
    <p:sldId id="262" r:id="rId12"/>
    <p:sldId id="264" r:id="rId13"/>
    <p:sldId id="263" r:id="rId14"/>
    <p:sldId id="265" r:id="rId15"/>
    <p:sldId id="266" r:id="rId16"/>
    <p:sldId id="268" r:id="rId17"/>
    <p:sldId id="269" r:id="rId18"/>
    <p:sldId id="267"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512" autoAdjust="0"/>
  </p:normalViewPr>
  <p:slideViewPr>
    <p:cSldViewPr snapToGrid="0">
      <p:cViewPr varScale="1">
        <p:scale>
          <a:sx n="63" d="100"/>
          <a:sy n="63" d="100"/>
        </p:scale>
        <p:origin x="1399"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3AE750-EA6D-4D94-86C8-8F3888376A60}" type="datetimeFigureOut">
              <a:rPr lang="en-US" smtClean="0"/>
              <a:t>9/24/2020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1737D-8DCB-4AFE-95CF-DB6494F6A742}" type="slidenum">
              <a:rPr lang="en-US" smtClean="0"/>
              <a:t>‹#›</a:t>
            </a:fld>
            <a:endParaRPr lang="en-US"/>
          </a:p>
        </p:txBody>
      </p:sp>
    </p:spTree>
    <p:extLst>
      <p:ext uri="{BB962C8B-B14F-4D97-AF65-F5344CB8AC3E}">
        <p14:creationId xmlns:p14="http://schemas.microsoft.com/office/powerpoint/2010/main" val="336250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Initial step to control hemorrhage is tamponade.</a:t>
            </a:r>
          </a:p>
          <a:p>
            <a:r>
              <a:rPr lang="en-US" dirty="0"/>
              <a:t>Allows</a:t>
            </a:r>
            <a:r>
              <a:rPr lang="en-US" baseline="0" dirty="0"/>
              <a:t> patient to stabilize while additional measures are taken.</a:t>
            </a:r>
          </a:p>
          <a:p>
            <a:r>
              <a:rPr lang="en-US" baseline="0" dirty="0"/>
              <a:t>4x8 inch sponge can be introduced through a port to allow adequate pressure to the bleeding area.</a:t>
            </a:r>
          </a:p>
          <a:p>
            <a:r>
              <a:rPr lang="en-US" baseline="0" dirty="0"/>
              <a:t>If unable to control – </a:t>
            </a:r>
            <a:r>
              <a:rPr lang="en-US" baseline="0" dirty="0" err="1"/>
              <a:t>Xlap</a:t>
            </a:r>
            <a:endParaRPr lang="en-US" baseline="0" dirty="0"/>
          </a:p>
          <a:p>
            <a:r>
              <a:rPr lang="en-US" baseline="0" dirty="0"/>
              <a:t>Start thinking about lines/MTP, etc.</a:t>
            </a:r>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3</a:t>
            </a:fld>
            <a:endParaRPr lang="en-US"/>
          </a:p>
        </p:txBody>
      </p:sp>
    </p:spTree>
    <p:extLst>
      <p:ext uri="{BB962C8B-B14F-4D97-AF65-F5344CB8AC3E}">
        <p14:creationId xmlns:p14="http://schemas.microsoft.com/office/powerpoint/2010/main" val="4262204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Sepsis – infection +1 (temp &gt;38.3 or &lt;36, increased HR, increased RR, AMS, leukocytosis</a:t>
            </a:r>
            <a:r>
              <a:rPr lang="en-US" baseline="0" dirty="0"/>
              <a:t> OR leukopenia, </a:t>
            </a:r>
            <a:r>
              <a:rPr lang="en-US" baseline="0" dirty="0" err="1"/>
              <a:t>hypotention</a:t>
            </a:r>
            <a:r>
              <a:rPr lang="en-US" baseline="0" dirty="0"/>
              <a:t>)</a:t>
            </a:r>
          </a:p>
          <a:p>
            <a:endParaRPr lang="en-US" baseline="0" dirty="0"/>
          </a:p>
          <a:p>
            <a:r>
              <a:rPr lang="en-US" baseline="0" dirty="0"/>
              <a:t>Severe sepsis – sepsis + evidence of end organ dysfunction (oliguria, increased Cr 1.1, DIC, low </a:t>
            </a:r>
            <a:r>
              <a:rPr lang="en-US" baseline="0" dirty="0" err="1"/>
              <a:t>plts</a:t>
            </a:r>
            <a:r>
              <a:rPr lang="en-US" baseline="0" dirty="0"/>
              <a:t>, increase lactate &gt;1)</a:t>
            </a:r>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12</a:t>
            </a:fld>
            <a:endParaRPr lang="en-US"/>
          </a:p>
        </p:txBody>
      </p:sp>
    </p:spTree>
    <p:extLst>
      <p:ext uri="{BB962C8B-B14F-4D97-AF65-F5344CB8AC3E}">
        <p14:creationId xmlns:p14="http://schemas.microsoft.com/office/powerpoint/2010/main" val="1088010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Hypovolemic</a:t>
            </a:r>
            <a:r>
              <a:rPr lang="en-US" baseline="0" dirty="0"/>
              <a:t> shock – inadequate circulating blood volume</a:t>
            </a:r>
          </a:p>
          <a:p>
            <a:r>
              <a:rPr lang="en-US" baseline="0" dirty="0"/>
              <a:t>Distributive shock – total body water normal or slightly decreased, but is pooled into the interstitial fluid compartment resulting in intravascular volume depletion</a:t>
            </a:r>
          </a:p>
          <a:p>
            <a:r>
              <a:rPr lang="en-US" baseline="0" dirty="0"/>
              <a:t>Cardiogenic shock – intrinsic pump failure</a:t>
            </a:r>
          </a:p>
          <a:p>
            <a:r>
              <a:rPr lang="en-US" baseline="0" dirty="0" err="1"/>
              <a:t>Extracardiac</a:t>
            </a:r>
            <a:r>
              <a:rPr lang="en-US" baseline="0" dirty="0"/>
              <a:t> obstructive shock – normal heart and blood volume but mechanical factors interfere with pump performance – cardiac tamponade</a:t>
            </a:r>
          </a:p>
          <a:p>
            <a:endParaRPr lang="en-US" baseline="0" dirty="0"/>
          </a:p>
          <a:p>
            <a:endParaRPr lang="en-US" baseline="0" dirty="0"/>
          </a:p>
          <a:p>
            <a:r>
              <a:rPr lang="en-US" baseline="0" dirty="0"/>
              <a:t>Septic shock – sepsis with hypotension that persists despite adequate fluid resuscitation leading to derangements in cellular and organ failure</a:t>
            </a:r>
          </a:p>
          <a:p>
            <a:r>
              <a:rPr lang="en-US" baseline="0" dirty="0"/>
              <a:t>SIRs – systemic inflammatory response syndrome – presence of early </a:t>
            </a:r>
            <a:r>
              <a:rPr lang="en-US" baseline="0" dirty="0" err="1"/>
              <a:t>hyperdynamic</a:t>
            </a:r>
            <a:r>
              <a:rPr lang="en-US" baseline="0" dirty="0"/>
              <a:t> phase of chock but no site of infection found</a:t>
            </a:r>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13</a:t>
            </a:fld>
            <a:endParaRPr lang="en-US"/>
          </a:p>
        </p:txBody>
      </p:sp>
    </p:spTree>
    <p:extLst>
      <p:ext uri="{BB962C8B-B14F-4D97-AF65-F5344CB8AC3E}">
        <p14:creationId xmlns:p14="http://schemas.microsoft.com/office/powerpoint/2010/main" val="1957518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causes PPH: 80% atony, lacerations, retained placenta, coagulation defects, infection, </a:t>
            </a:r>
            <a:r>
              <a:rPr lang="en-US" dirty="0" err="1"/>
              <a:t>subinvolution</a:t>
            </a:r>
            <a:r>
              <a:rPr lang="en-US" dirty="0"/>
              <a:t> of the placental site</a:t>
            </a:r>
          </a:p>
          <a:p>
            <a:endParaRPr lang="en-US" dirty="0"/>
          </a:p>
          <a:p>
            <a:r>
              <a:rPr lang="en-US" dirty="0" err="1"/>
              <a:t>Oxytocine</a:t>
            </a:r>
            <a:r>
              <a:rPr lang="en-US" dirty="0"/>
              <a:t>, </a:t>
            </a:r>
            <a:r>
              <a:rPr lang="en-US" dirty="0" err="1"/>
              <a:t>methylergonovine</a:t>
            </a:r>
            <a:r>
              <a:rPr lang="en-US" dirty="0"/>
              <a:t>, 15-methyl prostaglandin F2alpha, misoprostol</a:t>
            </a:r>
          </a:p>
          <a:p>
            <a:endParaRPr lang="en-US" dirty="0"/>
          </a:p>
          <a:p>
            <a:r>
              <a:rPr lang="en-US" dirty="0"/>
              <a:t>TXA 1 gram over 10 minutes</a:t>
            </a:r>
          </a:p>
          <a:p>
            <a:endParaRPr lang="en-US" dirty="0"/>
          </a:p>
          <a:p>
            <a:r>
              <a:rPr lang="en-US" dirty="0"/>
              <a:t>No more than 24 hours in place – can temporize to get to</a:t>
            </a:r>
            <a:r>
              <a:rPr lang="en-US" baseline="0" dirty="0"/>
              <a:t> UAE</a:t>
            </a:r>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14</a:t>
            </a:fld>
            <a:endParaRPr lang="en-US"/>
          </a:p>
        </p:txBody>
      </p:sp>
    </p:spTree>
    <p:extLst>
      <p:ext uri="{BB962C8B-B14F-4D97-AF65-F5344CB8AC3E}">
        <p14:creationId xmlns:p14="http://schemas.microsoft.com/office/powerpoint/2010/main" val="1379062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Average – 4500-5500</a:t>
            </a:r>
            <a:r>
              <a:rPr lang="en-US" baseline="0" dirty="0"/>
              <a:t> ml in body</a:t>
            </a:r>
          </a:p>
          <a:p>
            <a:r>
              <a:rPr lang="en-US" baseline="0" dirty="0"/>
              <a:t>Pregnant -  increase about 1250 ml</a:t>
            </a:r>
            <a:endParaRPr lang="en-US" dirty="0"/>
          </a:p>
          <a:p>
            <a:endParaRPr lang="en-US" dirty="0"/>
          </a:p>
          <a:p>
            <a:r>
              <a:rPr lang="en-US" dirty="0"/>
              <a:t>I</a:t>
            </a:r>
            <a:r>
              <a:rPr lang="en-US" baseline="0" dirty="0"/>
              <a:t> – less than 15% total (&lt;750 cc) – no measurable changes in vitals</a:t>
            </a:r>
          </a:p>
          <a:p>
            <a:r>
              <a:rPr lang="en-US" baseline="0" dirty="0"/>
              <a:t>II –  (750-1000) 15-30% tachycardia, resting BP usually preserved</a:t>
            </a:r>
          </a:p>
          <a:p>
            <a:r>
              <a:rPr lang="en-US" baseline="0" dirty="0"/>
              <a:t>III – 1500-2000 ml, 30-40% of plasma volume lost, insufficient perfusion, tachycardia, tachypnea, severely decreased UO and cold clammy skin</a:t>
            </a:r>
          </a:p>
          <a:p>
            <a:r>
              <a:rPr lang="en-US" baseline="0" dirty="0"/>
              <a:t>IV – more than 2000 ml or more than 40% circulating volume – immediately life threatening </a:t>
            </a:r>
            <a:endParaRPr lang="en-US" dirty="0"/>
          </a:p>
          <a:p>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15</a:t>
            </a:fld>
            <a:endParaRPr lang="en-US"/>
          </a:p>
        </p:txBody>
      </p:sp>
    </p:spTree>
    <p:extLst>
      <p:ext uri="{BB962C8B-B14F-4D97-AF65-F5344CB8AC3E}">
        <p14:creationId xmlns:p14="http://schemas.microsoft.com/office/powerpoint/2010/main" val="2068786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PPH - &gt; 1L after C/S</a:t>
            </a:r>
          </a:p>
          <a:p>
            <a:endParaRPr lang="en-US" dirty="0"/>
          </a:p>
          <a:p>
            <a:r>
              <a:rPr lang="en-US" dirty="0"/>
              <a:t>Traditional resuscitation with fluid/blood and products only based on levels complicated by </a:t>
            </a:r>
            <a:r>
              <a:rPr lang="en-US" dirty="0" err="1"/>
              <a:t>dilutional</a:t>
            </a:r>
            <a:r>
              <a:rPr lang="en-US" dirty="0"/>
              <a:t> coagulopathy,</a:t>
            </a:r>
            <a:r>
              <a:rPr lang="en-US" baseline="0" dirty="0"/>
              <a:t> hypothermia, acidosis and third spacing.</a:t>
            </a:r>
          </a:p>
          <a:p>
            <a:endParaRPr lang="en-US" baseline="0" dirty="0"/>
          </a:p>
          <a:p>
            <a:r>
              <a:rPr lang="en-US" baseline="0" dirty="0"/>
              <a:t>Limit crystalloid and aggressively use blood products (1:1:1 RBCS, FFP, </a:t>
            </a:r>
            <a:r>
              <a:rPr lang="en-US" baseline="0" dirty="0" err="1"/>
              <a:t>plt</a:t>
            </a:r>
            <a:r>
              <a:rPr lang="en-US" baseline="0" dirty="0"/>
              <a:t>)</a:t>
            </a:r>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16</a:t>
            </a:fld>
            <a:endParaRPr lang="en-US"/>
          </a:p>
        </p:txBody>
      </p:sp>
    </p:spTree>
    <p:extLst>
      <p:ext uri="{BB962C8B-B14F-4D97-AF65-F5344CB8AC3E}">
        <p14:creationId xmlns:p14="http://schemas.microsoft.com/office/powerpoint/2010/main" val="3446815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Average – 4500-5500</a:t>
            </a:r>
            <a:r>
              <a:rPr lang="en-US" baseline="0" dirty="0"/>
              <a:t> ml in body</a:t>
            </a:r>
          </a:p>
          <a:p>
            <a:r>
              <a:rPr lang="en-US" baseline="0" dirty="0"/>
              <a:t>Pregnant -  increase about 1250 ml</a:t>
            </a:r>
            <a:endParaRPr lang="en-US" dirty="0"/>
          </a:p>
          <a:p>
            <a:endParaRPr lang="en-US" dirty="0"/>
          </a:p>
          <a:p>
            <a:r>
              <a:rPr lang="en-US" dirty="0"/>
              <a:t>I</a:t>
            </a:r>
            <a:r>
              <a:rPr lang="en-US" baseline="0" dirty="0"/>
              <a:t> – less than 15% total (&lt;750 cc) – no measurable changes in vitals</a:t>
            </a:r>
          </a:p>
          <a:p>
            <a:r>
              <a:rPr lang="en-US" baseline="0" dirty="0"/>
              <a:t>II –  (750-1000) 15-30% tachycardia, resting BP usually preserved</a:t>
            </a:r>
          </a:p>
          <a:p>
            <a:r>
              <a:rPr lang="en-US" baseline="0" dirty="0"/>
              <a:t>III – 1500-2000 ml, 30-40% of plasma volume lost, insufficient perfusion, tachycardia, tachypnea, severely decreased UO and cold clammy skin</a:t>
            </a:r>
          </a:p>
          <a:p>
            <a:r>
              <a:rPr lang="en-US" baseline="0" dirty="0"/>
              <a:t>IV – more than 2000 ml or more than 40% circulating volume – immediately life threatening </a:t>
            </a:r>
            <a:endParaRPr lang="en-US" dirty="0"/>
          </a:p>
          <a:p>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17</a:t>
            </a:fld>
            <a:endParaRPr lang="en-US"/>
          </a:p>
        </p:txBody>
      </p:sp>
    </p:spTree>
    <p:extLst>
      <p:ext uri="{BB962C8B-B14F-4D97-AF65-F5344CB8AC3E}">
        <p14:creationId xmlns:p14="http://schemas.microsoft.com/office/powerpoint/2010/main" val="1498826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PRBCs 300 ml – RBC, WBCs, plasma – increases </a:t>
            </a:r>
            <a:r>
              <a:rPr lang="en-US" dirty="0" err="1"/>
              <a:t>Hct</a:t>
            </a:r>
            <a:r>
              <a:rPr lang="en-US" dirty="0"/>
              <a:t> by 3 or </a:t>
            </a:r>
            <a:r>
              <a:rPr lang="en-US" dirty="0" err="1"/>
              <a:t>hgb</a:t>
            </a:r>
            <a:r>
              <a:rPr lang="en-US" baseline="0" dirty="0"/>
              <a:t> by 1</a:t>
            </a:r>
            <a:endParaRPr lang="en-US" dirty="0"/>
          </a:p>
          <a:p>
            <a:r>
              <a:rPr lang="en-US" dirty="0"/>
              <a:t>Platelets</a:t>
            </a:r>
            <a:r>
              <a:rPr lang="en-US" baseline="0" dirty="0"/>
              <a:t> 50 ml – Platelets, RBCs, WBCs, plasma – increases </a:t>
            </a:r>
            <a:r>
              <a:rPr lang="en-US" baseline="0" dirty="0" err="1"/>
              <a:t>Plt</a:t>
            </a:r>
            <a:r>
              <a:rPr lang="en-US" baseline="0" dirty="0"/>
              <a:t> Ct 7, 500 per unit</a:t>
            </a:r>
          </a:p>
          <a:p>
            <a:r>
              <a:rPr lang="en-US" baseline="0" dirty="0"/>
              <a:t>FFP 250 ml – Fibrinogen, plasma, clotting factors V, XI and XII – increase fibrinogen by 10-15</a:t>
            </a:r>
          </a:p>
          <a:p>
            <a:r>
              <a:rPr lang="en-US" baseline="0" dirty="0" err="1"/>
              <a:t>Cryo</a:t>
            </a:r>
            <a:r>
              <a:rPr lang="en-US" baseline="0" dirty="0"/>
              <a:t> 40 ml – Fibrinogen, </a:t>
            </a:r>
            <a:r>
              <a:rPr lang="en-US" baseline="0" dirty="0" err="1"/>
              <a:t>VWb</a:t>
            </a:r>
            <a:r>
              <a:rPr lang="en-US" baseline="0" dirty="0"/>
              <a:t> factor, clotting factors V, VIII and XIII – increase fibrinogen by 10-15</a:t>
            </a:r>
            <a:endParaRPr lang="en-US" dirty="0"/>
          </a:p>
          <a:p>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18</a:t>
            </a:fld>
            <a:endParaRPr lang="en-US"/>
          </a:p>
        </p:txBody>
      </p:sp>
    </p:spTree>
    <p:extLst>
      <p:ext uri="{BB962C8B-B14F-4D97-AF65-F5344CB8AC3E}">
        <p14:creationId xmlns:p14="http://schemas.microsoft.com/office/powerpoint/2010/main" val="2846912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SIRS – systemic inflammatory response syndrome – presence of early </a:t>
            </a:r>
            <a:r>
              <a:rPr lang="en-US" baseline="0" dirty="0" err="1"/>
              <a:t>hyperdynamic</a:t>
            </a:r>
            <a:r>
              <a:rPr lang="en-US" baseline="0" dirty="0"/>
              <a:t> phase of shock but no site of infection found - </a:t>
            </a:r>
            <a:r>
              <a:rPr lang="en-US" dirty="0"/>
              <a:t>(temp &gt;38.3 or &lt;36, increased HR, increased RR, AMS, leukocytosis</a:t>
            </a:r>
            <a:r>
              <a:rPr lang="en-US" baseline="0" dirty="0"/>
              <a:t> OR leukopenia, </a:t>
            </a:r>
            <a:r>
              <a:rPr lang="en-US" baseline="0" dirty="0" err="1"/>
              <a:t>hypotention</a:t>
            </a:r>
            <a:endParaRPr lang="en-US" baseline="0" dirty="0"/>
          </a:p>
          <a:p>
            <a:endParaRPr lang="en-US" dirty="0"/>
          </a:p>
          <a:p>
            <a:r>
              <a:rPr lang="en-US" dirty="0"/>
              <a:t>Sepsis – infection +1 (temp &gt;38.3 or &lt;36, increased HR, increased RR, AMS, leukocytosis</a:t>
            </a:r>
            <a:r>
              <a:rPr lang="en-US" baseline="0" dirty="0"/>
              <a:t> OR leukopenia, </a:t>
            </a:r>
            <a:r>
              <a:rPr lang="en-US" baseline="0" dirty="0" err="1"/>
              <a:t>hypotention</a:t>
            </a:r>
            <a:r>
              <a:rPr lang="en-US" baseline="0" dirty="0"/>
              <a:t>)</a:t>
            </a:r>
          </a:p>
          <a:p>
            <a:endParaRPr lang="en-US" dirty="0"/>
          </a:p>
          <a:p>
            <a:r>
              <a:rPr lang="en-US" baseline="0" dirty="0"/>
              <a:t>Severe sepsis – sepsis + evidence of end organ dysfunction (oliguria, increased Cr 1.1, DIC, low </a:t>
            </a:r>
            <a:r>
              <a:rPr lang="en-US" baseline="0" dirty="0" err="1"/>
              <a:t>plts</a:t>
            </a:r>
            <a:r>
              <a:rPr lang="en-US" baseline="0" dirty="0"/>
              <a:t>, increase lactate &gt;1)</a:t>
            </a:r>
            <a:endParaRPr lang="en-US" dirty="0"/>
          </a:p>
          <a:p>
            <a:endParaRPr lang="en-US" baseline="0" dirty="0"/>
          </a:p>
          <a:p>
            <a:r>
              <a:rPr lang="en-US" baseline="0" dirty="0"/>
              <a:t>Septic shock – sepsis with hypotension that persists despite adequate fluid resuscitation leading to derangements in cellular and organ failure</a:t>
            </a:r>
          </a:p>
          <a:p>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19</a:t>
            </a:fld>
            <a:endParaRPr lang="en-US"/>
          </a:p>
        </p:txBody>
      </p:sp>
    </p:spTree>
    <p:extLst>
      <p:ext uri="{BB962C8B-B14F-4D97-AF65-F5344CB8AC3E}">
        <p14:creationId xmlns:p14="http://schemas.microsoft.com/office/powerpoint/2010/main" val="2252330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4</a:t>
            </a:fld>
            <a:endParaRPr lang="en-US"/>
          </a:p>
        </p:txBody>
      </p:sp>
    </p:spTree>
    <p:extLst>
      <p:ext uri="{BB962C8B-B14F-4D97-AF65-F5344CB8AC3E}">
        <p14:creationId xmlns:p14="http://schemas.microsoft.com/office/powerpoint/2010/main" val="4131912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PRBCs 300 ml – RBC, WBCs, plasma – increases </a:t>
            </a:r>
            <a:r>
              <a:rPr lang="en-US" dirty="0" err="1"/>
              <a:t>Hct</a:t>
            </a:r>
            <a:r>
              <a:rPr lang="en-US" dirty="0"/>
              <a:t> by 3 or </a:t>
            </a:r>
            <a:r>
              <a:rPr lang="en-US" dirty="0" err="1"/>
              <a:t>hgb</a:t>
            </a:r>
            <a:r>
              <a:rPr lang="en-US" baseline="0" dirty="0"/>
              <a:t> by 1</a:t>
            </a:r>
            <a:endParaRPr lang="en-US" dirty="0"/>
          </a:p>
          <a:p>
            <a:r>
              <a:rPr lang="en-US" dirty="0"/>
              <a:t>Platelets</a:t>
            </a:r>
            <a:r>
              <a:rPr lang="en-US" baseline="0" dirty="0"/>
              <a:t> 50 ml – Platelets, RBCs, WBCs, plasma – increases </a:t>
            </a:r>
            <a:r>
              <a:rPr lang="en-US" baseline="0" dirty="0" err="1"/>
              <a:t>Plt</a:t>
            </a:r>
            <a:r>
              <a:rPr lang="en-US" baseline="0" dirty="0"/>
              <a:t> Ct 7, 500 per unit</a:t>
            </a:r>
          </a:p>
          <a:p>
            <a:r>
              <a:rPr lang="en-US" baseline="0" dirty="0"/>
              <a:t>FFP 250 ml – Fibrinogen, plasma, clotting factors V, XI and XII – increase fibrinogen by 10-15</a:t>
            </a:r>
          </a:p>
          <a:p>
            <a:r>
              <a:rPr lang="en-US" baseline="0" dirty="0" err="1"/>
              <a:t>Cryo</a:t>
            </a:r>
            <a:r>
              <a:rPr lang="en-US" baseline="0" dirty="0"/>
              <a:t> 40 ml – Fibrinogen, </a:t>
            </a:r>
            <a:r>
              <a:rPr lang="en-US" baseline="0" dirty="0" err="1"/>
              <a:t>VWb</a:t>
            </a:r>
            <a:r>
              <a:rPr lang="en-US" baseline="0" dirty="0"/>
              <a:t> factor, clotting factors V, VIII and XIII – increase fibrinogen by 10-15</a:t>
            </a:r>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5</a:t>
            </a:fld>
            <a:endParaRPr lang="en-US"/>
          </a:p>
        </p:txBody>
      </p:sp>
    </p:spTree>
    <p:extLst>
      <p:ext uri="{BB962C8B-B14F-4D97-AF65-F5344CB8AC3E}">
        <p14:creationId xmlns:p14="http://schemas.microsoft.com/office/powerpoint/2010/main" val="2379175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PRBCs 300 ml – RBC, WBCs, plasma – increases </a:t>
            </a:r>
            <a:r>
              <a:rPr lang="en-US" dirty="0" err="1"/>
              <a:t>Hct</a:t>
            </a:r>
            <a:r>
              <a:rPr lang="en-US" dirty="0"/>
              <a:t> by 3 or </a:t>
            </a:r>
            <a:r>
              <a:rPr lang="en-US" dirty="0" err="1"/>
              <a:t>hgb</a:t>
            </a:r>
            <a:r>
              <a:rPr lang="en-US" baseline="0" dirty="0"/>
              <a:t> by 1</a:t>
            </a:r>
            <a:endParaRPr lang="en-US" dirty="0"/>
          </a:p>
          <a:p>
            <a:r>
              <a:rPr lang="en-US" dirty="0"/>
              <a:t>Platelets</a:t>
            </a:r>
            <a:r>
              <a:rPr lang="en-US" baseline="0" dirty="0"/>
              <a:t> 50 ml – Platelets, RBCs, WBCs, plasma – increases </a:t>
            </a:r>
            <a:r>
              <a:rPr lang="en-US" baseline="0" dirty="0" err="1"/>
              <a:t>Plt</a:t>
            </a:r>
            <a:r>
              <a:rPr lang="en-US" baseline="0" dirty="0"/>
              <a:t> Ct 7, 500 per unit</a:t>
            </a:r>
          </a:p>
          <a:p>
            <a:r>
              <a:rPr lang="en-US" baseline="0" dirty="0"/>
              <a:t>FFP 250 ml – Fibrinogen, plasma, clotting factors V, XI and XII – increase fibrinogen by 10-15</a:t>
            </a:r>
          </a:p>
          <a:p>
            <a:r>
              <a:rPr lang="en-US" baseline="0" dirty="0" err="1"/>
              <a:t>Cryo</a:t>
            </a:r>
            <a:r>
              <a:rPr lang="en-US" baseline="0" dirty="0"/>
              <a:t> 40 ml – Fibrinogen, </a:t>
            </a:r>
            <a:r>
              <a:rPr lang="en-US" baseline="0" dirty="0" err="1"/>
              <a:t>VWb</a:t>
            </a:r>
            <a:r>
              <a:rPr lang="en-US" baseline="0" dirty="0"/>
              <a:t> factor, clotting factors V, VIII and XIII – increase fibrinogen by 10-15</a:t>
            </a:r>
            <a:endParaRPr lang="en-US" dirty="0"/>
          </a:p>
          <a:p>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6</a:t>
            </a:fld>
            <a:endParaRPr lang="en-US"/>
          </a:p>
        </p:txBody>
      </p:sp>
    </p:spTree>
    <p:extLst>
      <p:ext uri="{BB962C8B-B14F-4D97-AF65-F5344CB8AC3E}">
        <p14:creationId xmlns:p14="http://schemas.microsoft.com/office/powerpoint/2010/main" val="2511303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Hypovolemic – decrease CVP, CI/CO,</a:t>
            </a:r>
            <a:r>
              <a:rPr lang="en-US" baseline="0" dirty="0"/>
              <a:t> increase SVR, decrease SVO2 and PCWP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Distributive - </a:t>
            </a:r>
            <a:r>
              <a:rPr lang="en-US" dirty="0"/>
              <a:t>decrease CVP, increase CI/CO,</a:t>
            </a:r>
            <a:r>
              <a:rPr lang="en-US" baseline="0" dirty="0"/>
              <a:t> decrease SVR, normal to decreased SVO2 and PCWP</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Cardiogenic - </a:t>
            </a:r>
            <a:r>
              <a:rPr lang="en-US" dirty="0"/>
              <a:t>increase CVP, decrease CI/CO,</a:t>
            </a:r>
            <a:r>
              <a:rPr lang="en-US" baseline="0" dirty="0"/>
              <a:t> increase SVR, decrease SVO2 and increase PCWP</a:t>
            </a:r>
          </a:p>
        </p:txBody>
      </p:sp>
      <p:sp>
        <p:nvSpPr>
          <p:cNvPr id="4" name="Slide Number Placeholder 3"/>
          <p:cNvSpPr>
            <a:spLocks noGrp="1"/>
          </p:cNvSpPr>
          <p:nvPr>
            <p:ph type="sldNum" sz="quarter" idx="10"/>
          </p:nvPr>
        </p:nvSpPr>
        <p:spPr/>
        <p:txBody>
          <a:bodyPr/>
          <a:lstStyle/>
          <a:p>
            <a:fld id="{C1C1737D-8DCB-4AFE-95CF-DB6494F6A742}" type="slidenum">
              <a:rPr lang="en-US" smtClean="0"/>
              <a:t>7</a:t>
            </a:fld>
            <a:endParaRPr lang="en-US"/>
          </a:p>
        </p:txBody>
      </p:sp>
    </p:spTree>
    <p:extLst>
      <p:ext uri="{BB962C8B-B14F-4D97-AF65-F5344CB8AC3E}">
        <p14:creationId xmlns:p14="http://schemas.microsoft.com/office/powerpoint/2010/main" val="906942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Consumptive</a:t>
            </a:r>
            <a:r>
              <a:rPr lang="en-US" baseline="0" dirty="0"/>
              <a:t> coagulopathy</a:t>
            </a:r>
          </a:p>
          <a:p>
            <a:r>
              <a:rPr lang="en-US" baseline="0" dirty="0"/>
              <a:t>Hypothermia – contributes to severity of coagulopathy</a:t>
            </a:r>
          </a:p>
          <a:p>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8</a:t>
            </a:fld>
            <a:endParaRPr lang="en-US"/>
          </a:p>
        </p:txBody>
      </p:sp>
    </p:spTree>
    <p:extLst>
      <p:ext uri="{BB962C8B-B14F-4D97-AF65-F5344CB8AC3E}">
        <p14:creationId xmlns:p14="http://schemas.microsoft.com/office/powerpoint/2010/main" val="787868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9</a:t>
            </a:fld>
            <a:endParaRPr lang="en-US"/>
          </a:p>
        </p:txBody>
      </p:sp>
    </p:spTree>
    <p:extLst>
      <p:ext uri="{BB962C8B-B14F-4D97-AF65-F5344CB8AC3E}">
        <p14:creationId xmlns:p14="http://schemas.microsoft.com/office/powerpoint/2010/main" val="1116310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massive hemorrhage</a:t>
            </a:r>
            <a:r>
              <a:rPr lang="en-US" baseline="0" dirty="0"/>
              <a:t> – first clotting factor to fall to critical levels in fibrinogen – normally elevated in pregnancy.</a:t>
            </a:r>
          </a:p>
          <a:p>
            <a:r>
              <a:rPr lang="en-US" baseline="0" dirty="0"/>
              <a:t>Less than 200 has 100% PPV of progressing to severe hemorrhage</a:t>
            </a:r>
            <a:endParaRPr lang="en-US" dirty="0"/>
          </a:p>
          <a:p>
            <a:endParaRPr lang="en-US" dirty="0"/>
          </a:p>
          <a:p>
            <a:r>
              <a:rPr lang="en-US" dirty="0"/>
              <a:t>Tissue factor released.</a:t>
            </a:r>
          </a:p>
          <a:p>
            <a:r>
              <a:rPr lang="en-US" dirty="0"/>
              <a:t>Activates</a:t>
            </a:r>
            <a:r>
              <a:rPr lang="en-US" baseline="0" dirty="0"/>
              <a:t> factor X to factor </a:t>
            </a:r>
            <a:r>
              <a:rPr lang="en-US" baseline="0" dirty="0" err="1"/>
              <a:t>Xa</a:t>
            </a:r>
            <a:r>
              <a:rPr lang="en-US" baseline="0" dirty="0"/>
              <a:t>.</a:t>
            </a:r>
          </a:p>
          <a:p>
            <a:r>
              <a:rPr lang="en-US" baseline="0" dirty="0"/>
              <a:t>Leading to excess production of thrombin and fibrin clots.</a:t>
            </a:r>
          </a:p>
          <a:p>
            <a:r>
              <a:rPr lang="en-US" baseline="0" dirty="0"/>
              <a:t>Concentrations of coagulation inhibitors – </a:t>
            </a:r>
            <a:r>
              <a:rPr lang="en-US" baseline="0" dirty="0" err="1"/>
              <a:t>antithrombin</a:t>
            </a:r>
            <a:r>
              <a:rPr lang="en-US" baseline="0" dirty="0"/>
              <a:t> IIII, protein C and tissue factor pathway inhibitor are significantly decreased.</a:t>
            </a:r>
            <a:endParaRPr lang="en-US" dirty="0"/>
          </a:p>
          <a:p>
            <a:endParaRPr lang="en-US" dirty="0"/>
          </a:p>
          <a:p>
            <a:endParaRPr lang="en-US" dirty="0"/>
          </a:p>
          <a:p>
            <a:r>
              <a:rPr lang="en-US" dirty="0" err="1"/>
              <a:t>Hypofibrinogenemia</a:t>
            </a:r>
            <a:r>
              <a:rPr lang="en-US" dirty="0"/>
              <a:t> is commonly associated with acute</a:t>
            </a:r>
            <a:r>
              <a:rPr lang="en-US" baseline="0" dirty="0"/>
              <a:t> DIC.</a:t>
            </a:r>
          </a:p>
          <a:p>
            <a:r>
              <a:rPr lang="en-US" baseline="0" dirty="0"/>
              <a:t>Excessive thrombin levels lead to the conversion of </a:t>
            </a:r>
            <a:r>
              <a:rPr lang="en-US" baseline="0" dirty="0" err="1"/>
              <a:t>plasiminogen</a:t>
            </a:r>
            <a:r>
              <a:rPr lang="en-US" baseline="0" dirty="0"/>
              <a:t> to plasmin.</a:t>
            </a:r>
          </a:p>
          <a:p>
            <a:r>
              <a:rPr lang="en-US" baseline="0" dirty="0"/>
              <a:t>Plasmin stimulates fibrinolysis, thereby increasing the production of fibrinogen degradation products.</a:t>
            </a:r>
          </a:p>
          <a:p>
            <a:r>
              <a:rPr lang="en-US" baseline="0" dirty="0"/>
              <a:t>The anticoagulation effects of fibrinogen degradation products contribute to uncontrolled bleeding.</a:t>
            </a:r>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10</a:t>
            </a:fld>
            <a:endParaRPr lang="en-US"/>
          </a:p>
        </p:txBody>
      </p:sp>
    </p:spTree>
    <p:extLst>
      <p:ext uri="{BB962C8B-B14F-4D97-AF65-F5344CB8AC3E}">
        <p14:creationId xmlns:p14="http://schemas.microsoft.com/office/powerpoint/2010/main" val="2106213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Average – 4500-5500</a:t>
            </a:r>
            <a:r>
              <a:rPr lang="en-US" baseline="0" dirty="0"/>
              <a:t> ml in body</a:t>
            </a:r>
          </a:p>
          <a:p>
            <a:r>
              <a:rPr lang="en-US" baseline="0" dirty="0"/>
              <a:t>Pregnant -  increase about 1250 ml</a:t>
            </a:r>
            <a:endParaRPr lang="en-US" dirty="0"/>
          </a:p>
          <a:p>
            <a:endParaRPr lang="en-US" dirty="0"/>
          </a:p>
          <a:p>
            <a:r>
              <a:rPr lang="en-US" dirty="0"/>
              <a:t>I</a:t>
            </a:r>
            <a:r>
              <a:rPr lang="en-US" baseline="0" dirty="0"/>
              <a:t> – less than 15% total (&lt;750 cc) – no measurable changes in vitals</a:t>
            </a:r>
          </a:p>
          <a:p>
            <a:r>
              <a:rPr lang="en-US" baseline="0" dirty="0"/>
              <a:t>II –  (750-1000) 15-30% tachycardia, resting BP usually preserved</a:t>
            </a:r>
          </a:p>
          <a:p>
            <a:r>
              <a:rPr lang="en-US" baseline="0" dirty="0"/>
              <a:t>III – 1500-2000 ml, 30-40% of plasma volume lost, insufficient perfusion, tachycardia, tachypnea, severely decreased UO and cold clammy skin</a:t>
            </a:r>
          </a:p>
          <a:p>
            <a:r>
              <a:rPr lang="en-US" baseline="0" dirty="0"/>
              <a:t>IV – more than 2000 ml or more than 40% circulating volume – immediately life threatening </a:t>
            </a:r>
            <a:endParaRPr lang="en-US" dirty="0"/>
          </a:p>
        </p:txBody>
      </p:sp>
      <p:sp>
        <p:nvSpPr>
          <p:cNvPr id="4" name="Slide Number Placeholder 3"/>
          <p:cNvSpPr>
            <a:spLocks noGrp="1"/>
          </p:cNvSpPr>
          <p:nvPr>
            <p:ph type="sldNum" sz="quarter" idx="10"/>
          </p:nvPr>
        </p:nvSpPr>
        <p:spPr/>
        <p:txBody>
          <a:bodyPr/>
          <a:lstStyle/>
          <a:p>
            <a:fld id="{C1C1737D-8DCB-4AFE-95CF-DB6494F6A742}" type="slidenum">
              <a:rPr lang="en-US" smtClean="0"/>
              <a:t>11</a:t>
            </a:fld>
            <a:endParaRPr lang="en-US"/>
          </a:p>
        </p:txBody>
      </p:sp>
    </p:spTree>
    <p:extLst>
      <p:ext uri="{BB962C8B-B14F-4D97-AF65-F5344CB8AC3E}">
        <p14:creationId xmlns:p14="http://schemas.microsoft.com/office/powerpoint/2010/main" val="1052121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1BBB54-72D8-490D-B5C1-781968E52D7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219428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1BBB54-72D8-490D-B5C1-781968E52D7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376626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1BBB54-72D8-490D-B5C1-781968E52D7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294176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1BBB54-72D8-490D-B5C1-781968E52D7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182172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1BBB54-72D8-490D-B5C1-781968E52D78}" type="datetimeFigureOut">
              <a:rPr lang="en-US" smtClean="0"/>
              <a:t>9/24/2020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1656792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1BBB54-72D8-490D-B5C1-781968E52D78}"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333551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1BBB54-72D8-490D-B5C1-781968E52D78}" type="datetimeFigureOut">
              <a:rPr lang="en-US" smtClean="0"/>
              <a:t>9/24/2020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1406776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1BBB54-72D8-490D-B5C1-781968E52D78}" type="datetimeFigureOut">
              <a:rPr lang="en-US" smtClean="0"/>
              <a:t>9/24/2020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223414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BBB54-72D8-490D-B5C1-781968E52D78}" type="datetimeFigureOut">
              <a:rPr lang="en-US" smtClean="0"/>
              <a:t>9/24/2020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1923811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1BBB54-72D8-490D-B5C1-781968E52D78}"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1312340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1BBB54-72D8-490D-B5C1-781968E52D78}" type="datetimeFigureOut">
              <a:rPr lang="en-US" smtClean="0"/>
              <a:t>9/24/2020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12D80-5867-41EC-B660-E9A0AFB4559B}" type="slidenum">
              <a:rPr lang="en-US" smtClean="0"/>
              <a:t>‹#›</a:t>
            </a:fld>
            <a:endParaRPr lang="en-US"/>
          </a:p>
        </p:txBody>
      </p:sp>
    </p:spTree>
    <p:extLst>
      <p:ext uri="{BB962C8B-B14F-4D97-AF65-F5344CB8AC3E}">
        <p14:creationId xmlns:p14="http://schemas.microsoft.com/office/powerpoint/2010/main" val="362341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BBB54-72D8-490D-B5C1-781968E52D78}" type="datetimeFigureOut">
              <a:rPr lang="en-US" smtClean="0"/>
              <a:t>9/24/2020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12D80-5867-41EC-B660-E9A0AFB4559B}" type="slidenum">
              <a:rPr lang="en-US" smtClean="0"/>
              <a:t>‹#›</a:t>
            </a:fld>
            <a:endParaRPr lang="en-US"/>
          </a:p>
        </p:txBody>
      </p:sp>
    </p:spTree>
    <p:extLst>
      <p:ext uri="{BB962C8B-B14F-4D97-AF65-F5344CB8AC3E}">
        <p14:creationId xmlns:p14="http://schemas.microsoft.com/office/powerpoint/2010/main" val="1902407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Shock in the Gynecologic Patient</a:t>
            </a:r>
            <a:br>
              <a:rPr lang="en-US" sz="4000" dirty="0"/>
            </a:br>
            <a:r>
              <a:rPr lang="en-US" sz="4000" dirty="0"/>
              <a:t>Chapter 12 </a:t>
            </a:r>
            <a:br>
              <a:rPr lang="en-US" sz="4000" dirty="0"/>
            </a:br>
            <a:r>
              <a:rPr lang="en-US" sz="4000" dirty="0" err="1"/>
              <a:t>TeLindes</a:t>
            </a:r>
            <a:endParaRPr lang="en-US" sz="4000" dirty="0"/>
          </a:p>
        </p:txBody>
      </p:sp>
      <p:sp>
        <p:nvSpPr>
          <p:cNvPr id="5" name="Subtitle 4"/>
          <p:cNvSpPr>
            <a:spLocks noGrp="1"/>
          </p:cNvSpPr>
          <p:nvPr>
            <p:ph type="subTitle" idx="1"/>
          </p:nvPr>
        </p:nvSpPr>
        <p:spPr>
          <a:xfrm>
            <a:off x="1524000" y="4300538"/>
            <a:ext cx="9144000" cy="1655762"/>
          </a:xfrm>
        </p:spPr>
        <p:txBody>
          <a:bodyPr/>
          <a:lstStyle/>
          <a:p>
            <a:r>
              <a:rPr lang="en-US" dirty="0"/>
              <a:t>September 2020</a:t>
            </a:r>
          </a:p>
        </p:txBody>
      </p:sp>
    </p:spTree>
    <p:extLst>
      <p:ext uri="{BB962C8B-B14F-4D97-AF65-F5344CB8AC3E}">
        <p14:creationId xmlns:p14="http://schemas.microsoft.com/office/powerpoint/2010/main" val="3403101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Which lab value has you most concerned?</a:t>
            </a:r>
          </a:p>
          <a:p>
            <a:pPr marL="0" indent="0">
              <a:buNone/>
            </a:pPr>
            <a:endParaRPr lang="en-US" sz="2000" dirty="0"/>
          </a:p>
          <a:p>
            <a:pPr marL="342900" indent="-342900">
              <a:buAutoNum type="alphaUcPeriod"/>
            </a:pPr>
            <a:r>
              <a:rPr lang="en-US" sz="2000" dirty="0"/>
              <a:t>WBC</a:t>
            </a:r>
          </a:p>
          <a:p>
            <a:pPr marL="342900" indent="-342900">
              <a:buAutoNum type="alphaUcPeriod"/>
            </a:pPr>
            <a:r>
              <a:rPr lang="en-US" sz="2000" dirty="0"/>
              <a:t>Hemoglobin</a:t>
            </a:r>
          </a:p>
          <a:p>
            <a:pPr marL="342900" indent="-342900">
              <a:buAutoNum type="alphaUcPeriod"/>
            </a:pPr>
            <a:r>
              <a:rPr lang="en-US" sz="2000" dirty="0"/>
              <a:t>Platelets</a:t>
            </a:r>
          </a:p>
          <a:p>
            <a:pPr marL="342900" indent="-342900">
              <a:buAutoNum type="alphaUcPeriod"/>
            </a:pPr>
            <a:r>
              <a:rPr lang="en-US" sz="2000" b="1" dirty="0"/>
              <a:t>Fibrinogen</a:t>
            </a:r>
          </a:p>
          <a:p>
            <a:pPr marL="342900" indent="-342900">
              <a:buAutoNum type="alphaUcPeriod"/>
            </a:pPr>
            <a:r>
              <a:rPr lang="en-US" sz="2000" dirty="0"/>
              <a:t>ALT/AST</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4163445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Blood loss 1000 ml, HR 109 and normal resting BPs is which class of hypovolemia?</a:t>
            </a:r>
          </a:p>
          <a:p>
            <a:pPr marL="0" indent="0">
              <a:buNone/>
            </a:pPr>
            <a:endParaRPr lang="en-US" sz="2000" dirty="0"/>
          </a:p>
          <a:p>
            <a:pPr marL="342900" indent="-342900">
              <a:buAutoNum type="alphaUcPeriod"/>
            </a:pPr>
            <a:r>
              <a:rPr lang="en-US" sz="2000" dirty="0"/>
              <a:t>Class I</a:t>
            </a:r>
          </a:p>
          <a:p>
            <a:pPr marL="342900" indent="-342900">
              <a:buAutoNum type="alphaUcPeriod"/>
            </a:pPr>
            <a:r>
              <a:rPr lang="en-US" sz="2000" b="1" dirty="0"/>
              <a:t>Class II</a:t>
            </a:r>
          </a:p>
          <a:p>
            <a:pPr marL="342900" indent="-342900">
              <a:buAutoNum type="alphaUcPeriod"/>
            </a:pPr>
            <a:r>
              <a:rPr lang="en-US" sz="2000" dirty="0"/>
              <a:t>Class III</a:t>
            </a:r>
          </a:p>
          <a:p>
            <a:pPr marL="342900" indent="-342900">
              <a:buAutoNum type="alphaUcPeriod"/>
            </a:pPr>
            <a:r>
              <a:rPr lang="en-US" sz="2000" dirty="0"/>
              <a:t>Class IV</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263567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609" y="1375248"/>
            <a:ext cx="10515600" cy="4351338"/>
          </a:xfrm>
        </p:spPr>
        <p:txBody>
          <a:bodyPr>
            <a:normAutofit/>
          </a:bodyPr>
          <a:lstStyle/>
          <a:p>
            <a:pPr marL="0" indent="0">
              <a:buNone/>
            </a:pPr>
            <a:r>
              <a:rPr lang="en-US" sz="2000" dirty="0"/>
              <a:t>28 </a:t>
            </a:r>
            <a:r>
              <a:rPr lang="en-US" sz="2000" dirty="0" err="1"/>
              <a:t>yr</a:t>
            </a:r>
            <a:r>
              <a:rPr lang="en-US" sz="2000" dirty="0"/>
              <a:t> old at 18 weeks EGA presents to L&amp;D. For the past 3 days, she has experienced general malaise, fevers with chills and back pain. She reports urinary frequency and appears diaphoretic and flushed. PE reveals a temp of 39.5, RR of 26, BP 80/40, and HR 110</a:t>
            </a:r>
          </a:p>
          <a:p>
            <a:pPr marL="0" indent="0">
              <a:buNone/>
            </a:pPr>
            <a:endParaRPr lang="en-US" sz="2000" dirty="0"/>
          </a:p>
          <a:p>
            <a:pPr marL="342900" indent="-342900">
              <a:buAutoNum type="alphaUcPeriod"/>
            </a:pPr>
            <a:r>
              <a:rPr lang="en-US" sz="2000" dirty="0"/>
              <a:t>Appendicitis</a:t>
            </a:r>
          </a:p>
          <a:p>
            <a:pPr marL="342900" indent="-342900">
              <a:buAutoNum type="alphaUcPeriod"/>
            </a:pPr>
            <a:r>
              <a:rPr lang="en-US" sz="2000" dirty="0" err="1"/>
              <a:t>Chorioamnionitis</a:t>
            </a:r>
            <a:endParaRPr lang="en-US" sz="2000" dirty="0"/>
          </a:p>
          <a:p>
            <a:pPr marL="342900" indent="-342900">
              <a:buAutoNum type="alphaUcPeriod"/>
            </a:pPr>
            <a:r>
              <a:rPr lang="en-US" sz="2000" dirty="0"/>
              <a:t>Pyelonephritis</a:t>
            </a:r>
          </a:p>
          <a:p>
            <a:pPr marL="342900" indent="-342900">
              <a:buAutoNum type="alphaUcPeriod"/>
            </a:pPr>
            <a:r>
              <a:rPr lang="en-US" sz="2000" b="1" dirty="0" err="1"/>
              <a:t>Urosepsis</a:t>
            </a:r>
            <a:endParaRPr lang="en-US" sz="2000" b="1" dirty="0"/>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1326038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Sepsis is classified as which type of hypovolemic shock state?</a:t>
            </a:r>
          </a:p>
          <a:p>
            <a:pPr marL="0" indent="0">
              <a:buNone/>
            </a:pPr>
            <a:endParaRPr lang="en-US" sz="2000" dirty="0"/>
          </a:p>
          <a:p>
            <a:pPr marL="342900" indent="-342900">
              <a:buAutoNum type="alphaUcPeriod"/>
            </a:pPr>
            <a:r>
              <a:rPr lang="en-US" sz="2000" dirty="0"/>
              <a:t>Hemorrhagic</a:t>
            </a:r>
          </a:p>
          <a:p>
            <a:pPr marL="342900" indent="-342900">
              <a:buAutoNum type="alphaUcPeriod"/>
            </a:pPr>
            <a:r>
              <a:rPr lang="en-US" sz="2000" dirty="0" err="1"/>
              <a:t>Nonhemorrhagic</a:t>
            </a:r>
            <a:endParaRPr lang="en-US" sz="2000" dirty="0"/>
          </a:p>
          <a:p>
            <a:pPr marL="342900" indent="-342900">
              <a:buAutoNum type="alphaUcPeriod"/>
            </a:pPr>
            <a:r>
              <a:rPr lang="en-US" sz="2000" b="1" dirty="0"/>
              <a:t>Distributive</a:t>
            </a:r>
          </a:p>
          <a:p>
            <a:pPr marL="342900" indent="-342900">
              <a:buAutoNum type="alphaUcPeriod"/>
            </a:pPr>
            <a:r>
              <a:rPr lang="en-US" sz="2000" dirty="0"/>
              <a:t>Cardiogenic</a:t>
            </a:r>
          </a:p>
          <a:p>
            <a:pPr marL="342900" indent="-342900">
              <a:buAutoNum type="alphaUcPeriod"/>
            </a:pPr>
            <a:r>
              <a:rPr lang="en-US" sz="2000" dirty="0" err="1"/>
              <a:t>Extracardiac</a:t>
            </a:r>
            <a:r>
              <a:rPr lang="en-US" sz="2000" dirty="0"/>
              <a:t> obstructive</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1426995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905" y="1061351"/>
            <a:ext cx="10515600" cy="4351338"/>
          </a:xfrm>
        </p:spPr>
        <p:txBody>
          <a:bodyPr>
            <a:normAutofit/>
          </a:bodyPr>
          <a:lstStyle/>
          <a:p>
            <a:pPr marL="0" indent="0">
              <a:buNone/>
            </a:pPr>
            <a:r>
              <a:rPr lang="en-US" sz="2000" dirty="0"/>
              <a:t>A 24 </a:t>
            </a:r>
            <a:r>
              <a:rPr lang="en-US" sz="2000" dirty="0" err="1"/>
              <a:t>yo</a:t>
            </a:r>
            <a:r>
              <a:rPr lang="en-US" sz="2000" dirty="0"/>
              <a:t> develops significant vaginal bleeding 1 hour after a vaginal delivery of a term infant. Her uterus is boggy despite vigorous uterine massage and </a:t>
            </a:r>
            <a:r>
              <a:rPr lang="en-US" sz="2000" dirty="0" err="1"/>
              <a:t>uterotonics</a:t>
            </a:r>
            <a:r>
              <a:rPr lang="en-US" sz="2000" dirty="0"/>
              <a:t>. There is no evidence of vaginal or cervical lacerations or retained products of conception. She continues to have profuse vaginal bleeding and her uterus remains flaccid. Her BP is 90/50, her HR is 140 and her RR is 26. .QBL is 1800 cc.  Massive transfusion protocol is initiated. The best next step to manage her bleeding is</a:t>
            </a:r>
          </a:p>
          <a:p>
            <a:pPr marL="0" indent="0">
              <a:buNone/>
            </a:pPr>
            <a:endParaRPr lang="en-US" sz="2000" dirty="0"/>
          </a:p>
          <a:p>
            <a:pPr marL="342900" indent="-342900">
              <a:buAutoNum type="alphaUcPeriod"/>
            </a:pPr>
            <a:r>
              <a:rPr lang="en-US" sz="2000" b="1" dirty="0"/>
              <a:t>Balloon tamponade</a:t>
            </a:r>
          </a:p>
          <a:p>
            <a:pPr marL="342900" indent="-342900">
              <a:buAutoNum type="alphaUcPeriod"/>
            </a:pPr>
            <a:r>
              <a:rPr lang="en-US" sz="2000" dirty="0"/>
              <a:t>B-Lynch suture</a:t>
            </a:r>
          </a:p>
          <a:p>
            <a:pPr marL="342900" indent="-342900">
              <a:buAutoNum type="alphaUcPeriod"/>
            </a:pPr>
            <a:r>
              <a:rPr lang="en-US" sz="2000" dirty="0"/>
              <a:t>Hysterectomy</a:t>
            </a:r>
          </a:p>
          <a:p>
            <a:pPr marL="342900" indent="-342900">
              <a:buAutoNum type="alphaUcPeriod"/>
            </a:pPr>
            <a:r>
              <a:rPr lang="en-US" sz="2000" dirty="0"/>
              <a:t>Uterine artery embolization</a:t>
            </a:r>
          </a:p>
        </p:txBody>
      </p:sp>
    </p:spTree>
    <p:extLst>
      <p:ext uri="{BB962C8B-B14F-4D97-AF65-F5344CB8AC3E}">
        <p14:creationId xmlns:p14="http://schemas.microsoft.com/office/powerpoint/2010/main" val="676750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157" y="1825625"/>
            <a:ext cx="10515600" cy="4351338"/>
          </a:xfrm>
        </p:spPr>
        <p:txBody>
          <a:bodyPr>
            <a:normAutofit/>
          </a:bodyPr>
          <a:lstStyle/>
          <a:p>
            <a:pPr marL="0" indent="0">
              <a:buNone/>
            </a:pPr>
            <a:r>
              <a:rPr lang="en-US" sz="2000" dirty="0"/>
              <a:t>What class of hypovolemia does she have?</a:t>
            </a:r>
          </a:p>
          <a:p>
            <a:pPr marL="342900" indent="-342900">
              <a:buAutoNum type="alphaUcPeriod"/>
            </a:pPr>
            <a:r>
              <a:rPr lang="en-US" sz="2000" dirty="0"/>
              <a:t>Class I</a:t>
            </a:r>
          </a:p>
          <a:p>
            <a:pPr marL="342900" indent="-342900">
              <a:buAutoNum type="alphaUcPeriod"/>
            </a:pPr>
            <a:r>
              <a:rPr lang="en-US" sz="2000" dirty="0"/>
              <a:t>Class II</a:t>
            </a:r>
          </a:p>
          <a:p>
            <a:pPr marL="342900" indent="-342900">
              <a:buAutoNum type="alphaUcPeriod"/>
            </a:pPr>
            <a:r>
              <a:rPr lang="en-US" sz="2000" b="1" dirty="0"/>
              <a:t>Class III</a:t>
            </a:r>
          </a:p>
          <a:p>
            <a:pPr marL="342900" indent="-342900">
              <a:buAutoNum type="alphaUcPeriod"/>
            </a:pPr>
            <a:r>
              <a:rPr lang="en-US" sz="2000" dirty="0"/>
              <a:t>Class IV</a:t>
            </a:r>
          </a:p>
        </p:txBody>
      </p:sp>
    </p:spTree>
    <p:extLst>
      <p:ext uri="{BB962C8B-B14F-4D97-AF65-F5344CB8AC3E}">
        <p14:creationId xmlns:p14="http://schemas.microsoft.com/office/powerpoint/2010/main" val="1856679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131" y="1184180"/>
            <a:ext cx="10515600" cy="4351338"/>
          </a:xfrm>
        </p:spPr>
        <p:txBody>
          <a:bodyPr>
            <a:normAutofit/>
          </a:bodyPr>
          <a:lstStyle/>
          <a:p>
            <a:pPr marL="0" indent="0">
              <a:buNone/>
            </a:pPr>
            <a:r>
              <a:rPr lang="en-US" sz="2000" dirty="0"/>
              <a:t>At the time of C/S for a 35 </a:t>
            </a:r>
            <a:r>
              <a:rPr lang="en-US" sz="2000" dirty="0" err="1"/>
              <a:t>yo</a:t>
            </a:r>
            <a:r>
              <a:rPr lang="en-US" sz="2000" dirty="0"/>
              <a:t> G3P3, it was noted that a portion of the placenta was retained and adherent to the uterus. The placental bed was bleeding profusely and the decision was made to perform a hysterectomy. During the </a:t>
            </a:r>
            <a:r>
              <a:rPr lang="en-US" sz="2000" dirty="0" err="1"/>
              <a:t>hyst</a:t>
            </a:r>
            <a:r>
              <a:rPr lang="en-US" sz="2000" dirty="0"/>
              <a:t>, an EBL of 2000 cc noted. At the completion of the surgery, the patient’s BP was now 90/50, HR 130. </a:t>
            </a:r>
            <a:r>
              <a:rPr lang="en-US" sz="2000" dirty="0" err="1"/>
              <a:t>Hct</a:t>
            </a:r>
            <a:r>
              <a:rPr lang="en-US" sz="2000" dirty="0"/>
              <a:t> 25, </a:t>
            </a:r>
            <a:r>
              <a:rPr lang="en-US" sz="2000" dirty="0" err="1"/>
              <a:t>Plt</a:t>
            </a:r>
            <a:r>
              <a:rPr lang="en-US" sz="2000" dirty="0"/>
              <a:t> 23K and fibrinogen of 130. In addition to a transfusion of packed red blood cells and platelets, the most appropriate next step in therapy for this patient is administration of:</a:t>
            </a:r>
          </a:p>
          <a:p>
            <a:pPr marL="0" indent="0">
              <a:buNone/>
            </a:pPr>
            <a:endParaRPr lang="en-US" sz="2000" dirty="0"/>
          </a:p>
          <a:p>
            <a:pPr marL="342900" indent="-342900">
              <a:buAutoNum type="alphaUcPeriod"/>
            </a:pPr>
            <a:r>
              <a:rPr lang="en-US" sz="2000" b="1" dirty="0"/>
              <a:t>Fresh frozen plasma</a:t>
            </a:r>
          </a:p>
          <a:p>
            <a:pPr marL="342900" indent="-342900">
              <a:buAutoNum type="alphaUcPeriod"/>
            </a:pPr>
            <a:r>
              <a:rPr lang="en-US" sz="2000" dirty="0"/>
              <a:t>Prothrombin complex concentrate</a:t>
            </a:r>
          </a:p>
          <a:p>
            <a:pPr marL="342900" indent="-342900">
              <a:buAutoNum type="alphaUcPeriod"/>
            </a:pPr>
            <a:r>
              <a:rPr lang="en-US" sz="2000" dirty="0"/>
              <a:t>Recombinant activated factor VII</a:t>
            </a:r>
          </a:p>
          <a:p>
            <a:pPr marL="342900" indent="-342900">
              <a:buAutoNum type="alphaUcPeriod"/>
            </a:pPr>
            <a:r>
              <a:rPr lang="en-US" sz="2000" dirty="0" err="1"/>
              <a:t>Tranexamic</a:t>
            </a:r>
            <a:r>
              <a:rPr lang="en-US" sz="2000" dirty="0"/>
              <a:t> acid</a:t>
            </a:r>
          </a:p>
        </p:txBody>
      </p:sp>
    </p:spTree>
    <p:extLst>
      <p:ext uri="{BB962C8B-B14F-4D97-AF65-F5344CB8AC3E}">
        <p14:creationId xmlns:p14="http://schemas.microsoft.com/office/powerpoint/2010/main" val="1378638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What class of hypovolemia is present?</a:t>
            </a:r>
          </a:p>
          <a:p>
            <a:pPr marL="0" indent="0">
              <a:buNone/>
            </a:pPr>
            <a:endParaRPr lang="en-US" sz="2000" dirty="0"/>
          </a:p>
          <a:p>
            <a:pPr marL="342900" indent="-342900">
              <a:buAutoNum type="alphaUcPeriod"/>
            </a:pPr>
            <a:r>
              <a:rPr lang="en-US" sz="2000" dirty="0"/>
              <a:t>Class I</a:t>
            </a:r>
          </a:p>
          <a:p>
            <a:pPr marL="342900" indent="-342900">
              <a:buAutoNum type="alphaUcPeriod"/>
            </a:pPr>
            <a:r>
              <a:rPr lang="en-US" sz="2000" dirty="0"/>
              <a:t>Class II</a:t>
            </a:r>
          </a:p>
          <a:p>
            <a:pPr marL="342900" indent="-342900">
              <a:buAutoNum type="alphaUcPeriod"/>
            </a:pPr>
            <a:r>
              <a:rPr lang="en-US" sz="2000" dirty="0"/>
              <a:t>Class III</a:t>
            </a:r>
          </a:p>
          <a:p>
            <a:pPr marL="342900" indent="-342900">
              <a:buAutoNum type="alphaUcPeriod"/>
            </a:pPr>
            <a:r>
              <a:rPr lang="en-US" sz="2000" b="1" dirty="0"/>
              <a:t>Class IV</a:t>
            </a:r>
          </a:p>
        </p:txBody>
      </p:sp>
    </p:spTree>
    <p:extLst>
      <p:ext uri="{BB962C8B-B14F-4D97-AF65-F5344CB8AC3E}">
        <p14:creationId xmlns:p14="http://schemas.microsoft.com/office/powerpoint/2010/main" val="3400066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4431"/>
            <a:ext cx="10515600" cy="4351338"/>
          </a:xfrm>
        </p:spPr>
        <p:txBody>
          <a:bodyPr>
            <a:normAutofit/>
          </a:bodyPr>
          <a:lstStyle/>
          <a:p>
            <a:pPr marL="0" indent="0">
              <a:buNone/>
            </a:pPr>
            <a:r>
              <a:rPr lang="en-US" sz="2000" dirty="0"/>
              <a:t>Massive transfusion protocol is started. The first cooler contains 2 units of PRBCs. The second cooler contains 4 units of PRBCs, 4 units of FFP and 1 dose of platelets. The third cooler contains 4 units of PRBCs, 4 units of FFP and 1 dose of cryoprecipitate. The 2</a:t>
            </a:r>
            <a:r>
              <a:rPr lang="en-US" sz="2000" baseline="30000" dirty="0"/>
              <a:t>nd</a:t>
            </a:r>
            <a:r>
              <a:rPr lang="en-US" sz="2000" dirty="0"/>
              <a:t> and 3</a:t>
            </a:r>
            <a:r>
              <a:rPr lang="en-US" sz="2000" baseline="30000" dirty="0"/>
              <a:t>rd</a:t>
            </a:r>
            <a:r>
              <a:rPr lang="en-US" sz="2000" dirty="0"/>
              <a:t>  coolers will continue to alternate until the MTP is cancelled. Which is true regarding FFP and cryoprecipitate?</a:t>
            </a:r>
          </a:p>
          <a:p>
            <a:pPr marL="0" indent="0">
              <a:buNone/>
            </a:pPr>
            <a:endParaRPr lang="en-US" sz="2000" dirty="0"/>
          </a:p>
          <a:p>
            <a:pPr marL="342900" indent="-342900">
              <a:buAutoNum type="alphaUcPeriod"/>
            </a:pPr>
            <a:r>
              <a:rPr lang="en-US" sz="2000" dirty="0"/>
              <a:t>FFP contains more fibrinogen</a:t>
            </a:r>
          </a:p>
          <a:p>
            <a:pPr marL="342900" indent="-342900">
              <a:buAutoNum type="alphaUcPeriod"/>
            </a:pPr>
            <a:r>
              <a:rPr lang="en-US" sz="2000" dirty="0"/>
              <a:t>FFP contains no clotting factors</a:t>
            </a:r>
          </a:p>
          <a:p>
            <a:pPr marL="342900" indent="-342900">
              <a:buAutoNum type="alphaUcPeriod"/>
            </a:pPr>
            <a:r>
              <a:rPr lang="en-US" sz="2000" b="1" dirty="0"/>
              <a:t>FFP and cryoprecipitate both increase fibrinogen by the same amount</a:t>
            </a:r>
          </a:p>
          <a:p>
            <a:pPr marL="342900" indent="-342900">
              <a:buAutoNum type="alphaUcPeriod"/>
            </a:pPr>
            <a:r>
              <a:rPr lang="en-US" sz="2000" dirty="0"/>
              <a:t>FFP is a smaller volume than cryoprecipitate</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3624636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9018" y="802043"/>
            <a:ext cx="10515600" cy="4351338"/>
          </a:xfrm>
        </p:spPr>
        <p:txBody>
          <a:bodyPr>
            <a:noAutofit/>
          </a:bodyPr>
          <a:lstStyle/>
          <a:p>
            <a:pPr marL="0" indent="0">
              <a:buNone/>
            </a:pPr>
            <a:r>
              <a:rPr lang="en-US" sz="2000" dirty="0"/>
              <a:t>For the described patient, match to the most descriptive diagnosis:</a:t>
            </a:r>
          </a:p>
          <a:p>
            <a:pPr marL="342900" indent="-342900">
              <a:buAutoNum type="alphaUcPeriod"/>
            </a:pPr>
            <a:r>
              <a:rPr lang="en-US" sz="2000" dirty="0"/>
              <a:t>Systemic inflammatory response syndrome (SIRS)</a:t>
            </a:r>
          </a:p>
          <a:p>
            <a:pPr marL="342900" indent="-342900">
              <a:buAutoNum type="alphaUcPeriod"/>
            </a:pPr>
            <a:r>
              <a:rPr lang="en-US" sz="2000" dirty="0"/>
              <a:t>Sepsis</a:t>
            </a:r>
          </a:p>
          <a:p>
            <a:pPr marL="342900" indent="-342900">
              <a:buAutoNum type="alphaUcPeriod"/>
            </a:pPr>
            <a:r>
              <a:rPr lang="en-US" sz="2000" dirty="0"/>
              <a:t>Severe sepsis</a:t>
            </a:r>
          </a:p>
          <a:p>
            <a:pPr marL="342900" indent="-342900">
              <a:buAutoNum type="alphaUcPeriod"/>
            </a:pPr>
            <a:r>
              <a:rPr lang="en-US" sz="2000" dirty="0"/>
              <a:t>Septic shock</a:t>
            </a:r>
          </a:p>
          <a:p>
            <a:pPr marL="342900" indent="-342900">
              <a:buAutoNum type="alphaUcPeriod"/>
            </a:pPr>
            <a:r>
              <a:rPr lang="en-US" sz="2000" dirty="0" err="1"/>
              <a:t>Atalectasis</a:t>
            </a:r>
            <a:endParaRPr lang="en-US" sz="2000" dirty="0"/>
          </a:p>
          <a:p>
            <a:pPr marL="342900" indent="-342900">
              <a:buAutoNum type="alphaUcPeriod"/>
            </a:pPr>
            <a:endParaRPr lang="en-US" sz="2000" dirty="0"/>
          </a:p>
          <a:p>
            <a:pPr marL="0" indent="0">
              <a:buNone/>
            </a:pPr>
            <a:r>
              <a:rPr lang="en-US" sz="2000" dirty="0"/>
              <a:t>A 45 </a:t>
            </a:r>
            <a:r>
              <a:rPr lang="en-US" sz="2000" dirty="0" err="1"/>
              <a:t>yr</a:t>
            </a:r>
            <a:r>
              <a:rPr lang="en-US" sz="2000" dirty="0"/>
              <a:t> old postoperative patient with a </a:t>
            </a:r>
            <a:r>
              <a:rPr lang="en-US" sz="2000" b="1" dirty="0"/>
              <a:t>RR of 37</a:t>
            </a:r>
            <a:r>
              <a:rPr lang="en-US" sz="2000" dirty="0"/>
              <a:t>, HR 100, glucose 150, </a:t>
            </a:r>
            <a:r>
              <a:rPr lang="en-US" sz="2000" b="1" dirty="0"/>
              <a:t>temp 38.4 </a:t>
            </a:r>
            <a:r>
              <a:rPr lang="en-US" sz="2000" dirty="0"/>
              <a:t>and normal PE. </a:t>
            </a:r>
            <a:r>
              <a:rPr lang="en-US" sz="2000" b="1" dirty="0"/>
              <a:t>A</a:t>
            </a:r>
          </a:p>
          <a:p>
            <a:pPr marL="0" indent="0">
              <a:buNone/>
            </a:pPr>
            <a:endParaRPr lang="en-US" sz="2000" dirty="0"/>
          </a:p>
          <a:p>
            <a:pPr marL="0" indent="0">
              <a:buNone/>
            </a:pPr>
            <a:r>
              <a:rPr lang="en-US" sz="2000" dirty="0"/>
              <a:t>A 65 </a:t>
            </a:r>
            <a:r>
              <a:rPr lang="en-US" sz="2000" dirty="0" err="1"/>
              <a:t>yr</a:t>
            </a:r>
            <a:r>
              <a:rPr lang="en-US" sz="2000" dirty="0"/>
              <a:t> old postoperative patient with a BP of 85/45 (after fluid boluses), temp 37.0, HR 115, RR 30, WBC 12.5 and </a:t>
            </a:r>
            <a:r>
              <a:rPr lang="en-US" sz="2000" dirty="0" err="1"/>
              <a:t>Hgb</a:t>
            </a:r>
            <a:r>
              <a:rPr lang="en-US" sz="2000" dirty="0"/>
              <a:t> 11. </a:t>
            </a:r>
            <a:r>
              <a:rPr lang="en-US" sz="2000" b="1" dirty="0"/>
              <a:t>D</a:t>
            </a:r>
          </a:p>
          <a:p>
            <a:pPr marL="0" indent="0">
              <a:buNone/>
            </a:pPr>
            <a:endParaRPr lang="en-US" sz="2000" dirty="0"/>
          </a:p>
          <a:p>
            <a:pPr marL="0" indent="0">
              <a:buNone/>
            </a:pPr>
            <a:r>
              <a:rPr lang="en-US" sz="2000" dirty="0"/>
              <a:t>A 24 </a:t>
            </a:r>
            <a:r>
              <a:rPr lang="en-US" sz="2000" dirty="0" err="1"/>
              <a:t>yr</a:t>
            </a:r>
            <a:r>
              <a:rPr lang="en-US" sz="2000" dirty="0"/>
              <a:t> old postoperative patient with a RR of 26, HR 92, T 38.4, BP of 130/90 and purulent drainage present with erythema at the wound site. </a:t>
            </a:r>
            <a:r>
              <a:rPr lang="en-US" sz="2000" b="1" dirty="0"/>
              <a:t>B</a:t>
            </a:r>
          </a:p>
        </p:txBody>
      </p:sp>
    </p:spTree>
    <p:extLst>
      <p:ext uri="{BB962C8B-B14F-4D97-AF65-F5344CB8AC3E}">
        <p14:creationId xmlns:p14="http://schemas.microsoft.com/office/powerpoint/2010/main" val="405249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a:t>Learning Objectives</a:t>
            </a:r>
          </a:p>
        </p:txBody>
      </p:sp>
      <p:sp>
        <p:nvSpPr>
          <p:cNvPr id="4" name="Content Placeholder 3"/>
          <p:cNvSpPr>
            <a:spLocks noGrp="1"/>
          </p:cNvSpPr>
          <p:nvPr>
            <p:ph idx="1"/>
          </p:nvPr>
        </p:nvSpPr>
        <p:spPr/>
        <p:txBody>
          <a:bodyPr>
            <a:normAutofit/>
          </a:bodyPr>
          <a:lstStyle/>
          <a:p>
            <a:pPr marL="457200" indent="-457200">
              <a:buAutoNum type="arabicPeriod"/>
            </a:pPr>
            <a:r>
              <a:rPr lang="en-US" sz="2000" dirty="0"/>
              <a:t>To be able to identify which class of hypovolemic shock is present in your patient</a:t>
            </a:r>
          </a:p>
          <a:p>
            <a:pPr marL="457200" indent="-457200">
              <a:buAutoNum type="arabicPeriod"/>
            </a:pPr>
            <a:r>
              <a:rPr lang="en-US" sz="2000" dirty="0"/>
              <a:t>To be able to describe the hemodynamics of different types of shock</a:t>
            </a:r>
          </a:p>
          <a:p>
            <a:pPr marL="457200" indent="-457200">
              <a:buAutoNum type="arabicPeriod"/>
            </a:pPr>
            <a:r>
              <a:rPr lang="en-US" sz="2000" dirty="0"/>
              <a:t>To be able to describe the different types of blood products &amp; when to use them</a:t>
            </a:r>
          </a:p>
          <a:p>
            <a:pPr marL="457200" indent="-457200">
              <a:buAutoNum type="arabicPeriod"/>
            </a:pPr>
            <a:endParaRPr lang="en-US" sz="2000" dirty="0"/>
          </a:p>
          <a:p>
            <a:pPr marL="457200" indent="-457200">
              <a:buAutoNum type="arabicPeriod"/>
            </a:pPr>
            <a:endParaRPr lang="en-US" sz="2000" dirty="0"/>
          </a:p>
        </p:txBody>
      </p:sp>
    </p:spTree>
    <p:extLst>
      <p:ext uri="{BB962C8B-B14F-4D97-AF65-F5344CB8AC3E}">
        <p14:creationId xmlns:p14="http://schemas.microsoft.com/office/powerpoint/2010/main" val="3108530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10654" y="883930"/>
            <a:ext cx="10515600" cy="4351338"/>
          </a:xfrm>
        </p:spPr>
        <p:txBody>
          <a:bodyPr>
            <a:normAutofit lnSpcReduction="10000"/>
          </a:bodyPr>
          <a:lstStyle/>
          <a:p>
            <a:pPr marL="0" indent="0">
              <a:buNone/>
            </a:pPr>
            <a:r>
              <a:rPr lang="en-US" sz="2000" dirty="0"/>
              <a:t>49 </a:t>
            </a:r>
            <a:r>
              <a:rPr lang="en-US" sz="2000" dirty="0" err="1"/>
              <a:t>yo</a:t>
            </a:r>
            <a:r>
              <a:rPr lang="en-US" sz="2000" dirty="0"/>
              <a:t> G1P1 is undergoing a laparoscopic LSO for pelvic pain secondary to chronic left TOA. Dense adhesions with significantly distorted anatomy are encountered. As you attempt to dissect the ureter off the IP ligament with scissors, you suddenly notice bleeding at the level of the pelvic brim that quickly fills the pelvis. Despite efforts with suction irrigation, visualization is limited secondary to continued brisk bleeding. </a:t>
            </a:r>
          </a:p>
          <a:p>
            <a:pPr marL="0" indent="0">
              <a:buNone/>
            </a:pPr>
            <a:endParaRPr lang="en-US" sz="2000" dirty="0"/>
          </a:p>
          <a:p>
            <a:pPr marL="0" indent="0">
              <a:buNone/>
            </a:pPr>
            <a:r>
              <a:rPr lang="en-US" sz="2000" dirty="0"/>
              <a:t>The next best step is to:</a:t>
            </a:r>
          </a:p>
          <a:p>
            <a:pPr marL="0" indent="0">
              <a:buNone/>
            </a:pPr>
            <a:endParaRPr lang="en-US" sz="2000" dirty="0"/>
          </a:p>
          <a:p>
            <a:pPr>
              <a:buAutoNum type="alphaUcPeriod"/>
            </a:pPr>
            <a:r>
              <a:rPr lang="en-US" sz="2000" dirty="0"/>
              <a:t> Activate bipolar energy</a:t>
            </a:r>
          </a:p>
          <a:p>
            <a:pPr>
              <a:buAutoNum type="alphaUcPeriod"/>
            </a:pPr>
            <a:r>
              <a:rPr lang="en-US" sz="2000" dirty="0"/>
              <a:t> </a:t>
            </a:r>
            <a:r>
              <a:rPr lang="en-US" sz="2000" b="1" dirty="0"/>
              <a:t>Apply pressure with a sponge</a:t>
            </a:r>
          </a:p>
          <a:p>
            <a:pPr>
              <a:buAutoNum type="alphaUcPeriod"/>
            </a:pPr>
            <a:r>
              <a:rPr lang="en-US" sz="2000" dirty="0"/>
              <a:t> Perform internal iliac artery ligation</a:t>
            </a:r>
          </a:p>
          <a:p>
            <a:pPr>
              <a:buAutoNum type="alphaUcPeriod"/>
            </a:pPr>
            <a:r>
              <a:rPr lang="en-US" sz="2000" dirty="0"/>
              <a:t> Place “figure of eight” stick</a:t>
            </a:r>
          </a:p>
          <a:p>
            <a:pPr>
              <a:buAutoNum type="alphaUcPeriod"/>
            </a:pPr>
            <a:r>
              <a:rPr lang="en-US" sz="2000" dirty="0"/>
              <a:t>Utilize thrombin hemostatic agents</a:t>
            </a:r>
          </a:p>
          <a:p>
            <a:pPr>
              <a:buAutoNum type="alphaUcPeriod"/>
            </a:pPr>
            <a:endParaRPr lang="en-US" sz="1200" dirty="0"/>
          </a:p>
        </p:txBody>
      </p:sp>
    </p:spTree>
    <p:extLst>
      <p:ext uri="{BB962C8B-B14F-4D97-AF65-F5344CB8AC3E}">
        <p14:creationId xmlns:p14="http://schemas.microsoft.com/office/powerpoint/2010/main" val="3538774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38824" y="1575105"/>
            <a:ext cx="10515600" cy="4351338"/>
          </a:xfrm>
        </p:spPr>
        <p:txBody>
          <a:bodyPr/>
          <a:lstStyle/>
          <a:p>
            <a:pPr marL="0" indent="0">
              <a:buNone/>
            </a:pPr>
            <a:r>
              <a:rPr lang="en-US" sz="2000" dirty="0"/>
              <a:t>At what percentage of blood loss would you expect cardiovascular instability to occur?</a:t>
            </a:r>
          </a:p>
          <a:p>
            <a:pPr marL="0" indent="0">
              <a:buNone/>
            </a:pPr>
            <a:endParaRPr lang="en-US" sz="2000" dirty="0"/>
          </a:p>
          <a:p>
            <a:pPr>
              <a:buAutoNum type="alphaUcPeriod"/>
            </a:pPr>
            <a:r>
              <a:rPr lang="en-US" sz="2000" dirty="0"/>
              <a:t> 15%</a:t>
            </a:r>
          </a:p>
          <a:p>
            <a:pPr>
              <a:buAutoNum type="alphaUcPeriod"/>
            </a:pPr>
            <a:r>
              <a:rPr lang="en-US" sz="2000" dirty="0"/>
              <a:t> 20 – 25%</a:t>
            </a:r>
          </a:p>
          <a:p>
            <a:pPr>
              <a:buAutoNum type="alphaUcPeriod"/>
            </a:pPr>
            <a:r>
              <a:rPr lang="en-US" sz="2000" dirty="0"/>
              <a:t> </a:t>
            </a:r>
            <a:r>
              <a:rPr lang="en-US" sz="2000" b="1" dirty="0"/>
              <a:t>30 – 40%</a:t>
            </a:r>
          </a:p>
          <a:p>
            <a:pPr>
              <a:buAutoNum type="alphaUcPeriod"/>
            </a:pPr>
            <a:r>
              <a:rPr lang="en-US" sz="2000" dirty="0"/>
              <a:t> 45%</a:t>
            </a:r>
          </a:p>
          <a:p>
            <a:endParaRPr lang="en-US" dirty="0"/>
          </a:p>
        </p:txBody>
      </p:sp>
    </p:spTree>
    <p:extLst>
      <p:ext uri="{BB962C8B-B14F-4D97-AF65-F5344CB8AC3E}">
        <p14:creationId xmlns:p14="http://schemas.microsoft.com/office/powerpoint/2010/main" val="393161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How much volume does a single pack of packed red blood cells contain?</a:t>
            </a:r>
          </a:p>
          <a:p>
            <a:pPr marL="0" indent="0">
              <a:buNone/>
            </a:pPr>
            <a:endParaRPr lang="en-US" sz="2000" dirty="0"/>
          </a:p>
          <a:p>
            <a:pPr marL="342900" indent="-342900">
              <a:buAutoNum type="alphaUcPeriod"/>
            </a:pPr>
            <a:r>
              <a:rPr lang="en-US" sz="2000" dirty="0"/>
              <a:t>150 cc</a:t>
            </a:r>
          </a:p>
          <a:p>
            <a:pPr marL="342900" indent="-342900">
              <a:buAutoNum type="alphaUcPeriod"/>
            </a:pPr>
            <a:r>
              <a:rPr lang="en-US" sz="2000" b="1" dirty="0"/>
              <a:t>300 cc</a:t>
            </a:r>
          </a:p>
          <a:p>
            <a:pPr marL="342900" indent="-342900">
              <a:buAutoNum type="alphaUcPeriod"/>
            </a:pPr>
            <a:r>
              <a:rPr lang="en-US" sz="2000" dirty="0"/>
              <a:t>400 cc</a:t>
            </a:r>
          </a:p>
          <a:p>
            <a:pPr marL="342900" indent="-342900">
              <a:buAutoNum type="alphaUcPeriod"/>
            </a:pPr>
            <a:r>
              <a:rPr lang="en-US" sz="2000" dirty="0"/>
              <a:t>500 cc</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316905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a:t>By how much does a single unit of packed red blood cells increase the hematocrit?</a:t>
            </a:r>
          </a:p>
          <a:p>
            <a:pPr marL="0" indent="0">
              <a:buNone/>
            </a:pPr>
            <a:endParaRPr lang="en-US" sz="2000" dirty="0"/>
          </a:p>
          <a:p>
            <a:pPr marL="342900" indent="-342900">
              <a:buAutoNum type="alphaUcPeriod"/>
            </a:pPr>
            <a:r>
              <a:rPr lang="en-US" sz="2000" dirty="0"/>
              <a:t>1 point</a:t>
            </a:r>
          </a:p>
          <a:p>
            <a:pPr marL="342900" indent="-342900">
              <a:buAutoNum type="alphaUcPeriod"/>
            </a:pPr>
            <a:r>
              <a:rPr lang="en-US" sz="2000" dirty="0"/>
              <a:t>2 points</a:t>
            </a:r>
          </a:p>
          <a:p>
            <a:pPr marL="342900" indent="-342900">
              <a:buAutoNum type="alphaUcPeriod"/>
            </a:pPr>
            <a:r>
              <a:rPr lang="en-US" sz="2000" b="1" dirty="0"/>
              <a:t>3 points</a:t>
            </a:r>
          </a:p>
          <a:p>
            <a:pPr marL="342900" indent="-342900">
              <a:buAutoNum type="alphaUcPeriod"/>
            </a:pPr>
            <a:r>
              <a:rPr lang="en-US" sz="2000" dirty="0"/>
              <a:t>4 points</a:t>
            </a:r>
          </a:p>
          <a:p>
            <a:pPr marL="342900" indent="-342900">
              <a:buAutoNum type="alphaUcPeriod"/>
            </a:pPr>
            <a:endParaRPr lang="en-US" sz="1600" dirty="0"/>
          </a:p>
        </p:txBody>
      </p:sp>
    </p:spTree>
    <p:extLst>
      <p:ext uri="{BB962C8B-B14F-4D97-AF65-F5344CB8AC3E}">
        <p14:creationId xmlns:p14="http://schemas.microsoft.com/office/powerpoint/2010/main" val="2007319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17" y="2090092"/>
            <a:ext cx="10515600" cy="4351338"/>
          </a:xfrm>
        </p:spPr>
        <p:txBody>
          <a:bodyPr>
            <a:normAutofit fontScale="77500" lnSpcReduction="20000"/>
          </a:bodyPr>
          <a:lstStyle/>
          <a:p>
            <a:endParaRPr lang="en-US" dirty="0"/>
          </a:p>
          <a:p>
            <a:endParaRPr lang="en-US" dirty="0"/>
          </a:p>
          <a:p>
            <a:endParaRPr lang="en-US" dirty="0"/>
          </a:p>
          <a:p>
            <a:endParaRPr lang="en-US" dirty="0"/>
          </a:p>
          <a:p>
            <a:endParaRPr lang="en-US" dirty="0"/>
          </a:p>
          <a:p>
            <a:pPr marL="0" indent="0">
              <a:buNone/>
            </a:pPr>
            <a:r>
              <a:rPr lang="en-US" sz="2600" dirty="0"/>
              <a:t>For each clinical scenario, choose the likely hemodynamic profile:</a:t>
            </a:r>
          </a:p>
          <a:p>
            <a:pPr marL="0" indent="0">
              <a:buNone/>
            </a:pPr>
            <a:endParaRPr lang="en-US" sz="2600" dirty="0"/>
          </a:p>
          <a:p>
            <a:r>
              <a:rPr lang="en-US" sz="2600" dirty="0"/>
              <a:t>Hypovolemic shock - E</a:t>
            </a:r>
          </a:p>
          <a:p>
            <a:endParaRPr lang="en-US" sz="2600" dirty="0"/>
          </a:p>
          <a:p>
            <a:r>
              <a:rPr lang="en-US" sz="2600" dirty="0"/>
              <a:t>Septic shock - C</a:t>
            </a:r>
          </a:p>
          <a:p>
            <a:endParaRPr lang="en-US" sz="2600" dirty="0"/>
          </a:p>
          <a:p>
            <a:r>
              <a:rPr lang="en-US" sz="2600" dirty="0"/>
              <a:t>Cardiogenic shock - A</a:t>
            </a:r>
          </a:p>
          <a:p>
            <a:endParaRPr lang="en-US" dirty="0"/>
          </a:p>
        </p:txBody>
      </p:sp>
      <p:pic>
        <p:nvPicPr>
          <p:cNvPr id="4" name="Content Placeholder 9"/>
          <p:cNvPicPr>
            <a:picLocks noChangeAspect="1"/>
          </p:cNvPicPr>
          <p:nvPr/>
        </p:nvPicPr>
        <p:blipFill>
          <a:blip r:embed="rId3"/>
          <a:stretch>
            <a:fillRect/>
          </a:stretch>
        </p:blipFill>
        <p:spPr>
          <a:xfrm>
            <a:off x="2281450" y="585219"/>
            <a:ext cx="7629099" cy="3009746"/>
          </a:xfrm>
          <a:prstGeom prst="rect">
            <a:avLst/>
          </a:prstGeom>
        </p:spPr>
      </p:pic>
    </p:spTree>
    <p:extLst>
      <p:ext uri="{BB962C8B-B14F-4D97-AF65-F5344CB8AC3E}">
        <p14:creationId xmlns:p14="http://schemas.microsoft.com/office/powerpoint/2010/main" val="148493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0" y="1241425"/>
            <a:ext cx="10515600" cy="4351338"/>
          </a:xfrm>
        </p:spPr>
        <p:txBody>
          <a:bodyPr>
            <a:normAutofit/>
          </a:bodyPr>
          <a:lstStyle/>
          <a:p>
            <a:pPr marL="0" indent="0">
              <a:buNone/>
            </a:pPr>
            <a:r>
              <a:rPr lang="en-US" sz="2000" dirty="0"/>
              <a:t>A 70 </a:t>
            </a:r>
            <a:r>
              <a:rPr lang="en-US" sz="2000" dirty="0" err="1"/>
              <a:t>yr</a:t>
            </a:r>
            <a:r>
              <a:rPr lang="en-US" sz="2000" dirty="0"/>
              <a:t> old woman in whom stage III ovarian cancer is diagnosed has a medical history significant for DM and HTN. During </a:t>
            </a:r>
            <a:r>
              <a:rPr lang="en-US" sz="2000" dirty="0" err="1"/>
              <a:t>cytoreductive</a:t>
            </a:r>
            <a:r>
              <a:rPr lang="en-US" sz="2000" dirty="0"/>
              <a:t> surgery, there is an EBL of 1500 cc with ongoing bleeding. Her temp is 36.1, HR 140, BP 96/64. </a:t>
            </a:r>
            <a:r>
              <a:rPr lang="en-US" sz="2000" dirty="0" err="1"/>
              <a:t>Hgb</a:t>
            </a:r>
            <a:r>
              <a:rPr lang="en-US" sz="2000" dirty="0"/>
              <a:t> 6.8, </a:t>
            </a:r>
            <a:r>
              <a:rPr lang="en-US" sz="2000" dirty="0" err="1"/>
              <a:t>plt</a:t>
            </a:r>
            <a:r>
              <a:rPr lang="en-US" sz="2000" dirty="0"/>
              <a:t> </a:t>
            </a:r>
            <a:r>
              <a:rPr lang="en-US" sz="2000" dirty="0" err="1"/>
              <a:t>ct</a:t>
            </a:r>
            <a:r>
              <a:rPr lang="en-US" sz="2000" dirty="0"/>
              <a:t> 75K and prolonged PT/PTT. The best management for this patient is</a:t>
            </a:r>
          </a:p>
          <a:p>
            <a:pPr marL="0" indent="0">
              <a:buNone/>
            </a:pPr>
            <a:endParaRPr lang="en-US" sz="2000" dirty="0"/>
          </a:p>
          <a:p>
            <a:pPr marL="342900" indent="-342900">
              <a:buAutoNum type="alphaUcPeriod"/>
            </a:pPr>
            <a:r>
              <a:rPr lang="en-US" sz="2000" dirty="0"/>
              <a:t>Warmed crystalloid solution, 5 ml per 1 ml blood loss</a:t>
            </a:r>
          </a:p>
          <a:p>
            <a:pPr marL="342900" indent="-342900">
              <a:buAutoNum type="alphaUcPeriod"/>
            </a:pPr>
            <a:r>
              <a:rPr lang="en-US" sz="2000" dirty="0"/>
              <a:t>IV colloid, packed RBCs, 1 ml of colloid and packed RBCs per 1 ml blood loss</a:t>
            </a:r>
          </a:p>
          <a:p>
            <a:pPr marL="342900" indent="-342900">
              <a:buAutoNum type="alphaUcPeriod"/>
            </a:pPr>
            <a:r>
              <a:rPr lang="en-US" sz="2000" dirty="0"/>
              <a:t>FFP, </a:t>
            </a:r>
            <a:r>
              <a:rPr lang="en-US" sz="2000" dirty="0" err="1"/>
              <a:t>cryo</a:t>
            </a:r>
            <a:r>
              <a:rPr lang="en-US" sz="2000" dirty="0"/>
              <a:t>, crystalloid in 1 unit each to 1 unit of crystalloid</a:t>
            </a:r>
          </a:p>
          <a:p>
            <a:pPr marL="342900" indent="-342900">
              <a:buAutoNum type="alphaUcPeriod"/>
            </a:pPr>
            <a:r>
              <a:rPr lang="en-US" sz="2000" dirty="0"/>
              <a:t>Packed RPBCs, platelets and crystalloid in 1 unit of packed RBCs and platelets to 1 L crystalloid</a:t>
            </a:r>
          </a:p>
          <a:p>
            <a:pPr marL="342900" indent="-342900">
              <a:buAutoNum type="alphaUcPeriod"/>
            </a:pPr>
            <a:r>
              <a:rPr lang="en-US" sz="2000" b="1" dirty="0"/>
              <a:t>Packed RBCs, FFP, platelets, balanced as 1:1:1 units transfused</a:t>
            </a:r>
          </a:p>
        </p:txBody>
      </p:sp>
    </p:spTree>
    <p:extLst>
      <p:ext uri="{BB962C8B-B14F-4D97-AF65-F5344CB8AC3E}">
        <p14:creationId xmlns:p14="http://schemas.microsoft.com/office/powerpoint/2010/main" val="685427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483" y="1115942"/>
            <a:ext cx="10515600" cy="4351338"/>
          </a:xfrm>
        </p:spPr>
        <p:txBody>
          <a:bodyPr>
            <a:normAutofit/>
          </a:bodyPr>
          <a:lstStyle/>
          <a:p>
            <a:pPr marL="0" indent="0">
              <a:buNone/>
            </a:pPr>
            <a:r>
              <a:rPr lang="en-US" sz="2000" dirty="0"/>
              <a:t>37 </a:t>
            </a:r>
            <a:r>
              <a:rPr lang="en-US" sz="2000" dirty="0" err="1"/>
              <a:t>yo</a:t>
            </a:r>
            <a:r>
              <a:rPr lang="en-US" sz="2000" dirty="0"/>
              <a:t> at 37 weeks EGA presents to L&amp;D reporting severe uterine contractions and decreased fetal movement for the past 48 hours. She admits to using cocaine within the past 72 hours. Her BP is 136/85. Temp is 37.2. Her uterus is firm and moderately tender. US demonstrates absent fetal cardiac activity with a fundal placenta and a large </a:t>
            </a:r>
            <a:r>
              <a:rPr lang="en-US" sz="2000" dirty="0" err="1"/>
              <a:t>retroplacental</a:t>
            </a:r>
            <a:r>
              <a:rPr lang="en-US" sz="2000" dirty="0"/>
              <a:t> heterogeneous collection. Admission labs show WBC 11K, </a:t>
            </a:r>
            <a:r>
              <a:rPr lang="en-US" sz="2000" dirty="0" err="1"/>
              <a:t>Hgb</a:t>
            </a:r>
            <a:r>
              <a:rPr lang="en-US" sz="2000" dirty="0"/>
              <a:t> 10, </a:t>
            </a:r>
            <a:r>
              <a:rPr lang="en-US" sz="2000" dirty="0" err="1"/>
              <a:t>Plt</a:t>
            </a:r>
            <a:r>
              <a:rPr lang="en-US" sz="2000" dirty="0"/>
              <a:t> 50K, fibrinogen 180, AST 18, ALT 24, PT 22 &amp; PTT 50. The most likely cause of her thrombocytopenia is</a:t>
            </a:r>
          </a:p>
          <a:p>
            <a:pPr marL="0" indent="0">
              <a:buNone/>
            </a:pPr>
            <a:endParaRPr lang="en-US" sz="2000" dirty="0"/>
          </a:p>
          <a:p>
            <a:pPr marL="342900" indent="-342900">
              <a:buAutoNum type="alphaUcPeriod"/>
            </a:pPr>
            <a:r>
              <a:rPr lang="en-US" sz="2000" b="1" dirty="0"/>
              <a:t>Disseminated intravascular coagulation</a:t>
            </a:r>
          </a:p>
          <a:p>
            <a:pPr marL="342900" indent="-342900">
              <a:buAutoNum type="alphaUcPeriod"/>
            </a:pPr>
            <a:r>
              <a:rPr lang="en-US" sz="2000" dirty="0"/>
              <a:t>Gestational thrombocytopenia</a:t>
            </a:r>
          </a:p>
          <a:p>
            <a:pPr marL="342900" indent="-342900">
              <a:buAutoNum type="alphaUcPeriod"/>
            </a:pPr>
            <a:r>
              <a:rPr lang="en-US" sz="2000" dirty="0"/>
              <a:t>HELLP syndrome</a:t>
            </a:r>
          </a:p>
          <a:p>
            <a:pPr marL="342900" indent="-342900">
              <a:buAutoNum type="alphaUcPeriod"/>
            </a:pPr>
            <a:r>
              <a:rPr lang="en-US" sz="2000" dirty="0"/>
              <a:t>Idiopathic thrombocytopenic purpura</a:t>
            </a:r>
          </a:p>
          <a:p>
            <a:pPr marL="342900" indent="-342900">
              <a:buAutoNum type="alphaUcPeriod"/>
            </a:pPr>
            <a:r>
              <a:rPr lang="en-US" sz="2000" dirty="0"/>
              <a:t>Sepsis</a:t>
            </a:r>
          </a:p>
          <a:p>
            <a:pPr marL="342900" indent="-342900">
              <a:buAutoNum type="alphaUcPeriod"/>
            </a:pPr>
            <a:endParaRPr lang="en-US" sz="1600" dirty="0"/>
          </a:p>
          <a:p>
            <a:pPr marL="342900" indent="-342900">
              <a:buAutoNum type="alphaUcPeriod"/>
            </a:pPr>
            <a:endParaRPr lang="en-US" sz="1600" dirty="0"/>
          </a:p>
        </p:txBody>
      </p:sp>
    </p:spTree>
    <p:extLst>
      <p:ext uri="{BB962C8B-B14F-4D97-AF65-F5344CB8AC3E}">
        <p14:creationId xmlns:p14="http://schemas.microsoft.com/office/powerpoint/2010/main" val="2106492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5669</TotalTime>
  <Words>2216</Words>
  <Application>Microsoft Office PowerPoint</Application>
  <PresentationFormat>Widescreen</PresentationFormat>
  <Paragraphs>231</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Shock in the Gynecologic Patient Chapter 12  TeLindes</vt:lpstr>
      <vt:lpstr>Learning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Harrington, Amy</dc:creator>
  <cp:lastModifiedBy>Kyan Lynch</cp:lastModifiedBy>
  <cp:revision>54</cp:revision>
  <dcterms:created xsi:type="dcterms:W3CDTF">2020-09-08T12:33:40Z</dcterms:created>
  <dcterms:modified xsi:type="dcterms:W3CDTF">2020-09-24T20:31:44Z</dcterms:modified>
</cp:coreProperties>
</file>