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1" r:id="rId9"/>
    <p:sldId id="262" r:id="rId10"/>
    <p:sldId id="283" r:id="rId11"/>
    <p:sldId id="263" r:id="rId12"/>
    <p:sldId id="264" r:id="rId13"/>
    <p:sldId id="284" r:id="rId14"/>
    <p:sldId id="265" r:id="rId15"/>
    <p:sldId id="276" r:id="rId16"/>
    <p:sldId id="266" r:id="rId17"/>
    <p:sldId id="267" r:id="rId18"/>
    <p:sldId id="285" r:id="rId19"/>
    <p:sldId id="268" r:id="rId20"/>
    <p:sldId id="269" r:id="rId21"/>
    <p:sldId id="270" r:id="rId22"/>
    <p:sldId id="286" r:id="rId23"/>
    <p:sldId id="271" r:id="rId24"/>
    <p:sldId id="272" r:id="rId25"/>
    <p:sldId id="287" r:id="rId26"/>
    <p:sldId id="273" r:id="rId27"/>
    <p:sldId id="274" r:id="rId28"/>
    <p:sldId id="278" r:id="rId29"/>
    <p:sldId id="279" r:id="rId30"/>
    <p:sldId id="275" r:id="rId31"/>
    <p:sldId id="280" r:id="rId3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2982" autoAdjust="0"/>
  </p:normalViewPr>
  <p:slideViewPr>
    <p:cSldViewPr snapToGrid="0">
      <p:cViewPr varScale="1">
        <p:scale>
          <a:sx n="72" d="100"/>
          <a:sy n="72" d="100"/>
        </p:scale>
        <p:origin x="10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BE8691-0650-4E44-B223-47DB454B5A1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26758A-6008-43A6-9E64-B7DDC1D3B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  <a:p>
            <a:r>
              <a:rPr lang="en-US" dirty="0"/>
              <a:t>AMA</a:t>
            </a:r>
          </a:p>
          <a:p>
            <a:r>
              <a:rPr lang="en-US" dirty="0"/>
              <a:t>Non-white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758A-6008-43A6-9E64-B7DDC1D3B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3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Benzodiazepines</a:t>
            </a:r>
          </a:p>
          <a:p>
            <a:r>
              <a:rPr lang="en-US" dirty="0"/>
              <a:t>Phenytoin</a:t>
            </a:r>
          </a:p>
          <a:p>
            <a:r>
              <a:rPr lang="en-US" dirty="0" err="1"/>
              <a:t>Keppra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6758A-6008-43A6-9E64-B7DDC1D3B1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2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7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7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23EC-932A-4A26-8373-8C2DF5D81A36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5F98-3CB7-458E-B444-0E1AEC6B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5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Eclampsia Case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Hypertensive Disorders Simulation</a:t>
            </a:r>
          </a:p>
          <a:p>
            <a:r>
              <a:rPr lang="en-US" dirty="0"/>
              <a:t>June 10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84210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most appropriate delivery plan.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7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47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Cervical ripening was started with a cervical Foley and misoprostol.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1340285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2hrs after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hours later she is resting comfortably.  No HA, vision changes/scotoma, RUQ pain stable.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FHT Category 1.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21482"/>
              </p:ext>
            </p:extLst>
          </p:nvPr>
        </p:nvGraphicFramePr>
        <p:xfrm>
          <a:off x="838200" y="292871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78018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4108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295147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0771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144/89 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 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 pitting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 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O2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446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8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1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Mg2+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magnesium level that matches the patient’s evaluation at 2hrs.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9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magnesium level is 5.5 mg/</a:t>
            </a:r>
            <a:r>
              <a:rPr lang="en-US" dirty="0" err="1"/>
              <a:t>dL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is the normal therapeutic range?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val="363262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4hrs after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Shortly after evaluation, the nurse re-enters the room to find the patient unresponsive, and demonstrating generalized, tonic-</a:t>
            </a:r>
            <a:r>
              <a:rPr lang="en-US" dirty="0" err="1"/>
              <a:t>clonic</a:t>
            </a:r>
            <a:r>
              <a:rPr lang="en-US" dirty="0"/>
              <a:t> seizure activity with tensing of the muscles, then jerking and twitching.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019130"/>
              </p:ext>
            </p:extLst>
          </p:nvPr>
        </p:nvGraphicFramePr>
        <p:xfrm>
          <a:off x="838200" y="3598674"/>
          <a:ext cx="4064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780185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041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Vitals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3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153/94 mmHg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115 BPM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O2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7446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10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4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differential diagnosis of seizure during pregnancy (list 5)?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11 </a:t>
            </a:r>
          </a:p>
        </p:txBody>
      </p:sp>
    </p:spTree>
    <p:extLst>
      <p:ext uri="{BB962C8B-B14F-4D97-AF65-F5344CB8AC3E}">
        <p14:creationId xmlns:p14="http://schemas.microsoft.com/office/powerpoint/2010/main" val="248959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suspect she is having an </a:t>
            </a:r>
            <a:r>
              <a:rPr lang="en-US" dirty="0" err="1"/>
              <a:t>eclamptic</a:t>
            </a:r>
            <a:r>
              <a:rPr lang="en-US" dirty="0"/>
              <a:t> seizure.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12 </a:t>
            </a:r>
          </a:p>
        </p:txBody>
      </p:sp>
      <p:pic>
        <p:nvPicPr>
          <p:cNvPr id="6" name="Picture 4" descr="image003">
            <a:extLst>
              <a:ext uri="{FF2B5EF4-FFF2-40B4-BE49-F238E27FC236}">
                <a16:creationId xmlns:a16="http://schemas.microsoft.com/office/drawing/2014/main" id="{76EEEE45-5B6D-4FE5-9D85-F719A136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8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initial management steps you want to perform.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13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call for help,</a:t>
            </a:r>
          </a:p>
          <a:p>
            <a:r>
              <a:rPr lang="en-US" dirty="0"/>
              <a:t>Place the side rails of the bed up,</a:t>
            </a:r>
          </a:p>
          <a:p>
            <a:r>
              <a:rPr lang="en-US" dirty="0"/>
              <a:t>Place the patient in the left lateral position, </a:t>
            </a:r>
          </a:p>
          <a:p>
            <a:r>
              <a:rPr lang="en-US" dirty="0"/>
              <a:t>Hook up a suction, </a:t>
            </a:r>
          </a:p>
          <a:p>
            <a:r>
              <a:rPr lang="en-US" dirty="0"/>
              <a:t>Reposition EFM/</a:t>
            </a:r>
            <a:r>
              <a:rPr lang="en-US" dirty="0" err="1"/>
              <a:t>Toco</a:t>
            </a:r>
            <a:r>
              <a:rPr lang="en-US" dirty="0"/>
              <a:t> as needed.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 </a:t>
            </a:r>
          </a:p>
        </p:txBody>
      </p:sp>
    </p:spTree>
    <p:extLst>
      <p:ext uri="{BB962C8B-B14F-4D97-AF65-F5344CB8AC3E}">
        <p14:creationId xmlns:p14="http://schemas.microsoft.com/office/powerpoint/2010/main" val="128638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40 year-old Hispanic G2P1001 presents to labor and delivery at 34+1 weeks with nausea and right upper quadrant abdominal pain. </a:t>
            </a:r>
          </a:p>
          <a:p>
            <a:r>
              <a:rPr lang="en-US" dirty="0"/>
              <a:t>She denies any vaginal bleeding, rupture of membranes, or contractions. </a:t>
            </a:r>
          </a:p>
          <a:p>
            <a:r>
              <a:rPr lang="en-US" dirty="0"/>
              <a:t>Her prenatal course is complicated by a history of preeclampsia in her previous pregnancy which resulted in induction of labor at 37wks. </a:t>
            </a:r>
          </a:p>
          <a:p>
            <a:r>
              <a:rPr lang="en-US" dirty="0"/>
              <a:t>On physical exam she appears moderately uncomfortable. Her blood pressure is 155/100 mmHg.</a:t>
            </a:r>
          </a:p>
          <a:p>
            <a:r>
              <a:rPr lang="en-US" dirty="0"/>
              <a:t>You place an IV and order labs.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26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Recurrent 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administer an additional 2 gram bolus of magnesium and order a STAT repeat magnesium level.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14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03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seizure the fetal heart rate is as shown below.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15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CAN001001">
            <a:extLst>
              <a:ext uri="{FF2B5EF4-FFF2-40B4-BE49-F238E27FC236}">
                <a16:creationId xmlns:a16="http://schemas.microsoft.com/office/drawing/2014/main" id="{753772FD-EA11-437A-9A80-6C2EE8094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291098"/>
            <a:ext cx="6467476" cy="4415296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58647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Assessment and Labor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next most appropriate steps in delivery.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16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2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Baseline is </a:t>
            </a:r>
            <a:r>
              <a:rPr lang="en-US"/>
              <a:t>now 170 </a:t>
            </a:r>
            <a:r>
              <a:rPr lang="en-US" dirty="0"/>
              <a:t>BPM with minimal variability.</a:t>
            </a:r>
          </a:p>
          <a:p>
            <a:endParaRPr lang="en-US" dirty="0"/>
          </a:p>
          <a:p>
            <a:r>
              <a:rPr lang="en-US" dirty="0"/>
              <a:t>Foley expelled spontaneously.  Cervix is 4-5cm/50%/-2.</a:t>
            </a:r>
          </a:p>
          <a:p>
            <a:endParaRPr lang="en-US" dirty="0"/>
          </a:p>
          <a:p>
            <a:r>
              <a:rPr lang="en-US" dirty="0"/>
              <a:t>You continue induction of labor with Pitocin after the variability improves.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4219688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Postictal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Tonic movement resolved after approximately 1 minute and </a:t>
            </a:r>
            <a:r>
              <a:rPr lang="en-US" dirty="0" err="1"/>
              <a:t>clonic</a:t>
            </a:r>
            <a:r>
              <a:rPr lang="en-US" dirty="0"/>
              <a:t> movements resolved after approximately 2 minutes.  After 12 minutes the patient has regained consciousness but has a headache and is slightly altered.  She has no recollection of the seizure. 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17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853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imaging tests that you want to order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18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decide not to order a CT scan.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 </a:t>
            </a:r>
          </a:p>
        </p:txBody>
      </p:sp>
    </p:spTree>
    <p:extLst>
      <p:ext uri="{BB962C8B-B14F-4D97-AF65-F5344CB8AC3E}">
        <p14:creationId xmlns:p14="http://schemas.microsoft.com/office/powerpoint/2010/main" val="245852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6hrs After 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patient’s nurse calls out for assistance.  The patient is having another episode of generalized, tonic-</a:t>
            </a:r>
            <a:r>
              <a:rPr lang="en-US" dirty="0" err="1"/>
              <a:t>clonic</a:t>
            </a:r>
            <a:r>
              <a:rPr lang="en-US" dirty="0"/>
              <a:t> seizure activity.</a:t>
            </a:r>
          </a:p>
          <a:p>
            <a:endParaRPr lang="en-US" dirty="0"/>
          </a:p>
        </p:txBody>
      </p:sp>
      <p:pic>
        <p:nvPicPr>
          <p:cNvPr id="5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19 </a:t>
            </a:r>
          </a:p>
        </p:txBody>
      </p:sp>
    </p:spTree>
    <p:extLst>
      <p:ext uri="{BB962C8B-B14F-4D97-AF65-F5344CB8AC3E}">
        <p14:creationId xmlns:p14="http://schemas.microsoft.com/office/powerpoint/2010/main" val="1708787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Medications for recurrent seizures (List 3):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 </a:t>
            </a:r>
          </a:p>
        </p:txBody>
      </p:sp>
    </p:spTree>
    <p:extLst>
      <p:ext uri="{BB962C8B-B14F-4D97-AF65-F5344CB8AC3E}">
        <p14:creationId xmlns:p14="http://schemas.microsoft.com/office/powerpoint/2010/main" val="144198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Benzos: Match Drug, Dose, Frequency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347059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36121614"/>
                    </a:ext>
                  </a:extLst>
                </a:gridCol>
                <a:gridCol w="1955926">
                  <a:extLst>
                    <a:ext uri="{9D8B030D-6E8A-4147-A177-3AD203B41FA5}">
                      <a16:colId xmlns:a16="http://schemas.microsoft.com/office/drawing/2014/main" val="4221358379"/>
                    </a:ext>
                  </a:extLst>
                </a:gridCol>
                <a:gridCol w="3301874">
                  <a:extLst>
                    <a:ext uri="{9D8B030D-6E8A-4147-A177-3AD203B41FA5}">
                      <a16:colId xmlns:a16="http://schemas.microsoft.com/office/drawing/2014/main" val="156355067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9793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Diazepam (Valium)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30mg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Lorazepam (Ativan)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 once in: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2 doses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Midazolam (Versed)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Max 10mg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787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091254"/>
              </p:ext>
            </p:extLst>
          </p:nvPr>
        </p:nvGraphicFramePr>
        <p:xfrm>
          <a:off x="845749" y="3933565"/>
          <a:ext cx="5257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361216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22135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1-2 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5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3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2-4mg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22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5-10mg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10-15min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5787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EC30F-2E64-4E1F-A741-EAE02F3FD71A}"/>
              </a:ext>
            </a:extLst>
          </p:cNvPr>
          <p:cNvSpPr txBox="1"/>
          <p:nvPr/>
        </p:nvSpPr>
        <p:spPr>
          <a:xfrm>
            <a:off x="845749" y="3504078"/>
            <a:ext cx="209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161702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335328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55452674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5374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63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1.63 mg/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81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08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 U/L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66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Pr:Cr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82507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785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patient is started on phenytoin and has no further seizures.  </a:t>
            </a:r>
          </a:p>
          <a:p>
            <a:r>
              <a:rPr lang="en-US" sz="2400" dirty="0"/>
              <a:t>She progressed to fully dilated and had an uncomplicated SVD.</a:t>
            </a:r>
          </a:p>
          <a:p>
            <a:r>
              <a:rPr lang="en-US" sz="2400" dirty="0"/>
              <a:t>Postpartum, she required additional treatment for blood pressure and was started on nifedipine XL 30 mg with good effect.</a:t>
            </a:r>
          </a:p>
          <a:p>
            <a:r>
              <a:rPr lang="en-US" sz="2400" dirty="0"/>
              <a:t>The OB team debriefed the patient and her family about the course of events.</a:t>
            </a:r>
          </a:p>
          <a:p>
            <a:r>
              <a:rPr lang="en-US" sz="2400" dirty="0"/>
              <a:t>She was advised that the recurrence risk is 2%.  Antenatal consultation with MFM and low dose aspirin were recommended.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22 </a:t>
            </a:r>
          </a:p>
        </p:txBody>
      </p:sp>
      <p:pic>
        <p:nvPicPr>
          <p:cNvPr id="7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33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			Trade				Do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9" y="4635987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2" y="2620574"/>
            <a:ext cx="2579465" cy="1828800"/>
          </a:xfrm>
          <a:prstGeom prst="rect">
            <a:avLst/>
          </a:prstGeom>
        </p:spPr>
      </p:pic>
      <p:pic>
        <p:nvPicPr>
          <p:cNvPr id="1027" name="Picture 4" descr="image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7" y="261782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89" y="261782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patient is diagnosed with preeclampsia with SF.</a:t>
            </a:r>
          </a:p>
          <a:p>
            <a:endParaRPr lang="en-US" sz="2400" dirty="0"/>
          </a:p>
          <a:p>
            <a:r>
              <a:rPr lang="en-US" sz="2400" dirty="0"/>
              <a:t>The risk of seizure is (circle):</a:t>
            </a:r>
          </a:p>
          <a:p>
            <a:pPr lvl="1"/>
            <a:r>
              <a:rPr lang="en-US" sz="2000" dirty="0"/>
              <a:t>0.6%</a:t>
            </a:r>
          </a:p>
          <a:p>
            <a:pPr lvl="1"/>
            <a:r>
              <a:rPr lang="en-US" sz="2000" dirty="0"/>
              <a:t>2-3%</a:t>
            </a:r>
          </a:p>
          <a:p>
            <a:pPr lvl="1"/>
            <a:r>
              <a:rPr lang="en-US" sz="2000" dirty="0"/>
              <a:t>10%</a:t>
            </a:r>
          </a:p>
          <a:p>
            <a:endParaRPr lang="en-US" sz="2400" dirty="0"/>
          </a:p>
          <a:p>
            <a:r>
              <a:rPr lang="en-US" sz="2400" dirty="0"/>
              <a:t>The patient has the following risk factors for eclampsia (list as appropriate or write “none”)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35" y="5029200"/>
            <a:ext cx="2579465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7657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medications that you want to order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4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4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was started on magnesium for seizure prophylaxis and given late preterm steroids for fetal lung maturity.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195481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trade card with the dose(s) of the medication(s) that you want to order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5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45" y="5029200"/>
            <a:ext cx="18341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magnesium orders were placed:</a:t>
            </a:r>
          </a:p>
          <a:p>
            <a:pPr lvl="1"/>
            <a:r>
              <a:rPr lang="en-US" dirty="0"/>
              <a:t>Loading dose</a:t>
            </a:r>
          </a:p>
          <a:p>
            <a:pPr lvl="2"/>
            <a:r>
              <a:rPr lang="en-US" dirty="0"/>
              <a:t>4 grams IV over 15 min</a:t>
            </a:r>
          </a:p>
          <a:p>
            <a:endParaRPr lang="en-US" dirty="0"/>
          </a:p>
          <a:p>
            <a:pPr lvl="1"/>
            <a:r>
              <a:rPr lang="en-US" dirty="0"/>
              <a:t>Maintenance dose</a:t>
            </a:r>
          </a:p>
          <a:p>
            <a:pPr lvl="2"/>
            <a:r>
              <a:rPr lang="en-US" dirty="0"/>
              <a:t>1 gram/hour IV</a:t>
            </a:r>
          </a:p>
          <a:p>
            <a:endParaRPr lang="en-US" dirty="0"/>
          </a:p>
          <a:p>
            <a:r>
              <a:rPr lang="en-US" dirty="0"/>
              <a:t>Betamethasone 12mg IM Q24 hours x 2 doses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818" y="5029200"/>
            <a:ext cx="2438400" cy="1828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U </a:t>
            </a:r>
          </a:p>
        </p:txBody>
      </p:sp>
    </p:spTree>
    <p:extLst>
      <p:ext uri="{BB962C8B-B14F-4D97-AF65-F5344CB8AC3E}">
        <p14:creationId xmlns:p14="http://schemas.microsoft.com/office/powerpoint/2010/main" val="40382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exam her cervix is long/thick/closed.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6111551"/>
            <a:ext cx="838200" cy="746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6 </a:t>
            </a:r>
          </a:p>
        </p:txBody>
      </p:sp>
      <p:pic>
        <p:nvPicPr>
          <p:cNvPr id="6" name="Picture 4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70" y="5029200"/>
            <a:ext cx="243563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56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855</Words>
  <Application>Microsoft Office PowerPoint</Application>
  <PresentationFormat>Widescreen</PresentationFormat>
  <Paragraphs>190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Eclampsia Case 1</vt:lpstr>
      <vt:lpstr>Stem </vt:lpstr>
      <vt:lpstr>Labs</vt:lpstr>
      <vt:lpstr>Risk Factors</vt:lpstr>
      <vt:lpstr>Treatment</vt:lpstr>
      <vt:lpstr>PowerPoint Presentation</vt:lpstr>
      <vt:lpstr>Treatment</vt:lpstr>
      <vt:lpstr>PowerPoint Presentation</vt:lpstr>
      <vt:lpstr>Delivery Plan</vt:lpstr>
      <vt:lpstr>Delivery</vt:lpstr>
      <vt:lpstr>PowerPoint Presentation</vt:lpstr>
      <vt:lpstr>2hrs after admission</vt:lpstr>
      <vt:lpstr>Mg2+ level</vt:lpstr>
      <vt:lpstr>PowerPoint Presentation</vt:lpstr>
      <vt:lpstr>4hrs after admission</vt:lpstr>
      <vt:lpstr>DDx</vt:lpstr>
      <vt:lpstr>Dx</vt:lpstr>
      <vt:lpstr>Initial Management</vt:lpstr>
      <vt:lpstr>PowerPoint Presentation</vt:lpstr>
      <vt:lpstr>Prevention of Recurrent Seizure</vt:lpstr>
      <vt:lpstr>Fetal Assessment</vt:lpstr>
      <vt:lpstr>Fetal Assessment and Labor Management</vt:lpstr>
      <vt:lpstr>PowerPoint Presentation</vt:lpstr>
      <vt:lpstr>Postictal Period</vt:lpstr>
      <vt:lpstr>Imaging</vt:lpstr>
      <vt:lpstr>PowerPoint Presentation</vt:lpstr>
      <vt:lpstr>6hrs After Admission</vt:lpstr>
      <vt:lpstr>Alternatives</vt:lpstr>
      <vt:lpstr>Benzos: Match Drug, Dose, Frequency</vt:lpstr>
      <vt:lpstr>Wrap up</vt:lpstr>
      <vt:lpstr>Your Cards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Eclampsia Case 1</dc:title>
  <dc:creator>Seligman, Neil</dc:creator>
  <cp:lastModifiedBy>Kyan Lynch</cp:lastModifiedBy>
  <cp:revision>31</cp:revision>
  <cp:lastPrinted>2021-06-10T12:27:36Z</cp:lastPrinted>
  <dcterms:created xsi:type="dcterms:W3CDTF">2021-06-09T19:23:29Z</dcterms:created>
  <dcterms:modified xsi:type="dcterms:W3CDTF">2021-06-16T17:46:22Z</dcterms:modified>
</cp:coreProperties>
</file>